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2" r:id="rId1"/>
  </p:sldMasterIdLst>
  <p:notesMasterIdLst>
    <p:notesMasterId r:id="rId64"/>
  </p:notesMasterIdLst>
  <p:handoutMasterIdLst>
    <p:handoutMasterId r:id="rId65"/>
  </p:handoutMasterIdLst>
  <p:sldIdLst>
    <p:sldId id="256" r:id="rId2"/>
    <p:sldId id="258" r:id="rId3"/>
    <p:sldId id="308" r:id="rId4"/>
    <p:sldId id="309" r:id="rId5"/>
    <p:sldId id="282" r:id="rId6"/>
    <p:sldId id="284" r:id="rId7"/>
    <p:sldId id="285" r:id="rId8"/>
    <p:sldId id="286" r:id="rId9"/>
    <p:sldId id="268" r:id="rId10"/>
    <p:sldId id="287" r:id="rId11"/>
    <p:sldId id="257" r:id="rId12"/>
    <p:sldId id="281" r:id="rId13"/>
    <p:sldId id="293" r:id="rId14"/>
    <p:sldId id="294" r:id="rId15"/>
    <p:sldId id="295" r:id="rId16"/>
    <p:sldId id="292" r:id="rId17"/>
    <p:sldId id="307" r:id="rId18"/>
    <p:sldId id="269" r:id="rId19"/>
    <p:sldId id="306" r:id="rId20"/>
    <p:sldId id="296" r:id="rId21"/>
    <p:sldId id="301" r:id="rId22"/>
    <p:sldId id="302" r:id="rId23"/>
    <p:sldId id="280" r:id="rId24"/>
    <p:sldId id="303" r:id="rId25"/>
    <p:sldId id="304" r:id="rId26"/>
    <p:sldId id="305" r:id="rId27"/>
    <p:sldId id="272" r:id="rId28"/>
    <p:sldId id="283" r:id="rId29"/>
    <p:sldId id="310" r:id="rId30"/>
    <p:sldId id="288" r:id="rId31"/>
    <p:sldId id="289" r:id="rId32"/>
    <p:sldId id="290" r:id="rId33"/>
    <p:sldId id="291" r:id="rId34"/>
    <p:sldId id="259" r:id="rId35"/>
    <p:sldId id="260" r:id="rId36"/>
    <p:sldId id="311" r:id="rId37"/>
    <p:sldId id="262" r:id="rId38"/>
    <p:sldId id="263" r:id="rId39"/>
    <p:sldId id="261" r:id="rId40"/>
    <p:sldId id="264" r:id="rId41"/>
    <p:sldId id="312" r:id="rId42"/>
    <p:sldId id="265" r:id="rId43"/>
    <p:sldId id="266" r:id="rId44"/>
    <p:sldId id="273" r:id="rId45"/>
    <p:sldId id="267" r:id="rId46"/>
    <p:sldId id="274" r:id="rId47"/>
    <p:sldId id="270" r:id="rId48"/>
    <p:sldId id="275" r:id="rId49"/>
    <p:sldId id="276" r:id="rId50"/>
    <p:sldId id="278" r:id="rId51"/>
    <p:sldId id="279" r:id="rId52"/>
    <p:sldId id="277" r:id="rId53"/>
    <p:sldId id="298" r:id="rId54"/>
    <p:sldId id="297" r:id="rId55"/>
    <p:sldId id="299" r:id="rId56"/>
    <p:sldId id="300" r:id="rId57"/>
    <p:sldId id="313" r:id="rId58"/>
    <p:sldId id="314" r:id="rId59"/>
    <p:sldId id="315" r:id="rId60"/>
    <p:sldId id="316" r:id="rId61"/>
    <p:sldId id="317" r:id="rId62"/>
    <p:sldId id="318" r:id="rId6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zure Pre-requisite" id="{FD4E527C-2E6D-47DE-941E-87B92496144B}">
          <p14:sldIdLst>
            <p14:sldId id="256"/>
            <p14:sldId id="258"/>
            <p14:sldId id="308"/>
            <p14:sldId id="309"/>
            <p14:sldId id="282"/>
            <p14:sldId id="284"/>
            <p14:sldId id="285"/>
            <p14:sldId id="286"/>
          </p14:sldIdLst>
        </p14:section>
        <p14:section name="Azure - Introduction" id="{DA451674-BD4A-481F-8BE5-CEECED2D8868}">
          <p14:sldIdLst>
            <p14:sldId id="268"/>
            <p14:sldId id="287"/>
            <p14:sldId id="257"/>
            <p14:sldId id="281"/>
            <p14:sldId id="293"/>
            <p14:sldId id="294"/>
            <p14:sldId id="295"/>
            <p14:sldId id="292"/>
            <p14:sldId id="307"/>
            <p14:sldId id="269"/>
            <p14:sldId id="306"/>
            <p14:sldId id="296"/>
            <p14:sldId id="301"/>
            <p14:sldId id="302"/>
          </p14:sldIdLst>
        </p14:section>
        <p14:section name="Azure - Active Directory" id="{978BD906-874F-4261-90E9-1C5C4A2AC276}">
          <p14:sldIdLst>
            <p14:sldId id="280"/>
            <p14:sldId id="303"/>
            <p14:sldId id="304"/>
            <p14:sldId id="305"/>
          </p14:sldIdLst>
        </p14:section>
        <p14:section name="Azure - Website" id="{27C2EA17-E346-43B5-9EC8-3FE9511183AB}">
          <p14:sldIdLst>
            <p14:sldId id="272"/>
            <p14:sldId id="283"/>
            <p14:sldId id="310"/>
            <p14:sldId id="288"/>
            <p14:sldId id="289"/>
            <p14:sldId id="290"/>
            <p14:sldId id="291"/>
            <p14:sldId id="259"/>
            <p14:sldId id="260"/>
            <p14:sldId id="311"/>
            <p14:sldId id="262"/>
            <p14:sldId id="263"/>
            <p14:sldId id="261"/>
            <p14:sldId id="264"/>
            <p14:sldId id="312"/>
            <p14:sldId id="265"/>
            <p14:sldId id="266"/>
          </p14:sldIdLst>
        </p14:section>
        <p14:section name="Azure - Scheduler" id="{8BD30329-EBD1-4D5A-A41A-0AADB5AFC91E}">
          <p14:sldIdLst>
            <p14:sldId id="273"/>
            <p14:sldId id="267"/>
          </p14:sldIdLst>
        </p14:section>
        <p14:section name="Azure - Mobile Services" id="{F91F15A0-D9E6-4B7B-B982-A881CE410A17}">
          <p14:sldIdLst>
            <p14:sldId id="274"/>
            <p14:sldId id="270"/>
          </p14:sldIdLst>
        </p14:section>
        <p14:section name="Azure - API Management" id="{4CEA7303-9E48-4601-A441-805EF39BEB64}">
          <p14:sldIdLst>
            <p14:sldId id="275"/>
            <p14:sldId id="276"/>
            <p14:sldId id="278"/>
            <p14:sldId id="279"/>
            <p14:sldId id="277"/>
          </p14:sldIdLst>
        </p14:section>
        <p14:section name="Azure - Data Storage" id="{B921850C-1CE0-4C59-B0EA-4B39B370FE4F}">
          <p14:sldIdLst>
            <p14:sldId id="298"/>
            <p14:sldId id="297"/>
            <p14:sldId id="299"/>
            <p14:sldId id="300"/>
          </p14:sldIdLst>
        </p14:section>
        <p14:section name="Azure - Machine Learning" id="{DCB1F77A-9825-4123-9354-D784944406D1}">
          <p14:sldIdLst>
            <p14:sldId id="313"/>
            <p14:sldId id="314"/>
            <p14:sldId id="315"/>
            <p14:sldId id="316"/>
            <p14:sldId id="317"/>
            <p14:sldId id="31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onrao, Prasad(Cognizant)" initials="HP" lastIdx="1" clrIdx="0">
    <p:extLst>
      <p:ext uri="{19B8F6BF-5375-455C-9EA6-DF929625EA0E}">
        <p15:presenceInfo xmlns:p15="http://schemas.microsoft.com/office/powerpoint/2012/main" userId="S-1-5-21-1178368992-402679808-390482200-14346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912" autoAdjust="0"/>
    <p:restoredTop sz="81736" autoAdjust="0"/>
  </p:normalViewPr>
  <p:slideViewPr>
    <p:cSldViewPr snapToGrid="0">
      <p:cViewPr varScale="1">
        <p:scale>
          <a:sx n="57" d="100"/>
          <a:sy n="57" d="100"/>
        </p:scale>
        <p:origin x="858" y="4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38"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56CCF8-6C31-4DE2-865E-3D1B4B01169A}" type="datetimeFigureOut">
              <a:rPr lang="en-US" smtClean="0"/>
              <a:t>7/7/2015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4974414-8722-49CA-AA9E-2687123AC7C4}" type="slidenum">
              <a:rPr lang="en-US" smtClean="0"/>
              <a:t>‹#›</a:t>
            </a:fld>
            <a:endParaRPr lang="en-US"/>
          </a:p>
        </p:txBody>
      </p:sp>
    </p:spTree>
    <p:extLst>
      <p:ext uri="{BB962C8B-B14F-4D97-AF65-F5344CB8AC3E}">
        <p14:creationId xmlns:p14="http://schemas.microsoft.com/office/powerpoint/2010/main" val="11794174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8C5C66-7D4C-418C-B5A9-78F4711288FF}" type="datetimeFigureOut">
              <a:rPr lang="en-US" smtClean="0"/>
              <a:t>7/7/2015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50931D-D54F-4E90-923D-3DBB7888867C}" type="slidenum">
              <a:rPr lang="en-US" smtClean="0"/>
              <a:t>‹#›</a:t>
            </a:fld>
            <a:endParaRPr lang="en-US"/>
          </a:p>
        </p:txBody>
      </p:sp>
    </p:spTree>
    <p:extLst>
      <p:ext uri="{BB962C8B-B14F-4D97-AF65-F5344CB8AC3E}">
        <p14:creationId xmlns:p14="http://schemas.microsoft.com/office/powerpoint/2010/main" val="2009072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50931D-D54F-4E90-923D-3DBB7888867C}" type="slidenum">
              <a:rPr lang="en-US" smtClean="0"/>
              <a:t>1</a:t>
            </a:fld>
            <a:endParaRPr lang="en-US"/>
          </a:p>
        </p:txBody>
      </p:sp>
    </p:spTree>
    <p:extLst>
      <p:ext uri="{BB962C8B-B14F-4D97-AF65-F5344CB8AC3E}">
        <p14:creationId xmlns:p14="http://schemas.microsoft.com/office/powerpoint/2010/main" val="39865965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On demand and</a:t>
            </a:r>
            <a:r>
              <a:rPr lang="en-US" baseline="0" dirty="0" smtClean="0"/>
              <a:t> pay-as-you-go basis are important selling points for business customers.</a:t>
            </a:r>
            <a:endParaRPr lang="en-US" dirty="0"/>
          </a:p>
        </p:txBody>
      </p:sp>
      <p:sp>
        <p:nvSpPr>
          <p:cNvPr id="4" name="Slide Number Placeholder 3"/>
          <p:cNvSpPr>
            <a:spLocks noGrp="1"/>
          </p:cNvSpPr>
          <p:nvPr>
            <p:ph type="sldNum" sz="quarter" idx="10"/>
          </p:nvPr>
        </p:nvSpPr>
        <p:spPr/>
        <p:txBody>
          <a:bodyPr/>
          <a:lstStyle/>
          <a:p>
            <a:fld id="{3450931D-D54F-4E90-923D-3DBB7888867C}" type="slidenum">
              <a:rPr lang="en-US" smtClean="0"/>
              <a:t>10</a:t>
            </a:fld>
            <a:endParaRPr lang="en-US"/>
          </a:p>
        </p:txBody>
      </p:sp>
    </p:spTree>
    <p:extLst>
      <p:ext uri="{BB962C8B-B14F-4D97-AF65-F5344CB8AC3E}">
        <p14:creationId xmlns:p14="http://schemas.microsoft.com/office/powerpoint/2010/main" val="10614404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service is there for a specific</a:t>
            </a:r>
            <a:r>
              <a:rPr lang="en-US" baseline="0" dirty="0" smtClean="0"/>
              <a:t> purpose / business problem</a:t>
            </a:r>
          </a:p>
          <a:p>
            <a:r>
              <a:rPr lang="en-US" baseline="0" dirty="0" smtClean="0"/>
              <a:t>Choose right service for the job</a:t>
            </a:r>
            <a:endParaRPr lang="en-US" dirty="0"/>
          </a:p>
        </p:txBody>
      </p:sp>
      <p:sp>
        <p:nvSpPr>
          <p:cNvPr id="4" name="Slide Number Placeholder 3"/>
          <p:cNvSpPr>
            <a:spLocks noGrp="1"/>
          </p:cNvSpPr>
          <p:nvPr>
            <p:ph type="sldNum" sz="quarter" idx="10"/>
          </p:nvPr>
        </p:nvSpPr>
        <p:spPr/>
        <p:txBody>
          <a:bodyPr/>
          <a:lstStyle/>
          <a:p>
            <a:fld id="{3450931D-D54F-4E90-923D-3DBB7888867C}" type="slidenum">
              <a:rPr lang="en-US" smtClean="0"/>
              <a:t>11</a:t>
            </a:fld>
            <a:endParaRPr lang="en-US"/>
          </a:p>
        </p:txBody>
      </p:sp>
    </p:spTree>
    <p:extLst>
      <p:ext uri="{BB962C8B-B14F-4D97-AF65-F5344CB8AC3E}">
        <p14:creationId xmlns:p14="http://schemas.microsoft.com/office/powerpoint/2010/main" val="1950171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50931D-D54F-4E90-923D-3DBB7888867C}" type="slidenum">
              <a:rPr lang="en-US" smtClean="0"/>
              <a:t>16</a:t>
            </a:fld>
            <a:endParaRPr lang="en-US"/>
          </a:p>
        </p:txBody>
      </p:sp>
    </p:spTree>
    <p:extLst>
      <p:ext uri="{BB962C8B-B14F-4D97-AF65-F5344CB8AC3E}">
        <p14:creationId xmlns:p14="http://schemas.microsoft.com/office/powerpoint/2010/main" val="23533848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50931D-D54F-4E90-923D-3DBB7888867C}" type="slidenum">
              <a:rPr lang="en-US" smtClean="0"/>
              <a:t>17</a:t>
            </a:fld>
            <a:endParaRPr lang="en-US"/>
          </a:p>
        </p:txBody>
      </p:sp>
    </p:spTree>
    <p:extLst>
      <p:ext uri="{BB962C8B-B14F-4D97-AF65-F5344CB8AC3E}">
        <p14:creationId xmlns:p14="http://schemas.microsoft.com/office/powerpoint/2010/main" val="33935970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http://bit.do/staged</a:t>
            </a:r>
            <a:endParaRPr lang="en-US" dirty="0"/>
          </a:p>
        </p:txBody>
      </p:sp>
      <p:sp>
        <p:nvSpPr>
          <p:cNvPr id="4" name="Slide Number Placeholder 3"/>
          <p:cNvSpPr>
            <a:spLocks noGrp="1"/>
          </p:cNvSpPr>
          <p:nvPr>
            <p:ph type="sldNum" sz="quarter" idx="10"/>
          </p:nvPr>
        </p:nvSpPr>
        <p:spPr/>
        <p:txBody>
          <a:bodyPr/>
          <a:lstStyle/>
          <a:p>
            <a:fld id="{3450931D-D54F-4E90-923D-3DBB7888867C}" type="slidenum">
              <a:rPr lang="en-US" smtClean="0"/>
              <a:t>40</a:t>
            </a:fld>
            <a:endParaRPr lang="en-US"/>
          </a:p>
        </p:txBody>
      </p:sp>
    </p:spTree>
    <p:extLst>
      <p:ext uri="{BB962C8B-B14F-4D97-AF65-F5344CB8AC3E}">
        <p14:creationId xmlns:p14="http://schemas.microsoft.com/office/powerpoint/2010/main" val="334526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dirty="0" smtClean="0"/>
              <a:t>Tempting to jump in and start writing code and deploying services, but hold on…</a:t>
            </a:r>
          </a:p>
        </p:txBody>
      </p:sp>
      <p:sp>
        <p:nvSpPr>
          <p:cNvPr id="4" name="Slide Number Placeholder 3"/>
          <p:cNvSpPr>
            <a:spLocks noGrp="1"/>
          </p:cNvSpPr>
          <p:nvPr>
            <p:ph type="sldNum" sz="quarter" idx="10"/>
          </p:nvPr>
        </p:nvSpPr>
        <p:spPr/>
        <p:txBody>
          <a:bodyPr/>
          <a:lstStyle/>
          <a:p>
            <a:fld id="{3450931D-D54F-4E90-923D-3DBB7888867C}" type="slidenum">
              <a:rPr lang="en-US" smtClean="0"/>
              <a:t>2</a:t>
            </a:fld>
            <a:endParaRPr lang="en-US"/>
          </a:p>
        </p:txBody>
      </p:sp>
    </p:spTree>
    <p:extLst>
      <p:ext uri="{BB962C8B-B14F-4D97-AF65-F5344CB8AC3E}">
        <p14:creationId xmlns:p14="http://schemas.microsoft.com/office/powerpoint/2010/main" val="705902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dirty="0" smtClean="0"/>
              <a:t>Tempting to jump in and start writing code and deploying services, but hold on…</a:t>
            </a:r>
          </a:p>
        </p:txBody>
      </p:sp>
      <p:sp>
        <p:nvSpPr>
          <p:cNvPr id="4" name="Slide Number Placeholder 3"/>
          <p:cNvSpPr>
            <a:spLocks noGrp="1"/>
          </p:cNvSpPr>
          <p:nvPr>
            <p:ph type="sldNum" sz="quarter" idx="10"/>
          </p:nvPr>
        </p:nvSpPr>
        <p:spPr/>
        <p:txBody>
          <a:bodyPr/>
          <a:lstStyle/>
          <a:p>
            <a:fld id="{3450931D-D54F-4E90-923D-3DBB7888867C}" type="slidenum">
              <a:rPr lang="en-US" smtClean="0"/>
              <a:t>3</a:t>
            </a:fld>
            <a:endParaRPr lang="en-US"/>
          </a:p>
        </p:txBody>
      </p:sp>
    </p:spTree>
    <p:extLst>
      <p:ext uri="{BB962C8B-B14F-4D97-AF65-F5344CB8AC3E}">
        <p14:creationId xmlns:p14="http://schemas.microsoft.com/office/powerpoint/2010/main" val="2207340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dirty="0" smtClean="0"/>
              <a:t>Tempting to jump in and start writing code and deploying services, but hold on…</a:t>
            </a:r>
          </a:p>
        </p:txBody>
      </p:sp>
      <p:sp>
        <p:nvSpPr>
          <p:cNvPr id="4" name="Slide Number Placeholder 3"/>
          <p:cNvSpPr>
            <a:spLocks noGrp="1"/>
          </p:cNvSpPr>
          <p:nvPr>
            <p:ph type="sldNum" sz="quarter" idx="10"/>
          </p:nvPr>
        </p:nvSpPr>
        <p:spPr/>
        <p:txBody>
          <a:bodyPr/>
          <a:lstStyle/>
          <a:p>
            <a:fld id="{3450931D-D54F-4E90-923D-3DBB7888867C}" type="slidenum">
              <a:rPr lang="en-US" smtClean="0"/>
              <a:t>4</a:t>
            </a:fld>
            <a:endParaRPr lang="en-US"/>
          </a:p>
        </p:txBody>
      </p:sp>
    </p:spTree>
    <p:extLst>
      <p:ext uri="{BB962C8B-B14F-4D97-AF65-F5344CB8AC3E}">
        <p14:creationId xmlns:p14="http://schemas.microsoft.com/office/powerpoint/2010/main" val="3264265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50931D-D54F-4E90-923D-3DBB7888867C}" type="slidenum">
              <a:rPr lang="en-US" smtClean="0"/>
              <a:t>5</a:t>
            </a:fld>
            <a:endParaRPr lang="en-US"/>
          </a:p>
        </p:txBody>
      </p:sp>
    </p:spTree>
    <p:extLst>
      <p:ext uri="{BB962C8B-B14F-4D97-AF65-F5344CB8AC3E}">
        <p14:creationId xmlns:p14="http://schemas.microsoft.com/office/powerpoint/2010/main" val="3339370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Provide</a:t>
            </a:r>
            <a:r>
              <a:rPr lang="en-US" baseline="0" dirty="0" smtClean="0"/>
              <a:t> definitions of architecture qualities</a:t>
            </a:r>
            <a:endParaRPr lang="en-US" dirty="0"/>
          </a:p>
        </p:txBody>
      </p:sp>
      <p:sp>
        <p:nvSpPr>
          <p:cNvPr id="4" name="Slide Number Placeholder 3"/>
          <p:cNvSpPr>
            <a:spLocks noGrp="1"/>
          </p:cNvSpPr>
          <p:nvPr>
            <p:ph type="sldNum" sz="quarter" idx="10"/>
          </p:nvPr>
        </p:nvSpPr>
        <p:spPr/>
        <p:txBody>
          <a:bodyPr/>
          <a:lstStyle/>
          <a:p>
            <a:fld id="{3450931D-D54F-4E90-923D-3DBB7888867C}" type="slidenum">
              <a:rPr lang="en-US" smtClean="0"/>
              <a:t>6</a:t>
            </a:fld>
            <a:endParaRPr lang="en-US"/>
          </a:p>
        </p:txBody>
      </p:sp>
    </p:spTree>
    <p:extLst>
      <p:ext uri="{BB962C8B-B14F-4D97-AF65-F5344CB8AC3E}">
        <p14:creationId xmlns:p14="http://schemas.microsoft.com/office/powerpoint/2010/main" val="2602736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Provide</a:t>
            </a:r>
            <a:r>
              <a:rPr lang="en-US" baseline="0" dirty="0" smtClean="0"/>
              <a:t> definitions of architecture qualities</a:t>
            </a:r>
            <a:endParaRPr lang="en-US" dirty="0"/>
          </a:p>
        </p:txBody>
      </p:sp>
      <p:sp>
        <p:nvSpPr>
          <p:cNvPr id="4" name="Slide Number Placeholder 3"/>
          <p:cNvSpPr>
            <a:spLocks noGrp="1"/>
          </p:cNvSpPr>
          <p:nvPr>
            <p:ph type="sldNum" sz="quarter" idx="10"/>
          </p:nvPr>
        </p:nvSpPr>
        <p:spPr/>
        <p:txBody>
          <a:bodyPr/>
          <a:lstStyle/>
          <a:p>
            <a:fld id="{3450931D-D54F-4E90-923D-3DBB7888867C}" type="slidenum">
              <a:rPr lang="en-US" smtClean="0"/>
              <a:t>7</a:t>
            </a:fld>
            <a:endParaRPr lang="en-US"/>
          </a:p>
        </p:txBody>
      </p:sp>
    </p:spTree>
    <p:extLst>
      <p:ext uri="{BB962C8B-B14F-4D97-AF65-F5344CB8AC3E}">
        <p14:creationId xmlns:p14="http://schemas.microsoft.com/office/powerpoint/2010/main" val="30293966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Provide</a:t>
            </a:r>
            <a:r>
              <a:rPr lang="en-US" baseline="0" dirty="0" smtClean="0"/>
              <a:t> definitions of architecture qualities</a:t>
            </a:r>
            <a:endParaRPr lang="en-US" dirty="0"/>
          </a:p>
        </p:txBody>
      </p:sp>
      <p:sp>
        <p:nvSpPr>
          <p:cNvPr id="4" name="Slide Number Placeholder 3"/>
          <p:cNvSpPr>
            <a:spLocks noGrp="1"/>
          </p:cNvSpPr>
          <p:nvPr>
            <p:ph type="sldNum" sz="quarter" idx="10"/>
          </p:nvPr>
        </p:nvSpPr>
        <p:spPr/>
        <p:txBody>
          <a:bodyPr/>
          <a:lstStyle/>
          <a:p>
            <a:fld id="{3450931D-D54F-4E90-923D-3DBB7888867C}" type="slidenum">
              <a:rPr lang="en-US" smtClean="0"/>
              <a:t>8</a:t>
            </a:fld>
            <a:endParaRPr lang="en-US"/>
          </a:p>
        </p:txBody>
      </p:sp>
    </p:spTree>
    <p:extLst>
      <p:ext uri="{BB962C8B-B14F-4D97-AF65-F5344CB8AC3E}">
        <p14:creationId xmlns:p14="http://schemas.microsoft.com/office/powerpoint/2010/main" val="3236480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On demand and</a:t>
            </a:r>
            <a:r>
              <a:rPr lang="en-US" baseline="0" dirty="0" smtClean="0"/>
              <a:t> pay-as-you-go basis are important selling points for business customers.</a:t>
            </a:r>
            <a:endParaRPr lang="en-US" dirty="0"/>
          </a:p>
        </p:txBody>
      </p:sp>
      <p:sp>
        <p:nvSpPr>
          <p:cNvPr id="4" name="Slide Number Placeholder 3"/>
          <p:cNvSpPr>
            <a:spLocks noGrp="1"/>
          </p:cNvSpPr>
          <p:nvPr>
            <p:ph type="sldNum" sz="quarter" idx="10"/>
          </p:nvPr>
        </p:nvSpPr>
        <p:spPr/>
        <p:txBody>
          <a:bodyPr/>
          <a:lstStyle/>
          <a:p>
            <a:fld id="{3450931D-D54F-4E90-923D-3DBB7888867C}" type="slidenum">
              <a:rPr lang="en-US" smtClean="0"/>
              <a:t>9</a:t>
            </a:fld>
            <a:endParaRPr lang="en-US"/>
          </a:p>
        </p:txBody>
      </p:sp>
    </p:spTree>
    <p:extLst>
      <p:ext uri="{BB962C8B-B14F-4D97-AF65-F5344CB8AC3E}">
        <p14:creationId xmlns:p14="http://schemas.microsoft.com/office/powerpoint/2010/main" val="3918999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02B9795-92DC-40DC-A1CA-9A4B349D7824}" type="datetimeFigureOut">
              <a:rPr lang="en-US" smtClean="0"/>
              <a:t>7/7/2015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F54DE5-C571-48E8-A5BC-B369434E2F44}" type="slidenum">
              <a:rPr lang="en-US" smtClean="0"/>
              <a:t>‹#›</a:t>
            </a:fld>
            <a:endParaRPr lang="en-US"/>
          </a:p>
        </p:txBody>
      </p:sp>
    </p:spTree>
    <p:extLst>
      <p:ext uri="{BB962C8B-B14F-4D97-AF65-F5344CB8AC3E}">
        <p14:creationId xmlns:p14="http://schemas.microsoft.com/office/powerpoint/2010/main" val="665838065"/>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7/7/2015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8362826"/>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7/7/2015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53440614"/>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7/7/2015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158465"/>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7/7/2015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9692369"/>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7/7/2015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0959640"/>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7/7/2015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3411195"/>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7/7/2015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5879095"/>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7/7/2015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1697558"/>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7/7/2015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29757721"/>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7/7/2015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1734985"/>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B482E8-6E0E-1B4F-B1FD-C69DB9E858D9}" type="datetimeFigureOut">
              <a:rPr lang="en-US" smtClean="0"/>
              <a:pPr/>
              <a:t>7/7/2015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0263003"/>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bit.do/role-permission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Microsoft Azure</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68385418"/>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computing enables you to	</a:t>
            </a:r>
            <a:endParaRPr lang="en-US" dirty="0"/>
          </a:p>
        </p:txBody>
      </p:sp>
      <p:sp>
        <p:nvSpPr>
          <p:cNvPr id="3" name="Content Placeholder 2"/>
          <p:cNvSpPr>
            <a:spLocks noGrp="1"/>
          </p:cNvSpPr>
          <p:nvPr>
            <p:ph idx="1"/>
          </p:nvPr>
        </p:nvSpPr>
        <p:spPr/>
        <p:txBody>
          <a:bodyPr>
            <a:normAutofit/>
          </a:bodyPr>
          <a:lstStyle/>
          <a:p>
            <a:r>
              <a:rPr lang="en-US" sz="3200" dirty="0" smtClean="0"/>
              <a:t>Reach more customers / users in a richer way</a:t>
            </a:r>
          </a:p>
          <a:p>
            <a:r>
              <a:rPr lang="en-US" sz="3200" dirty="0" smtClean="0"/>
              <a:t>Deliver solutions not possible / practical before</a:t>
            </a:r>
          </a:p>
          <a:p>
            <a:r>
              <a:rPr lang="en-US" sz="3200" dirty="0" smtClean="0"/>
              <a:t>Be more cost effective by paying only for what you use</a:t>
            </a:r>
          </a:p>
          <a:p>
            <a:r>
              <a:rPr lang="en-US" sz="3200" dirty="0" smtClean="0"/>
              <a:t>Leverage a flexible, rich development platform</a:t>
            </a:r>
            <a:endParaRPr lang="en-US" sz="3200" dirty="0"/>
          </a:p>
        </p:txBody>
      </p:sp>
    </p:spTree>
    <p:extLst>
      <p:ext uri="{BB962C8B-B14F-4D97-AF65-F5344CB8AC3E}">
        <p14:creationId xmlns:p14="http://schemas.microsoft.com/office/powerpoint/2010/main" val="690963486"/>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Ecosystem</a:t>
            </a:r>
            <a:endParaRPr lang="en-US" dirty="0"/>
          </a:p>
        </p:txBody>
      </p:sp>
      <p:sp>
        <p:nvSpPr>
          <p:cNvPr id="3" name="Content Placeholder 2"/>
          <p:cNvSpPr>
            <a:spLocks noGrp="1"/>
          </p:cNvSpPr>
          <p:nvPr>
            <p:ph idx="1"/>
          </p:nvPr>
        </p:nvSpPr>
        <p:spPr>
          <a:noFill/>
        </p:spPr>
        <p:txBody>
          <a:bodyPr anchor="ctr"/>
          <a:lstStyle/>
          <a:p>
            <a:pPr marL="36900" indent="0" algn="ctr">
              <a:buNone/>
            </a:pPr>
            <a:r>
              <a:rPr lang="en-US" sz="8000" dirty="0" smtClean="0"/>
              <a:t>Massive Scope</a:t>
            </a:r>
            <a:endParaRPr lang="en-US" dirty="0"/>
          </a:p>
        </p:txBody>
      </p:sp>
    </p:spTree>
    <p:extLst>
      <p:ext uri="{BB962C8B-B14F-4D97-AF65-F5344CB8AC3E}">
        <p14:creationId xmlns:p14="http://schemas.microsoft.com/office/powerpoint/2010/main" val="286350870"/>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Ecosystem – List</a:t>
            </a:r>
            <a:endParaRPr lang="en-US" dirty="0"/>
          </a:p>
        </p:txBody>
      </p:sp>
      <p:sp>
        <p:nvSpPr>
          <p:cNvPr id="3" name="Content Placeholder 2"/>
          <p:cNvSpPr>
            <a:spLocks noGrp="1"/>
          </p:cNvSpPr>
          <p:nvPr>
            <p:ph idx="1"/>
          </p:nvPr>
        </p:nvSpPr>
        <p:spPr/>
        <p:txBody>
          <a:bodyPr/>
          <a:lstStyle/>
          <a:p>
            <a:r>
              <a:rPr lang="en-US" dirty="0" smtClean="0"/>
              <a:t>Website</a:t>
            </a:r>
          </a:p>
          <a:p>
            <a:r>
              <a:rPr lang="en-US" dirty="0" smtClean="0"/>
              <a:t>Website Gallery – </a:t>
            </a:r>
            <a:r>
              <a:rPr lang="en-US" dirty="0" err="1" smtClean="0"/>
              <a:t>Wordpress</a:t>
            </a:r>
            <a:r>
              <a:rPr lang="en-US" dirty="0" smtClean="0"/>
              <a:t>, Drupal etc.</a:t>
            </a:r>
          </a:p>
          <a:p>
            <a:r>
              <a:rPr lang="en-US" dirty="0" err="1" smtClean="0"/>
              <a:t>WebRole</a:t>
            </a:r>
            <a:endParaRPr lang="en-US" dirty="0" smtClean="0"/>
          </a:p>
          <a:p>
            <a:r>
              <a:rPr lang="en-US" dirty="0" smtClean="0"/>
              <a:t>Virtual Machines</a:t>
            </a:r>
          </a:p>
          <a:p>
            <a:r>
              <a:rPr lang="en-US" dirty="0" smtClean="0"/>
              <a:t>Azure SQL</a:t>
            </a:r>
          </a:p>
          <a:p>
            <a:r>
              <a:rPr lang="en-US" dirty="0" smtClean="0"/>
              <a:t>Cache</a:t>
            </a:r>
          </a:p>
          <a:p>
            <a:r>
              <a:rPr lang="en-US" dirty="0" smtClean="0"/>
              <a:t>Mobile Services</a:t>
            </a:r>
          </a:p>
          <a:p>
            <a:r>
              <a:rPr lang="en-US" dirty="0" smtClean="0"/>
              <a:t>Azure CDN</a:t>
            </a:r>
          </a:p>
          <a:p>
            <a:endParaRPr lang="en-US" dirty="0"/>
          </a:p>
        </p:txBody>
      </p:sp>
    </p:spTree>
    <p:extLst>
      <p:ext uri="{BB962C8B-B14F-4D97-AF65-F5344CB8AC3E}">
        <p14:creationId xmlns:p14="http://schemas.microsoft.com/office/powerpoint/2010/main" val="2526041563"/>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Ecosystem – List</a:t>
            </a:r>
            <a:endParaRPr lang="en-US" dirty="0"/>
          </a:p>
        </p:txBody>
      </p:sp>
      <p:sp>
        <p:nvSpPr>
          <p:cNvPr id="3" name="Content Placeholder 2"/>
          <p:cNvSpPr>
            <a:spLocks noGrp="1"/>
          </p:cNvSpPr>
          <p:nvPr>
            <p:ph idx="1"/>
          </p:nvPr>
        </p:nvSpPr>
        <p:spPr/>
        <p:txBody>
          <a:bodyPr>
            <a:normAutofit lnSpcReduction="10000"/>
          </a:bodyPr>
          <a:lstStyle/>
          <a:p>
            <a:r>
              <a:rPr lang="en-US" dirty="0" smtClean="0"/>
              <a:t>Backup</a:t>
            </a:r>
          </a:p>
          <a:p>
            <a:r>
              <a:rPr lang="en-US" dirty="0" smtClean="0"/>
              <a:t>Traffic Manager</a:t>
            </a:r>
          </a:p>
          <a:p>
            <a:r>
              <a:rPr lang="en-US" dirty="0" smtClean="0"/>
              <a:t>Portal, Monitoring Alerts, Auto scale</a:t>
            </a:r>
          </a:p>
          <a:p>
            <a:r>
              <a:rPr lang="en-US" dirty="0" smtClean="0"/>
              <a:t>Insights, website diagnostics</a:t>
            </a:r>
          </a:p>
          <a:p>
            <a:r>
              <a:rPr lang="en-US" dirty="0"/>
              <a:t>Active directory</a:t>
            </a:r>
            <a:endParaRPr lang="en-US" dirty="0" smtClean="0"/>
          </a:p>
          <a:p>
            <a:r>
              <a:rPr lang="en-US" dirty="0" smtClean="0"/>
              <a:t>Multi-factor authentication</a:t>
            </a:r>
          </a:p>
          <a:p>
            <a:r>
              <a:rPr lang="en-US" dirty="0" smtClean="0"/>
              <a:t>Social logins using Facebook, Twitter, Google etc.</a:t>
            </a:r>
          </a:p>
          <a:p>
            <a:r>
              <a:rPr lang="en-US" dirty="0" smtClean="0"/>
              <a:t>Azure Search</a:t>
            </a:r>
          </a:p>
          <a:p>
            <a:r>
              <a:rPr lang="en-US" dirty="0" smtClean="0"/>
              <a:t>Media Services</a:t>
            </a:r>
          </a:p>
          <a:p>
            <a:endParaRPr lang="en-US" dirty="0" smtClean="0"/>
          </a:p>
          <a:p>
            <a:endParaRPr lang="en-US" dirty="0"/>
          </a:p>
        </p:txBody>
      </p:sp>
    </p:spTree>
    <p:extLst>
      <p:ext uri="{BB962C8B-B14F-4D97-AF65-F5344CB8AC3E}">
        <p14:creationId xmlns:p14="http://schemas.microsoft.com/office/powerpoint/2010/main" val="2299263687"/>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Ecosystem – List</a:t>
            </a:r>
            <a:endParaRPr lang="en-US" dirty="0"/>
          </a:p>
        </p:txBody>
      </p:sp>
      <p:sp>
        <p:nvSpPr>
          <p:cNvPr id="3" name="Content Placeholder 2"/>
          <p:cNvSpPr>
            <a:spLocks noGrp="1"/>
          </p:cNvSpPr>
          <p:nvPr>
            <p:ph idx="1"/>
          </p:nvPr>
        </p:nvSpPr>
        <p:spPr/>
        <p:txBody>
          <a:bodyPr>
            <a:normAutofit lnSpcReduction="10000"/>
          </a:bodyPr>
          <a:lstStyle/>
          <a:p>
            <a:r>
              <a:rPr lang="en-US" dirty="0" smtClean="0"/>
              <a:t>Azure Storage Queue</a:t>
            </a:r>
          </a:p>
          <a:p>
            <a:r>
              <a:rPr lang="en-US" dirty="0" smtClean="0"/>
              <a:t>Service Bus</a:t>
            </a:r>
          </a:p>
          <a:p>
            <a:r>
              <a:rPr lang="en-US" dirty="0" smtClean="0"/>
              <a:t>Azure Scheduler</a:t>
            </a:r>
          </a:p>
          <a:p>
            <a:r>
              <a:rPr lang="en-US" dirty="0" smtClean="0"/>
              <a:t>Machine Learning</a:t>
            </a:r>
          </a:p>
          <a:p>
            <a:r>
              <a:rPr lang="en-US" dirty="0" smtClean="0"/>
              <a:t>API Management</a:t>
            </a:r>
          </a:p>
          <a:p>
            <a:r>
              <a:rPr lang="en-US" dirty="0" smtClean="0"/>
              <a:t>Cross platform notification hub</a:t>
            </a:r>
          </a:p>
          <a:p>
            <a:r>
              <a:rPr lang="en-US" dirty="0" smtClean="0"/>
              <a:t>Backup and recovery</a:t>
            </a:r>
          </a:p>
          <a:p>
            <a:r>
              <a:rPr lang="en-US" dirty="0" smtClean="0"/>
              <a:t>Staged publishing using deployment slots</a:t>
            </a:r>
          </a:p>
          <a:p>
            <a:r>
              <a:rPr lang="en-US" dirty="0" smtClean="0"/>
              <a:t>Virtual Network</a:t>
            </a:r>
          </a:p>
          <a:p>
            <a:endParaRPr lang="en-US" dirty="0" smtClean="0"/>
          </a:p>
          <a:p>
            <a:endParaRPr lang="en-US" dirty="0" smtClean="0"/>
          </a:p>
          <a:p>
            <a:endParaRPr lang="en-US" dirty="0"/>
          </a:p>
        </p:txBody>
      </p:sp>
    </p:spTree>
    <p:extLst>
      <p:ext uri="{BB962C8B-B14F-4D97-AF65-F5344CB8AC3E}">
        <p14:creationId xmlns:p14="http://schemas.microsoft.com/office/powerpoint/2010/main" val="466370152"/>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Ecosystem – List</a:t>
            </a:r>
            <a:endParaRPr lang="en-US" dirty="0"/>
          </a:p>
        </p:txBody>
      </p:sp>
      <p:sp>
        <p:nvSpPr>
          <p:cNvPr id="3" name="Content Placeholder 2"/>
          <p:cNvSpPr>
            <a:spLocks noGrp="1"/>
          </p:cNvSpPr>
          <p:nvPr>
            <p:ph idx="1"/>
          </p:nvPr>
        </p:nvSpPr>
        <p:spPr/>
        <p:txBody>
          <a:bodyPr>
            <a:normAutofit/>
          </a:bodyPr>
          <a:lstStyle/>
          <a:p>
            <a:r>
              <a:rPr lang="en-US" dirty="0" smtClean="0"/>
              <a:t>Visual Studio Online</a:t>
            </a:r>
          </a:p>
          <a:p>
            <a:r>
              <a:rPr lang="en-US" dirty="0" smtClean="0"/>
              <a:t>Load testing features in with Visual Studio online</a:t>
            </a:r>
          </a:p>
          <a:p>
            <a:r>
              <a:rPr lang="en-US" dirty="0"/>
              <a:t>Publish from source control like GIT, TFS etc.</a:t>
            </a:r>
          </a:p>
          <a:p>
            <a:r>
              <a:rPr lang="en-US" dirty="0" smtClean="0"/>
              <a:t>Azure BizTalk for broker between different applications</a:t>
            </a:r>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84511471"/>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PaaS</a:t>
            </a:r>
            <a:r>
              <a:rPr lang="en-US" dirty="0" smtClean="0"/>
              <a:t> – </a:t>
            </a:r>
            <a:r>
              <a:rPr lang="en-US" dirty="0" err="1" smtClean="0"/>
              <a:t>IaaS</a:t>
            </a:r>
            <a:r>
              <a:rPr lang="en-US" dirty="0" smtClean="0"/>
              <a:t> - </a:t>
            </a:r>
            <a:r>
              <a:rPr lang="en-US" dirty="0" err="1" smtClean="0"/>
              <a:t>Saas</a:t>
            </a:r>
            <a:endParaRPr lang="en-US" dirty="0"/>
          </a:p>
        </p:txBody>
      </p:sp>
      <p:pic>
        <p:nvPicPr>
          <p:cNvPr id="8" name="Picture 7"/>
          <p:cNvPicPr>
            <a:picLocks noChangeAspect="1"/>
          </p:cNvPicPr>
          <p:nvPr/>
        </p:nvPicPr>
        <p:blipFill>
          <a:blip r:embed="rId3"/>
          <a:stretch>
            <a:fillRect/>
          </a:stretch>
        </p:blipFill>
        <p:spPr>
          <a:xfrm>
            <a:off x="838200" y="1400522"/>
            <a:ext cx="9835342" cy="5216410"/>
          </a:xfrm>
          <a:prstGeom prst="rect">
            <a:avLst/>
          </a:prstGeom>
        </p:spPr>
      </p:pic>
    </p:spTree>
    <p:extLst>
      <p:ext uri="{BB962C8B-B14F-4D97-AF65-F5344CB8AC3E}">
        <p14:creationId xmlns:p14="http://schemas.microsoft.com/office/powerpoint/2010/main" val="1793103844"/>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PaaS</a:t>
            </a:r>
            <a:r>
              <a:rPr lang="en-US" dirty="0" smtClean="0"/>
              <a:t> – </a:t>
            </a:r>
            <a:r>
              <a:rPr lang="en-US" dirty="0" err="1" smtClean="0"/>
              <a:t>IaaS</a:t>
            </a:r>
            <a:r>
              <a:rPr lang="en-US" dirty="0" smtClean="0"/>
              <a:t> - </a:t>
            </a:r>
            <a:r>
              <a:rPr lang="en-US" dirty="0" err="1" smtClean="0"/>
              <a:t>Saas</a:t>
            </a:r>
            <a:endParaRPr lang="en-US" dirty="0"/>
          </a:p>
        </p:txBody>
      </p:sp>
      <p:sp>
        <p:nvSpPr>
          <p:cNvPr id="3" name="Content Placeholder 2"/>
          <p:cNvSpPr>
            <a:spLocks noGrp="1"/>
          </p:cNvSpPr>
          <p:nvPr>
            <p:ph idx="1"/>
          </p:nvPr>
        </p:nvSpPr>
        <p:spPr>
          <a:xfrm>
            <a:off x="838200" y="1513490"/>
            <a:ext cx="10515600" cy="5202619"/>
          </a:xfrm>
        </p:spPr>
        <p:txBody>
          <a:bodyPr/>
          <a:lstStyle/>
          <a:p>
            <a:r>
              <a:rPr lang="en-US" dirty="0" smtClean="0"/>
              <a:t>Scott </a:t>
            </a:r>
            <a:r>
              <a:rPr lang="en-US" dirty="0" err="1" smtClean="0"/>
              <a:t>Hanselman’s</a:t>
            </a:r>
            <a:r>
              <a:rPr lang="en-US" dirty="0" smtClean="0"/>
              <a:t> analogy on responsibility </a:t>
            </a:r>
            <a:r>
              <a:rPr lang="en-US" dirty="0" err="1" smtClean="0"/>
              <a:t>vs</a:t>
            </a:r>
            <a:r>
              <a:rPr lang="en-US" dirty="0" smtClean="0"/>
              <a:t> control</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323" y="2604267"/>
            <a:ext cx="5659821" cy="325755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9268" y="2606155"/>
            <a:ext cx="5659821" cy="3257550"/>
          </a:xfrm>
          <a:prstGeom prst="rect">
            <a:avLst/>
          </a:prstGeom>
        </p:spPr>
      </p:pic>
      <p:cxnSp>
        <p:nvCxnSpPr>
          <p:cNvPr id="7" name="Straight Connector 6"/>
          <p:cNvCxnSpPr/>
          <p:nvPr/>
        </p:nvCxnSpPr>
        <p:spPr>
          <a:xfrm>
            <a:off x="6306208" y="2191407"/>
            <a:ext cx="0" cy="4382814"/>
          </a:xfrm>
          <a:prstGeom prst="line">
            <a:avLst/>
          </a:prstGeom>
          <a:ln w="28575"/>
        </p:spPr>
        <p:style>
          <a:lnRef idx="3">
            <a:schemeClr val="dk1"/>
          </a:lnRef>
          <a:fillRef idx="0">
            <a:schemeClr val="dk1"/>
          </a:fillRef>
          <a:effectRef idx="2">
            <a:schemeClr val="dk1"/>
          </a:effectRef>
          <a:fontRef idx="minor">
            <a:schemeClr val="tx1"/>
          </a:fontRef>
        </p:style>
      </p:cxnSp>
      <p:sp>
        <p:nvSpPr>
          <p:cNvPr id="10" name="TextBox 9"/>
          <p:cNvSpPr txBox="1"/>
          <p:nvPr/>
        </p:nvSpPr>
        <p:spPr>
          <a:xfrm>
            <a:off x="537093" y="6189124"/>
            <a:ext cx="3003579" cy="369332"/>
          </a:xfrm>
          <a:prstGeom prst="rect">
            <a:avLst/>
          </a:prstGeom>
          <a:noFill/>
        </p:spPr>
        <p:txBody>
          <a:bodyPr wrap="none" rtlCol="0">
            <a:spAutoFit/>
          </a:bodyPr>
          <a:lstStyle/>
          <a:p>
            <a:r>
              <a:rPr lang="en-US" dirty="0" smtClean="0"/>
              <a:t>Source: http://bit.do/webjobs</a:t>
            </a:r>
            <a:endParaRPr lang="en-US" dirty="0"/>
          </a:p>
        </p:txBody>
      </p:sp>
    </p:spTree>
    <p:extLst>
      <p:ext uri="{BB962C8B-B14F-4D97-AF65-F5344CB8AC3E}">
        <p14:creationId xmlns:p14="http://schemas.microsoft.com/office/powerpoint/2010/main" val="4141569027"/>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Geo, Region and Data Centers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4900" y="1418987"/>
            <a:ext cx="9980682" cy="456968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4900" y="1402977"/>
            <a:ext cx="9980682" cy="4585699"/>
          </a:xfrm>
          <a:prstGeom prst="rect">
            <a:avLst/>
          </a:prstGeom>
        </p:spPr>
      </p:pic>
    </p:spTree>
    <p:extLst>
      <p:ext uri="{BB962C8B-B14F-4D97-AF65-F5344CB8AC3E}">
        <p14:creationId xmlns:p14="http://schemas.microsoft.com/office/powerpoint/2010/main" val="65416648"/>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52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anim calcmode="lin" valueType="num">
                                      <p:cBhvr>
                                        <p:cTn id="10" dur="500" fill="hold"/>
                                        <p:tgtEl>
                                          <p:spTgt spid="5"/>
                                        </p:tgtEl>
                                        <p:attrNameLst>
                                          <p:attrName>ppt_x</p:attrName>
                                        </p:attrNameLst>
                                      </p:cBhvr>
                                      <p:tavLst>
                                        <p:tav tm="0">
                                          <p:val>
                                            <p:fltVal val="0.5"/>
                                          </p:val>
                                        </p:tav>
                                        <p:tav tm="100000">
                                          <p:val>
                                            <p:strVal val="#ppt_x"/>
                                          </p:val>
                                        </p:tav>
                                      </p:tavLst>
                                    </p:anim>
                                    <p:anim calcmode="lin" valueType="num">
                                      <p:cBhvr>
                                        <p:cTn id="11" dur="500" fill="hold"/>
                                        <p:tgtEl>
                                          <p:spTgt spid="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it matter to my application?</a:t>
            </a:r>
            <a:endParaRPr lang="en-US" dirty="0"/>
          </a:p>
        </p:txBody>
      </p:sp>
      <p:sp>
        <p:nvSpPr>
          <p:cNvPr id="3" name="Content Placeholder 2"/>
          <p:cNvSpPr>
            <a:spLocks noGrp="1"/>
          </p:cNvSpPr>
          <p:nvPr>
            <p:ph idx="1"/>
          </p:nvPr>
        </p:nvSpPr>
        <p:spPr/>
        <p:txBody>
          <a:bodyPr>
            <a:normAutofit/>
          </a:bodyPr>
          <a:lstStyle/>
          <a:p>
            <a:r>
              <a:rPr lang="en-US" dirty="0" smtClean="0"/>
              <a:t>Deploy your services to the regions where your customers are for better performance</a:t>
            </a:r>
          </a:p>
          <a:p>
            <a:r>
              <a:rPr lang="en-US" dirty="0" smtClean="0"/>
              <a:t>Deploy services in single region to avoid network latency</a:t>
            </a:r>
          </a:p>
          <a:p>
            <a:r>
              <a:rPr lang="en-US" dirty="0" smtClean="0"/>
              <a:t>Spreading services across different regions results into outgoing data cost between those services</a:t>
            </a:r>
          </a:p>
          <a:p>
            <a:r>
              <a:rPr lang="en-US" dirty="0" smtClean="0"/>
              <a:t>Microsoft might transfer your data across different data centers or geo for disaster recovery scenario</a:t>
            </a:r>
          </a:p>
          <a:p>
            <a:r>
              <a:rPr lang="en-US" dirty="0" smtClean="0"/>
              <a:t>Not all regions supports all Azure services</a:t>
            </a:r>
            <a:endParaRPr lang="en-US" dirty="0"/>
          </a:p>
        </p:txBody>
      </p:sp>
    </p:spTree>
    <p:extLst>
      <p:ext uri="{BB962C8B-B14F-4D97-AF65-F5344CB8AC3E}">
        <p14:creationId xmlns:p14="http://schemas.microsoft.com/office/powerpoint/2010/main" val="3263025735"/>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we need Azure at all?</a:t>
            </a:r>
            <a:endParaRPr lang="en-US" dirty="0"/>
          </a:p>
        </p:txBody>
      </p:sp>
      <p:pic>
        <p:nvPicPr>
          <p:cNvPr id="4" name="Content Placeholder 3"/>
          <p:cNvPicPr>
            <a:picLocks noGrp="1" noChangeAspect="1"/>
          </p:cNvPicPr>
          <p:nvPr>
            <p:ph idx="1"/>
          </p:nvPr>
        </p:nvPicPr>
        <p:blipFill>
          <a:blip r:embed="rId3"/>
          <a:stretch>
            <a:fillRect/>
          </a:stretch>
        </p:blipFill>
        <p:spPr>
          <a:xfrm>
            <a:off x="838200" y="2455458"/>
            <a:ext cx="10351981" cy="3097443"/>
          </a:xfrm>
          <a:prstGeom prst="rect">
            <a:avLst/>
          </a:prstGeom>
        </p:spPr>
      </p:pic>
    </p:spTree>
    <p:extLst>
      <p:ext uri="{BB962C8B-B14F-4D97-AF65-F5344CB8AC3E}">
        <p14:creationId xmlns:p14="http://schemas.microsoft.com/office/powerpoint/2010/main" val="3854719640"/>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ways to work with Azure</a:t>
            </a:r>
            <a:endParaRPr lang="en-US" dirty="0"/>
          </a:p>
        </p:txBody>
      </p:sp>
      <p:sp>
        <p:nvSpPr>
          <p:cNvPr id="3" name="Content Placeholder 2"/>
          <p:cNvSpPr>
            <a:spLocks noGrp="1"/>
          </p:cNvSpPr>
          <p:nvPr>
            <p:ph idx="1"/>
          </p:nvPr>
        </p:nvSpPr>
        <p:spPr/>
        <p:txBody>
          <a:bodyPr/>
          <a:lstStyle/>
          <a:p>
            <a:r>
              <a:rPr lang="en-US" dirty="0" smtClean="0"/>
              <a:t>Azure portal</a:t>
            </a:r>
          </a:p>
          <a:p>
            <a:r>
              <a:rPr lang="en-US" dirty="0" smtClean="0"/>
              <a:t>Preview portal</a:t>
            </a:r>
          </a:p>
          <a:p>
            <a:r>
              <a:rPr lang="en-US" dirty="0" err="1" smtClean="0"/>
              <a:t>Powershell</a:t>
            </a:r>
            <a:r>
              <a:rPr lang="en-US" dirty="0" smtClean="0"/>
              <a:t> </a:t>
            </a:r>
            <a:r>
              <a:rPr lang="en-US" dirty="0" err="1" smtClean="0"/>
              <a:t>cmdlets</a:t>
            </a:r>
            <a:r>
              <a:rPr lang="en-US" dirty="0" smtClean="0"/>
              <a:t> for administrators</a:t>
            </a:r>
          </a:p>
          <a:p>
            <a:r>
              <a:rPr lang="en-US" dirty="0" smtClean="0"/>
              <a:t>Visual Studio server explorer</a:t>
            </a:r>
          </a:p>
          <a:p>
            <a:r>
              <a:rPr lang="en-US" dirty="0" smtClean="0"/>
              <a:t>SQL Server management studio</a:t>
            </a:r>
          </a:p>
          <a:p>
            <a:r>
              <a:rPr lang="en-US" dirty="0" err="1" smtClean="0"/>
              <a:t>Webmatrix</a:t>
            </a:r>
            <a:r>
              <a:rPr lang="en-US" dirty="0" smtClean="0"/>
              <a:t>, FTP, Source control deploy etc.</a:t>
            </a:r>
          </a:p>
          <a:p>
            <a:r>
              <a:rPr lang="en-US" dirty="0" smtClean="0"/>
              <a:t>Scripts! (</a:t>
            </a:r>
            <a:r>
              <a:rPr lang="en-US" dirty="0" err="1" smtClean="0"/>
              <a:t>ScottGu</a:t>
            </a:r>
            <a:r>
              <a:rPr lang="en-US" dirty="0" smtClean="0"/>
              <a:t> talk http://bit.do/scottgu)</a:t>
            </a:r>
          </a:p>
          <a:p>
            <a:endParaRPr lang="en-US" dirty="0"/>
          </a:p>
        </p:txBody>
      </p:sp>
      <p:pic>
        <p:nvPicPr>
          <p:cNvPr id="6" name="Picture 5"/>
          <p:cNvPicPr>
            <a:picLocks noChangeAspect="1"/>
          </p:cNvPicPr>
          <p:nvPr/>
        </p:nvPicPr>
        <p:blipFill>
          <a:blip r:embed="rId2"/>
          <a:stretch>
            <a:fillRect/>
          </a:stretch>
        </p:blipFill>
        <p:spPr>
          <a:xfrm>
            <a:off x="7466287" y="1967515"/>
            <a:ext cx="4038600" cy="3476625"/>
          </a:xfrm>
          <a:prstGeom prst="rect">
            <a:avLst/>
          </a:prstGeom>
        </p:spPr>
      </p:pic>
    </p:spTree>
    <p:extLst>
      <p:ext uri="{BB962C8B-B14F-4D97-AF65-F5344CB8AC3E}">
        <p14:creationId xmlns:p14="http://schemas.microsoft.com/office/powerpoint/2010/main" val="894739317"/>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Azure portal</a:t>
            </a:r>
          </a:p>
          <a:p>
            <a:r>
              <a:rPr lang="en-US" dirty="0" smtClean="0"/>
              <a:t>Preview portal</a:t>
            </a:r>
          </a:p>
          <a:p>
            <a:r>
              <a:rPr lang="en-US" dirty="0" err="1" smtClean="0"/>
              <a:t>Powershell</a:t>
            </a:r>
            <a:r>
              <a:rPr lang="en-US" dirty="0" smtClean="0"/>
              <a:t> </a:t>
            </a:r>
            <a:r>
              <a:rPr lang="en-US" dirty="0" err="1" smtClean="0"/>
              <a:t>cmdlets</a:t>
            </a:r>
            <a:r>
              <a:rPr lang="en-US" dirty="0" smtClean="0"/>
              <a:t> for administrators</a:t>
            </a:r>
          </a:p>
          <a:p>
            <a:r>
              <a:rPr lang="en-US" dirty="0" smtClean="0"/>
              <a:t>Visual Studio server explorer</a:t>
            </a:r>
          </a:p>
          <a:p>
            <a:r>
              <a:rPr lang="en-US" dirty="0" smtClean="0"/>
              <a:t>SQL Server management studio</a:t>
            </a:r>
          </a:p>
          <a:p>
            <a:r>
              <a:rPr lang="en-US" dirty="0" err="1" smtClean="0"/>
              <a:t>Filezilla</a:t>
            </a:r>
            <a:endParaRPr lang="en-US" dirty="0" smtClean="0"/>
          </a:p>
          <a:p>
            <a:endParaRPr lang="en-US" dirty="0"/>
          </a:p>
        </p:txBody>
      </p:sp>
    </p:spTree>
    <p:extLst>
      <p:ext uri="{BB962C8B-B14F-4D97-AF65-F5344CB8AC3E}">
        <p14:creationId xmlns:p14="http://schemas.microsoft.com/office/powerpoint/2010/main" val="3112557952"/>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Accounts</a:t>
            </a:r>
            <a:endParaRPr lang="en-US" dirty="0"/>
          </a:p>
        </p:txBody>
      </p:sp>
      <p:sp>
        <p:nvSpPr>
          <p:cNvPr id="3" name="Content Placeholder 2"/>
          <p:cNvSpPr>
            <a:spLocks noGrp="1"/>
          </p:cNvSpPr>
          <p:nvPr>
            <p:ph idx="1"/>
          </p:nvPr>
        </p:nvSpPr>
        <p:spPr/>
        <p:txBody>
          <a:bodyPr/>
          <a:lstStyle/>
          <a:p>
            <a:r>
              <a:rPr lang="en-US" dirty="0" smtClean="0"/>
              <a:t>Azure Account</a:t>
            </a:r>
          </a:p>
          <a:p>
            <a:pPr lvl="1"/>
            <a:r>
              <a:rPr lang="en-US" dirty="0" smtClean="0"/>
              <a:t>Global azure account to start playing with Azure</a:t>
            </a:r>
          </a:p>
          <a:p>
            <a:r>
              <a:rPr lang="en-US" dirty="0" smtClean="0"/>
              <a:t>Microsoft Account</a:t>
            </a:r>
          </a:p>
          <a:p>
            <a:pPr lvl="1"/>
            <a:r>
              <a:rPr lang="en-US" dirty="0" smtClean="0"/>
              <a:t>Your personal account</a:t>
            </a:r>
          </a:p>
          <a:p>
            <a:r>
              <a:rPr lang="en-US" dirty="0" smtClean="0"/>
              <a:t>Organizational Account</a:t>
            </a:r>
          </a:p>
          <a:p>
            <a:pPr lvl="1"/>
            <a:r>
              <a:rPr lang="en-US" dirty="0" smtClean="0"/>
              <a:t>Identify user within enterprise / organization</a:t>
            </a:r>
          </a:p>
          <a:p>
            <a:pPr lvl="1"/>
            <a:r>
              <a:rPr lang="en-US" dirty="0" smtClean="0"/>
              <a:t>@onmicrosoft.com</a:t>
            </a:r>
            <a:endParaRPr lang="en-US" dirty="0"/>
          </a:p>
        </p:txBody>
      </p:sp>
    </p:spTree>
    <p:extLst>
      <p:ext uri="{BB962C8B-B14F-4D97-AF65-F5344CB8AC3E}">
        <p14:creationId xmlns:p14="http://schemas.microsoft.com/office/powerpoint/2010/main" val="206091435"/>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Azure </a:t>
            </a:r>
            <a:r>
              <a:rPr lang="en-US" dirty="0" smtClean="0"/>
              <a:t>– Active Directory</a:t>
            </a:r>
            <a:endParaRPr lang="en-US" dirty="0"/>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6435" y="783749"/>
            <a:ext cx="780290" cy="780290"/>
          </a:xfrm>
          <a:prstGeom prst="rect">
            <a:avLst/>
          </a:prstGeom>
        </p:spPr>
      </p:pic>
    </p:spTree>
    <p:extLst>
      <p:ext uri="{BB962C8B-B14F-4D97-AF65-F5344CB8AC3E}">
        <p14:creationId xmlns:p14="http://schemas.microsoft.com/office/powerpoint/2010/main" val="1060503863"/>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it?</a:t>
            </a:r>
            <a:endParaRPr lang="en-US" dirty="0"/>
          </a:p>
        </p:txBody>
      </p:sp>
      <p:sp>
        <p:nvSpPr>
          <p:cNvPr id="3" name="Content Placeholder 2"/>
          <p:cNvSpPr>
            <a:spLocks noGrp="1"/>
          </p:cNvSpPr>
          <p:nvPr>
            <p:ph idx="1"/>
          </p:nvPr>
        </p:nvSpPr>
        <p:spPr/>
        <p:txBody>
          <a:bodyPr/>
          <a:lstStyle/>
          <a:p>
            <a:r>
              <a:rPr lang="en-US" dirty="0" smtClean="0"/>
              <a:t>Free Active Directory service in cloud</a:t>
            </a:r>
          </a:p>
          <a:p>
            <a:r>
              <a:rPr lang="en-US" dirty="0" smtClean="0"/>
              <a:t>Keeps track of organization’s users and resources within organization</a:t>
            </a:r>
          </a:p>
          <a:p>
            <a:r>
              <a:rPr lang="en-US" dirty="0" smtClean="0"/>
              <a:t>Authenticate and authorize users to access resources</a:t>
            </a:r>
          </a:p>
          <a:p>
            <a:r>
              <a:rPr lang="en-US" dirty="0" smtClean="0"/>
              <a:t>Can be used to authenticate and authorize resources outside organization</a:t>
            </a:r>
          </a:p>
          <a:p>
            <a:r>
              <a:rPr lang="en-US" dirty="0" smtClean="0"/>
              <a:t>Premium service can be used to integrate on-premise active directory with the cloud version</a:t>
            </a:r>
          </a:p>
          <a:p>
            <a:r>
              <a:rPr lang="en-US" dirty="0" smtClean="0"/>
              <a:t>Each subscription trusts only one Active directory, however one active directory can be trusted by many subscriptions.</a:t>
            </a:r>
            <a:endParaRPr lang="en-US" dirty="0"/>
          </a:p>
        </p:txBody>
      </p:sp>
    </p:spTree>
    <p:extLst>
      <p:ext uri="{BB962C8B-B14F-4D97-AF65-F5344CB8AC3E}">
        <p14:creationId xmlns:p14="http://schemas.microsoft.com/office/powerpoint/2010/main" val="1559908349"/>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Management</a:t>
            </a:r>
            <a:endParaRPr lang="en-US" dirty="0"/>
          </a:p>
        </p:txBody>
      </p:sp>
      <p:sp>
        <p:nvSpPr>
          <p:cNvPr id="3" name="Content Placeholder 2"/>
          <p:cNvSpPr>
            <a:spLocks noGrp="1"/>
          </p:cNvSpPr>
          <p:nvPr>
            <p:ph idx="1"/>
          </p:nvPr>
        </p:nvSpPr>
        <p:spPr/>
        <p:txBody>
          <a:bodyPr/>
          <a:lstStyle/>
          <a:p>
            <a:r>
              <a:rPr lang="en-US" dirty="0" smtClean="0"/>
              <a:t>Create new user demo</a:t>
            </a:r>
          </a:p>
          <a:p>
            <a:r>
              <a:rPr lang="en-US" dirty="0" smtClean="0"/>
              <a:t>User with Microsoft account for external user collaboration</a:t>
            </a:r>
          </a:p>
          <a:p>
            <a:r>
              <a:rPr lang="en-US" dirty="0" smtClean="0"/>
              <a:t>User from another Active directory</a:t>
            </a:r>
            <a:endParaRPr lang="en-US" dirty="0"/>
          </a:p>
        </p:txBody>
      </p:sp>
    </p:spTree>
    <p:extLst>
      <p:ext uri="{BB962C8B-B14F-4D97-AF65-F5344CB8AC3E}">
        <p14:creationId xmlns:p14="http://schemas.microsoft.com/office/powerpoint/2010/main" val="960404704"/>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 Management</a:t>
            </a:r>
            <a:endParaRPr lang="en-US" dirty="0"/>
          </a:p>
        </p:txBody>
      </p:sp>
      <p:sp>
        <p:nvSpPr>
          <p:cNvPr id="3" name="Content Placeholder 2"/>
          <p:cNvSpPr>
            <a:spLocks noGrp="1"/>
          </p:cNvSpPr>
          <p:nvPr>
            <p:ph idx="1"/>
          </p:nvPr>
        </p:nvSpPr>
        <p:spPr/>
        <p:txBody>
          <a:bodyPr/>
          <a:lstStyle/>
          <a:p>
            <a:r>
              <a:rPr lang="en-US" dirty="0" smtClean="0"/>
              <a:t>Subscription Administrator</a:t>
            </a:r>
          </a:p>
          <a:p>
            <a:r>
              <a:rPr lang="en-US" dirty="0" smtClean="0"/>
              <a:t>Directory Administrator</a:t>
            </a:r>
          </a:p>
          <a:p>
            <a:r>
              <a:rPr lang="en-US" dirty="0" smtClean="0">
                <a:hlinkClick r:id="rId2"/>
              </a:rPr>
              <a:t>http://bit.do/role-permissions</a:t>
            </a:r>
            <a:endParaRPr lang="en-US" dirty="0" smtClean="0"/>
          </a:p>
          <a:p>
            <a:endParaRPr lang="en-US" dirty="0"/>
          </a:p>
        </p:txBody>
      </p:sp>
    </p:spTree>
    <p:extLst>
      <p:ext uri="{BB962C8B-B14F-4D97-AF65-F5344CB8AC3E}">
        <p14:creationId xmlns:p14="http://schemas.microsoft.com/office/powerpoint/2010/main" val="2309359192"/>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Azure - Website</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770310792"/>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Website - Introduction</a:t>
            </a:r>
            <a:endParaRPr lang="en-US" dirty="0"/>
          </a:p>
        </p:txBody>
      </p:sp>
      <p:sp>
        <p:nvSpPr>
          <p:cNvPr id="3" name="Content Placeholder 2"/>
          <p:cNvSpPr>
            <a:spLocks noGrp="1"/>
          </p:cNvSpPr>
          <p:nvPr>
            <p:ph idx="1"/>
          </p:nvPr>
        </p:nvSpPr>
        <p:spPr/>
        <p:txBody>
          <a:bodyPr>
            <a:normAutofit/>
          </a:bodyPr>
          <a:lstStyle/>
          <a:p>
            <a:pPr lvl="1"/>
            <a:r>
              <a:rPr lang="en-US" sz="2400" dirty="0" smtClean="0"/>
              <a:t>Microsoft recommended solution for web applications – legacy as well as new apps</a:t>
            </a:r>
          </a:p>
          <a:p>
            <a:pPr lvl="1"/>
            <a:r>
              <a:rPr lang="en-US" sz="2400" dirty="0" smtClean="0"/>
              <a:t>Runs </a:t>
            </a:r>
            <a:r>
              <a:rPr lang="en-US" sz="2400" dirty="0"/>
              <a:t>on IIS8 with Windows Server 2012</a:t>
            </a:r>
          </a:p>
          <a:p>
            <a:pPr lvl="1"/>
            <a:r>
              <a:rPr lang="en-US" sz="2400" dirty="0" smtClean="0"/>
              <a:t>PAAS</a:t>
            </a:r>
            <a:endParaRPr lang="en-US" sz="2400" dirty="0"/>
          </a:p>
          <a:p>
            <a:pPr lvl="1"/>
            <a:r>
              <a:rPr lang="en-US" sz="2400" dirty="0" smtClean="0"/>
              <a:t>Web </a:t>
            </a:r>
            <a:r>
              <a:rPr lang="en-US" sz="2400" dirty="0"/>
              <a:t>Sites </a:t>
            </a:r>
            <a:r>
              <a:rPr lang="en-US" sz="2400" dirty="0" smtClean="0"/>
              <a:t>vs. </a:t>
            </a:r>
            <a:r>
              <a:rPr lang="en-US" sz="2400" dirty="0"/>
              <a:t>VM </a:t>
            </a:r>
          </a:p>
          <a:p>
            <a:pPr lvl="1"/>
            <a:r>
              <a:rPr lang="en-US" sz="2400" dirty="0" smtClean="0"/>
              <a:t>Web </a:t>
            </a:r>
            <a:r>
              <a:rPr lang="en-US" sz="2400" dirty="0"/>
              <a:t>Sites VS Cloud Apps VS Virtual Machine { Hotel analogy}</a:t>
            </a:r>
          </a:p>
        </p:txBody>
      </p:sp>
    </p:spTree>
    <p:extLst>
      <p:ext uri="{BB962C8B-B14F-4D97-AF65-F5344CB8AC3E}">
        <p14:creationId xmlns:p14="http://schemas.microsoft.com/office/powerpoint/2010/main" val="1778081948"/>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 Cloud Service - Website</a:t>
            </a:r>
            <a:endParaRPr lang="en-US" dirty="0"/>
          </a:p>
        </p:txBody>
      </p:sp>
      <p:pic>
        <p:nvPicPr>
          <p:cNvPr id="1026" name="Picture 2" descr="https://acomdpsstorage.blob.core.windows.net/dpsmedia-prod/azure.microsoft.com/en-us/documentation/articles/choose-web-site-cloud-service-vm/20150602045830/websites_cloudservices_vms_3.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199" y="1547653"/>
            <a:ext cx="10167851" cy="5282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4273335"/>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Enterprise IT – Traditional World</a:t>
            </a:r>
            <a:endParaRPr lang="en-US" dirty="0"/>
          </a:p>
        </p:txBody>
      </p:sp>
      <p:pic>
        <p:nvPicPr>
          <p:cNvPr id="8" name="Content Placeholder 7"/>
          <p:cNvPicPr>
            <a:picLocks noGrp="1" noChangeAspect="1"/>
          </p:cNvPicPr>
          <p:nvPr>
            <p:ph idx="1"/>
          </p:nvPr>
        </p:nvPicPr>
        <p:blipFill>
          <a:blip r:embed="rId3"/>
          <a:stretch>
            <a:fillRect/>
          </a:stretch>
        </p:blipFill>
        <p:spPr>
          <a:xfrm>
            <a:off x="838200" y="1690687"/>
            <a:ext cx="7740535" cy="5025665"/>
          </a:xfrm>
          <a:prstGeom prst="rect">
            <a:avLst/>
          </a:prstGeom>
        </p:spPr>
      </p:pic>
    </p:spTree>
    <p:extLst>
      <p:ext uri="{BB962C8B-B14F-4D97-AF65-F5344CB8AC3E}">
        <p14:creationId xmlns:p14="http://schemas.microsoft.com/office/powerpoint/2010/main" val="3975247247"/>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Website Service - Deployment</a:t>
            </a:r>
            <a:endParaRPr lang="en-US" dirty="0"/>
          </a:p>
        </p:txBody>
      </p:sp>
      <p:pic>
        <p:nvPicPr>
          <p:cNvPr id="4" name="Content Placeholder 3"/>
          <p:cNvPicPr>
            <a:picLocks noGrp="1" noChangeAspect="1"/>
          </p:cNvPicPr>
          <p:nvPr>
            <p:ph idx="1"/>
          </p:nvPr>
        </p:nvPicPr>
        <p:blipFill>
          <a:blip r:embed="rId2"/>
          <a:stretch>
            <a:fillRect/>
          </a:stretch>
        </p:blipFill>
        <p:spPr>
          <a:xfrm>
            <a:off x="838200" y="1841390"/>
            <a:ext cx="10515600" cy="4732830"/>
          </a:xfrm>
          <a:prstGeom prst="rect">
            <a:avLst/>
          </a:prstGeom>
        </p:spPr>
      </p:pic>
    </p:spTree>
    <p:extLst>
      <p:ext uri="{BB962C8B-B14F-4D97-AF65-F5344CB8AC3E}">
        <p14:creationId xmlns:p14="http://schemas.microsoft.com/office/powerpoint/2010/main" val="2405021277"/>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Website Service </a:t>
            </a:r>
            <a:r>
              <a:rPr lang="en-US" dirty="0" smtClean="0"/>
              <a:t>– Load Balancer</a:t>
            </a:r>
            <a:endParaRPr lang="en-US" dirty="0"/>
          </a:p>
        </p:txBody>
      </p:sp>
      <p:pic>
        <p:nvPicPr>
          <p:cNvPr id="4" name="Content Placeholder 3"/>
          <p:cNvPicPr>
            <a:picLocks noGrp="1" noChangeAspect="1"/>
          </p:cNvPicPr>
          <p:nvPr>
            <p:ph idx="1"/>
          </p:nvPr>
        </p:nvPicPr>
        <p:blipFill>
          <a:blip r:embed="rId2"/>
          <a:stretch>
            <a:fillRect/>
          </a:stretch>
        </p:blipFill>
        <p:spPr>
          <a:xfrm>
            <a:off x="838200" y="1825625"/>
            <a:ext cx="10515600" cy="4922016"/>
          </a:xfrm>
          <a:prstGeom prst="rect">
            <a:avLst/>
          </a:prstGeom>
        </p:spPr>
      </p:pic>
    </p:spTree>
    <p:extLst>
      <p:ext uri="{BB962C8B-B14F-4D97-AF65-F5344CB8AC3E}">
        <p14:creationId xmlns:p14="http://schemas.microsoft.com/office/powerpoint/2010/main" val="1106486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Website Service </a:t>
            </a:r>
            <a:r>
              <a:rPr lang="en-US" dirty="0" smtClean="0"/>
              <a:t>– Load Balancer</a:t>
            </a:r>
            <a:endParaRPr lang="en-US" dirty="0"/>
          </a:p>
        </p:txBody>
      </p:sp>
      <p:pic>
        <p:nvPicPr>
          <p:cNvPr id="4" name="Content Placeholder 3"/>
          <p:cNvPicPr>
            <a:picLocks noGrp="1" noChangeAspect="1"/>
          </p:cNvPicPr>
          <p:nvPr>
            <p:ph idx="1"/>
          </p:nvPr>
        </p:nvPicPr>
        <p:blipFill>
          <a:blip r:embed="rId2"/>
          <a:stretch>
            <a:fillRect/>
          </a:stretch>
        </p:blipFill>
        <p:spPr>
          <a:xfrm>
            <a:off x="838200" y="1904452"/>
            <a:ext cx="10515600" cy="4811658"/>
          </a:xfrm>
          <a:prstGeom prst="rect">
            <a:avLst/>
          </a:prstGeom>
        </p:spPr>
      </p:pic>
    </p:spTree>
    <p:extLst>
      <p:ext uri="{BB962C8B-B14F-4D97-AF65-F5344CB8AC3E}">
        <p14:creationId xmlns:p14="http://schemas.microsoft.com/office/powerpoint/2010/main" val="3911504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Website Service </a:t>
            </a:r>
            <a:r>
              <a:rPr lang="en-US" dirty="0" smtClean="0"/>
              <a:t>– Server Failure</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838200" y="1825625"/>
            <a:ext cx="10515600" cy="4898860"/>
          </a:xfrm>
          <a:prstGeom prst="rect">
            <a:avLst/>
          </a:prstGeom>
        </p:spPr>
      </p:pic>
    </p:spTree>
    <p:extLst>
      <p:ext uri="{BB962C8B-B14F-4D97-AF65-F5344CB8AC3E}">
        <p14:creationId xmlns:p14="http://schemas.microsoft.com/office/powerpoint/2010/main" val="3259195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a:t>
            </a:r>
            <a:endParaRPr lang="en-US" dirty="0"/>
          </a:p>
        </p:txBody>
      </p:sp>
      <p:sp>
        <p:nvSpPr>
          <p:cNvPr id="3" name="Content Placeholder 2"/>
          <p:cNvSpPr>
            <a:spLocks noGrp="1"/>
          </p:cNvSpPr>
          <p:nvPr>
            <p:ph idx="1"/>
          </p:nvPr>
        </p:nvSpPr>
        <p:spPr/>
        <p:txBody>
          <a:bodyPr/>
          <a:lstStyle/>
          <a:p>
            <a:r>
              <a:rPr lang="en-US" dirty="0"/>
              <a:t>4 Main Types</a:t>
            </a:r>
          </a:p>
          <a:p>
            <a:pPr lvl="1"/>
            <a:r>
              <a:rPr lang="en-US" dirty="0" smtClean="0"/>
              <a:t>FTP</a:t>
            </a:r>
            <a:endParaRPr lang="en-US" dirty="0"/>
          </a:p>
          <a:p>
            <a:pPr lvl="1"/>
            <a:r>
              <a:rPr lang="en-US" dirty="0" smtClean="0"/>
              <a:t>Web </a:t>
            </a:r>
            <a:r>
              <a:rPr lang="en-US" dirty="0"/>
              <a:t>Deployment using VS</a:t>
            </a:r>
          </a:p>
          <a:p>
            <a:pPr lvl="1"/>
            <a:r>
              <a:rPr lang="en-US" dirty="0" smtClean="0"/>
              <a:t>Kudu</a:t>
            </a:r>
            <a:endParaRPr lang="en-US" dirty="0"/>
          </a:p>
          <a:p>
            <a:pPr lvl="2"/>
            <a:r>
              <a:rPr lang="en-US" dirty="0" smtClean="0"/>
              <a:t>Deployment </a:t>
            </a:r>
            <a:r>
              <a:rPr lang="en-US" dirty="0"/>
              <a:t>from master branch</a:t>
            </a:r>
          </a:p>
          <a:p>
            <a:pPr lvl="2"/>
            <a:r>
              <a:rPr lang="en-US" dirty="0" smtClean="0"/>
              <a:t>Change </a:t>
            </a:r>
            <a:r>
              <a:rPr lang="en-US" dirty="0"/>
              <a:t>branch and sync</a:t>
            </a:r>
          </a:p>
          <a:p>
            <a:pPr lvl="1"/>
            <a:r>
              <a:rPr lang="en-US" dirty="0" smtClean="0"/>
              <a:t>TFS </a:t>
            </a:r>
            <a:endParaRPr lang="en-US" dirty="0"/>
          </a:p>
          <a:p>
            <a:r>
              <a:rPr lang="en-US" dirty="0" smtClean="0"/>
              <a:t>Publishing </a:t>
            </a:r>
            <a:r>
              <a:rPr lang="en-US" dirty="0"/>
              <a:t>Profile</a:t>
            </a:r>
          </a:p>
        </p:txBody>
      </p:sp>
    </p:spTree>
    <p:extLst>
      <p:ext uri="{BB962C8B-B14F-4D97-AF65-F5344CB8AC3E}">
        <p14:creationId xmlns:p14="http://schemas.microsoft.com/office/powerpoint/2010/main" val="3368633027"/>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3" name="Content Placeholder 2"/>
          <p:cNvSpPr>
            <a:spLocks noGrp="1"/>
          </p:cNvSpPr>
          <p:nvPr>
            <p:ph idx="1"/>
          </p:nvPr>
        </p:nvSpPr>
        <p:spPr/>
        <p:txBody>
          <a:bodyPr/>
          <a:lstStyle/>
          <a:p>
            <a:r>
              <a:rPr lang="en-US" dirty="0" smtClean="0"/>
              <a:t>Web</a:t>
            </a:r>
            <a:endParaRPr lang="en-US" dirty="0"/>
          </a:p>
          <a:p>
            <a:r>
              <a:rPr lang="en-US" dirty="0" smtClean="0"/>
              <a:t>FTP</a:t>
            </a:r>
            <a:endParaRPr lang="en-US" dirty="0"/>
          </a:p>
        </p:txBody>
      </p:sp>
    </p:spTree>
    <p:extLst>
      <p:ext uri="{BB962C8B-B14F-4D97-AF65-F5344CB8AC3E}">
        <p14:creationId xmlns:p14="http://schemas.microsoft.com/office/powerpoint/2010/main" val="3000110041"/>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Scale</a:t>
            </a:r>
            <a:endParaRPr lang="en-US" dirty="0"/>
          </a:p>
        </p:txBody>
      </p:sp>
      <p:sp>
        <p:nvSpPr>
          <p:cNvPr id="3" name="Content Placeholder 2"/>
          <p:cNvSpPr>
            <a:spLocks noGrp="1"/>
          </p:cNvSpPr>
          <p:nvPr>
            <p:ph idx="1"/>
          </p:nvPr>
        </p:nvSpPr>
        <p:spPr/>
        <p:txBody>
          <a:bodyPr/>
          <a:lstStyle/>
          <a:p>
            <a:r>
              <a:rPr lang="en-US" dirty="0" smtClean="0"/>
              <a:t>Tiers – Free, Shared, Basic, Standard</a:t>
            </a:r>
            <a:endParaRPr lang="en-US" dirty="0"/>
          </a:p>
          <a:p>
            <a:r>
              <a:rPr lang="en-US" dirty="0"/>
              <a:t>Instance Count</a:t>
            </a:r>
          </a:p>
          <a:p>
            <a:pPr lvl="1"/>
            <a:r>
              <a:rPr lang="en-US" dirty="0"/>
              <a:t>Billing = (number of instances *  number of core) in hours</a:t>
            </a:r>
          </a:p>
          <a:p>
            <a:r>
              <a:rPr lang="en-US" dirty="0"/>
              <a:t>Dedicated VM</a:t>
            </a:r>
          </a:p>
          <a:p>
            <a:r>
              <a:rPr lang="en-US" dirty="0"/>
              <a:t>Manual vs. Auto</a:t>
            </a:r>
          </a:p>
          <a:p>
            <a:r>
              <a:rPr lang="en-US" dirty="0"/>
              <a:t>Resource Group in new Azure portal for logical grouping</a:t>
            </a:r>
          </a:p>
        </p:txBody>
      </p:sp>
    </p:spTree>
    <p:extLst>
      <p:ext uri="{BB962C8B-B14F-4D97-AF65-F5344CB8AC3E}">
        <p14:creationId xmlns:p14="http://schemas.microsoft.com/office/powerpoint/2010/main" val="2678862192"/>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a:t>
            </a:r>
            <a:endParaRPr lang="en-US" dirty="0"/>
          </a:p>
        </p:txBody>
      </p:sp>
      <p:sp>
        <p:nvSpPr>
          <p:cNvPr id="3" name="Content Placeholder 2"/>
          <p:cNvSpPr>
            <a:spLocks noGrp="1"/>
          </p:cNvSpPr>
          <p:nvPr>
            <p:ph idx="1"/>
          </p:nvPr>
        </p:nvSpPr>
        <p:spPr/>
        <p:txBody>
          <a:bodyPr>
            <a:normAutofit/>
          </a:bodyPr>
          <a:lstStyle/>
          <a:p>
            <a:r>
              <a:rPr lang="en-US" dirty="0"/>
              <a:t>DNS lookup</a:t>
            </a:r>
          </a:p>
          <a:p>
            <a:r>
              <a:rPr lang="en-US" dirty="0" smtClean="0"/>
              <a:t>Region</a:t>
            </a:r>
          </a:p>
          <a:p>
            <a:pPr lvl="1"/>
            <a:r>
              <a:rPr lang="en-US" dirty="0"/>
              <a:t>Appear / Disappear depending on </a:t>
            </a:r>
            <a:r>
              <a:rPr lang="en-US" dirty="0" smtClean="0"/>
              <a:t>capacity</a:t>
            </a:r>
          </a:p>
          <a:p>
            <a:r>
              <a:rPr lang="en-US" dirty="0" smtClean="0"/>
              <a:t>Endpoint monitoring</a:t>
            </a:r>
          </a:p>
          <a:p>
            <a:r>
              <a:rPr lang="en-US" dirty="0"/>
              <a:t>App Setting , connection string manipulation using </a:t>
            </a:r>
            <a:r>
              <a:rPr lang="en-US" dirty="0" smtClean="0"/>
              <a:t>PowerShell</a:t>
            </a:r>
          </a:p>
        </p:txBody>
      </p:sp>
    </p:spTree>
    <p:extLst>
      <p:ext uri="{BB962C8B-B14F-4D97-AF65-F5344CB8AC3E}">
        <p14:creationId xmlns:p14="http://schemas.microsoft.com/office/powerpoint/2010/main" val="1613157989"/>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continue</a:t>
            </a:r>
            <a:endParaRPr lang="en-US" dirty="0"/>
          </a:p>
        </p:txBody>
      </p:sp>
      <p:sp>
        <p:nvSpPr>
          <p:cNvPr id="3" name="Content Placeholder 2"/>
          <p:cNvSpPr>
            <a:spLocks noGrp="1"/>
          </p:cNvSpPr>
          <p:nvPr>
            <p:ph idx="1"/>
          </p:nvPr>
        </p:nvSpPr>
        <p:spPr/>
        <p:txBody>
          <a:bodyPr>
            <a:normAutofit/>
          </a:bodyPr>
          <a:lstStyle/>
          <a:p>
            <a:r>
              <a:rPr lang="en-US" dirty="0" smtClean="0"/>
              <a:t>Logging</a:t>
            </a:r>
          </a:p>
          <a:p>
            <a:pPr lvl="1"/>
            <a:r>
              <a:rPr lang="en-US" dirty="0"/>
              <a:t>Application logging</a:t>
            </a:r>
          </a:p>
          <a:p>
            <a:pPr lvl="2"/>
            <a:r>
              <a:rPr lang="en-US" dirty="0" smtClean="0"/>
              <a:t>Web </a:t>
            </a:r>
            <a:r>
              <a:rPr lang="en-US" dirty="0"/>
              <a:t>logging	</a:t>
            </a:r>
          </a:p>
          <a:p>
            <a:pPr lvl="2"/>
            <a:r>
              <a:rPr lang="en-US" dirty="0" smtClean="0"/>
              <a:t>Kudu </a:t>
            </a:r>
            <a:r>
              <a:rPr lang="en-US" dirty="0"/>
              <a:t>logging</a:t>
            </a:r>
          </a:p>
          <a:p>
            <a:pPr lvl="2"/>
            <a:r>
              <a:rPr lang="en-US" dirty="0" smtClean="0"/>
              <a:t>Live </a:t>
            </a:r>
            <a:r>
              <a:rPr lang="en-US" dirty="0"/>
              <a:t>stream logging</a:t>
            </a:r>
          </a:p>
          <a:p>
            <a:pPr lvl="2"/>
            <a:r>
              <a:rPr lang="en-US" dirty="0" smtClean="0"/>
              <a:t>Web </a:t>
            </a:r>
            <a:r>
              <a:rPr lang="en-US" dirty="0"/>
              <a:t>Site Log Viewer Extension by Amit </a:t>
            </a:r>
            <a:r>
              <a:rPr lang="en-US" dirty="0" smtClean="0"/>
              <a:t>Apple</a:t>
            </a:r>
          </a:p>
          <a:p>
            <a:pPr lvl="1"/>
            <a:r>
              <a:rPr lang="en-US" dirty="0" smtClean="0"/>
              <a:t>Monitor using </a:t>
            </a:r>
            <a:r>
              <a:rPr lang="en-US" dirty="0" err="1" smtClean="0"/>
              <a:t>cmdlets</a:t>
            </a:r>
            <a:endParaRPr lang="en-US" dirty="0" smtClean="0"/>
          </a:p>
          <a:p>
            <a:pPr lvl="2"/>
            <a:r>
              <a:rPr lang="en-US" dirty="0" smtClean="0"/>
              <a:t>Azure site log &lt;&lt;</a:t>
            </a:r>
            <a:r>
              <a:rPr lang="en-US" dirty="0" err="1" smtClean="0"/>
              <a:t>websitename</a:t>
            </a:r>
            <a:r>
              <a:rPr lang="en-US" dirty="0" smtClean="0"/>
              <a:t>&gt;&gt;</a:t>
            </a:r>
            <a:endParaRPr lang="en-US" dirty="0"/>
          </a:p>
        </p:txBody>
      </p:sp>
    </p:spTree>
    <p:extLst>
      <p:ext uri="{BB962C8B-B14F-4D97-AF65-F5344CB8AC3E}">
        <p14:creationId xmlns:p14="http://schemas.microsoft.com/office/powerpoint/2010/main" val="1368130833"/>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Monitoring / Health</a:t>
            </a:r>
          </a:p>
        </p:txBody>
      </p:sp>
      <p:sp>
        <p:nvSpPr>
          <p:cNvPr id="3" name="Content Placeholder 2"/>
          <p:cNvSpPr>
            <a:spLocks noGrp="1"/>
          </p:cNvSpPr>
          <p:nvPr>
            <p:ph idx="1"/>
          </p:nvPr>
        </p:nvSpPr>
        <p:spPr/>
        <p:txBody>
          <a:bodyPr/>
          <a:lstStyle/>
          <a:p>
            <a:r>
              <a:rPr lang="en-US" dirty="0"/>
              <a:t>Add Metrics</a:t>
            </a:r>
          </a:p>
          <a:p>
            <a:r>
              <a:rPr lang="en-US" dirty="0" smtClean="0"/>
              <a:t>Setup </a:t>
            </a:r>
            <a:r>
              <a:rPr lang="en-US" dirty="0"/>
              <a:t>Rule Alert</a:t>
            </a:r>
          </a:p>
        </p:txBody>
      </p:sp>
    </p:spTree>
    <p:extLst>
      <p:ext uri="{BB962C8B-B14F-4D97-AF65-F5344CB8AC3E}">
        <p14:creationId xmlns:p14="http://schemas.microsoft.com/office/powerpoint/2010/main" val="2464297498"/>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Enterprise IT – Cloud World</a:t>
            </a:r>
            <a:endParaRPr lang="en-US" dirty="0"/>
          </a:p>
        </p:txBody>
      </p:sp>
      <p:pic>
        <p:nvPicPr>
          <p:cNvPr id="6" name="Content Placeholder 5"/>
          <p:cNvPicPr>
            <a:picLocks noGrp="1" noChangeAspect="1"/>
          </p:cNvPicPr>
          <p:nvPr>
            <p:ph idx="1"/>
          </p:nvPr>
        </p:nvPicPr>
        <p:blipFill>
          <a:blip r:embed="rId3"/>
          <a:stretch>
            <a:fillRect/>
          </a:stretch>
        </p:blipFill>
        <p:spPr>
          <a:xfrm>
            <a:off x="577907" y="1690688"/>
            <a:ext cx="10494645" cy="4562000"/>
          </a:xfrm>
          <a:prstGeom prst="rect">
            <a:avLst/>
          </a:prstGeom>
        </p:spPr>
      </p:pic>
    </p:spTree>
    <p:extLst>
      <p:ext uri="{BB962C8B-B14F-4D97-AF65-F5344CB8AC3E}">
        <p14:creationId xmlns:p14="http://schemas.microsoft.com/office/powerpoint/2010/main" val="2406478719"/>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Slots</a:t>
            </a:r>
            <a:endParaRPr lang="en-US" dirty="0"/>
          </a:p>
        </p:txBody>
      </p:sp>
      <p:sp>
        <p:nvSpPr>
          <p:cNvPr id="3" name="Content Placeholder 2"/>
          <p:cNvSpPr>
            <a:spLocks noGrp="1"/>
          </p:cNvSpPr>
          <p:nvPr>
            <p:ph idx="1"/>
          </p:nvPr>
        </p:nvSpPr>
        <p:spPr/>
        <p:txBody>
          <a:bodyPr>
            <a:normAutofit/>
          </a:bodyPr>
          <a:lstStyle/>
          <a:p>
            <a:r>
              <a:rPr lang="en-US" dirty="0" smtClean="0"/>
              <a:t>Switch between production and staging with ease</a:t>
            </a:r>
          </a:p>
          <a:p>
            <a:r>
              <a:rPr lang="en-US" dirty="0" smtClean="0"/>
              <a:t>Delete deployment slot</a:t>
            </a:r>
            <a:endParaRPr lang="en-US" dirty="0"/>
          </a:p>
        </p:txBody>
      </p:sp>
    </p:spTree>
    <p:extLst>
      <p:ext uri="{BB962C8B-B14F-4D97-AF65-F5344CB8AC3E}">
        <p14:creationId xmlns:p14="http://schemas.microsoft.com/office/powerpoint/2010/main" val="3169399721"/>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Jobs</a:t>
            </a:r>
            <a:endParaRPr lang="en-US" dirty="0"/>
          </a:p>
        </p:txBody>
      </p:sp>
      <p:sp>
        <p:nvSpPr>
          <p:cNvPr id="3" name="Content Placeholder 2"/>
          <p:cNvSpPr>
            <a:spLocks noGrp="1"/>
          </p:cNvSpPr>
          <p:nvPr>
            <p:ph idx="1"/>
          </p:nvPr>
        </p:nvSpPr>
        <p:spPr/>
        <p:txBody>
          <a:bodyPr>
            <a:normAutofit lnSpcReduction="10000"/>
          </a:bodyPr>
          <a:lstStyle/>
          <a:p>
            <a:r>
              <a:rPr lang="en-US" dirty="0" smtClean="0"/>
              <a:t>Continuously running jobs along with a website</a:t>
            </a:r>
          </a:p>
          <a:p>
            <a:r>
              <a:rPr lang="en-US" dirty="0" smtClean="0"/>
              <a:t>Bad practice is to create a background thread and let it do the work. This can impact website performance.</a:t>
            </a:r>
          </a:p>
          <a:p>
            <a:r>
              <a:rPr lang="en-US" dirty="0" smtClean="0"/>
              <a:t>Two modes</a:t>
            </a:r>
          </a:p>
          <a:p>
            <a:pPr lvl="1"/>
            <a:r>
              <a:rPr lang="en-US" dirty="0" smtClean="0"/>
              <a:t>Triggered Tasks</a:t>
            </a:r>
          </a:p>
          <a:p>
            <a:pPr lvl="1"/>
            <a:r>
              <a:rPr lang="en-US" dirty="0" smtClean="0"/>
              <a:t>Continuous Service</a:t>
            </a:r>
          </a:p>
          <a:p>
            <a:r>
              <a:rPr lang="en-US" dirty="0" smtClean="0"/>
              <a:t>Deployment</a:t>
            </a:r>
          </a:p>
          <a:p>
            <a:pPr lvl="1"/>
            <a:r>
              <a:rPr lang="en-US" dirty="0" smtClean="0"/>
              <a:t>Using Zip file [Package everything under bin/debug]</a:t>
            </a:r>
          </a:p>
          <a:p>
            <a:pPr lvl="1"/>
            <a:r>
              <a:rPr lang="en-US" dirty="0" smtClean="0"/>
              <a:t>Using Visual </a:t>
            </a:r>
            <a:r>
              <a:rPr lang="en-US" dirty="0" smtClean="0"/>
              <a:t>Studio</a:t>
            </a:r>
          </a:p>
          <a:p>
            <a:pPr lvl="1"/>
            <a:r>
              <a:rPr lang="en-US" dirty="0" smtClean="0"/>
              <a:t>Copy to MVC App path </a:t>
            </a:r>
            <a:r>
              <a:rPr lang="en-US" dirty="0" err="1" smtClean="0"/>
              <a:t>App_Data</a:t>
            </a:r>
            <a:r>
              <a:rPr lang="en-US" dirty="0" smtClean="0"/>
              <a:t>\jobs\triggered and deploy MVC App</a:t>
            </a:r>
            <a:endParaRPr lang="en-US" dirty="0" smtClean="0"/>
          </a:p>
        </p:txBody>
      </p:sp>
    </p:spTree>
    <p:extLst>
      <p:ext uri="{BB962C8B-B14F-4D97-AF65-F5344CB8AC3E}">
        <p14:creationId xmlns:p14="http://schemas.microsoft.com/office/powerpoint/2010/main" val="3074098240"/>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Technologies Support</a:t>
            </a:r>
            <a:endParaRPr lang="en-US" dirty="0"/>
          </a:p>
        </p:txBody>
      </p:sp>
      <p:sp>
        <p:nvSpPr>
          <p:cNvPr id="3" name="Content Placeholder 2"/>
          <p:cNvSpPr>
            <a:spLocks noGrp="1"/>
          </p:cNvSpPr>
          <p:nvPr>
            <p:ph idx="1"/>
          </p:nvPr>
        </p:nvSpPr>
        <p:spPr/>
        <p:txBody>
          <a:bodyPr>
            <a:normAutofit/>
          </a:bodyPr>
          <a:lstStyle/>
          <a:p>
            <a:r>
              <a:rPr lang="en-US" dirty="0" smtClean="0"/>
              <a:t>Bring your own framework</a:t>
            </a:r>
            <a:endParaRPr lang="en-US" dirty="0"/>
          </a:p>
          <a:p>
            <a:pPr lvl="1"/>
            <a:r>
              <a:rPr lang="en-US" dirty="0"/>
              <a:t>HTML</a:t>
            </a:r>
          </a:p>
          <a:p>
            <a:pPr lvl="1"/>
            <a:r>
              <a:rPr lang="en-US" dirty="0" smtClean="0"/>
              <a:t>Node</a:t>
            </a:r>
            <a:endParaRPr lang="en-US" dirty="0"/>
          </a:p>
          <a:p>
            <a:pPr lvl="1"/>
            <a:r>
              <a:rPr lang="en-US" dirty="0" smtClean="0"/>
              <a:t>ASP.NET Web Form</a:t>
            </a:r>
            <a:endParaRPr lang="en-US" dirty="0"/>
          </a:p>
          <a:p>
            <a:pPr lvl="1"/>
            <a:r>
              <a:rPr lang="en-US" dirty="0" smtClean="0"/>
              <a:t>ASP.NET </a:t>
            </a:r>
            <a:r>
              <a:rPr lang="en-US" dirty="0"/>
              <a:t>MVC</a:t>
            </a:r>
          </a:p>
          <a:p>
            <a:pPr lvl="1"/>
            <a:r>
              <a:rPr lang="en-US" dirty="0" smtClean="0"/>
              <a:t>Razor</a:t>
            </a:r>
            <a:endParaRPr lang="en-US" dirty="0"/>
          </a:p>
          <a:p>
            <a:pPr lvl="1"/>
            <a:r>
              <a:rPr lang="en-US" dirty="0" smtClean="0"/>
              <a:t>PHP</a:t>
            </a:r>
          </a:p>
          <a:p>
            <a:r>
              <a:rPr lang="en-US" dirty="0"/>
              <a:t>Gallery</a:t>
            </a:r>
          </a:p>
          <a:p>
            <a:pPr lvl="1"/>
            <a:r>
              <a:rPr lang="en-US" dirty="0"/>
              <a:t>	MS works with open source community for integration</a:t>
            </a:r>
          </a:p>
          <a:p>
            <a:pPr lvl="1"/>
            <a:endParaRPr lang="en-US" dirty="0"/>
          </a:p>
        </p:txBody>
      </p:sp>
    </p:spTree>
    <p:extLst>
      <p:ext uri="{BB962C8B-B14F-4D97-AF65-F5344CB8AC3E}">
        <p14:creationId xmlns:p14="http://schemas.microsoft.com/office/powerpoint/2010/main" val="3808186985"/>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Features</a:t>
            </a:r>
            <a:endParaRPr lang="en-US" dirty="0"/>
          </a:p>
        </p:txBody>
      </p:sp>
      <p:sp>
        <p:nvSpPr>
          <p:cNvPr id="3" name="Content Placeholder 2"/>
          <p:cNvSpPr>
            <a:spLocks noGrp="1"/>
          </p:cNvSpPr>
          <p:nvPr>
            <p:ph idx="1"/>
          </p:nvPr>
        </p:nvSpPr>
        <p:spPr/>
        <p:txBody>
          <a:bodyPr>
            <a:normAutofit fontScale="70000" lnSpcReduction="20000"/>
          </a:bodyPr>
          <a:lstStyle/>
          <a:p>
            <a:r>
              <a:rPr lang="en-US" dirty="0"/>
              <a:t>How to maintain state with different instances</a:t>
            </a:r>
          </a:p>
          <a:p>
            <a:r>
              <a:rPr lang="en-US" dirty="0" smtClean="0"/>
              <a:t>UNC </a:t>
            </a:r>
            <a:r>
              <a:rPr lang="en-US" dirty="0"/>
              <a:t>Share contains directory structure and all instance VMS running point to that UNC path</a:t>
            </a:r>
          </a:p>
          <a:p>
            <a:r>
              <a:rPr lang="en-US" dirty="0" err="1" smtClean="0"/>
              <a:t>FileZilla</a:t>
            </a:r>
            <a:r>
              <a:rPr lang="en-US" dirty="0" smtClean="0"/>
              <a:t>  </a:t>
            </a:r>
            <a:r>
              <a:rPr lang="en-US" dirty="0"/>
              <a:t>with FTP</a:t>
            </a:r>
          </a:p>
          <a:p>
            <a:r>
              <a:rPr lang="en-US" dirty="0" smtClean="0"/>
              <a:t>Traffic Manager</a:t>
            </a:r>
          </a:p>
          <a:p>
            <a:pPr lvl="1"/>
            <a:r>
              <a:rPr lang="en-US" b="1" dirty="0" smtClean="0"/>
              <a:t>Load balancer across regions</a:t>
            </a:r>
          </a:p>
          <a:p>
            <a:pPr lvl="1"/>
            <a:r>
              <a:rPr lang="en-US" dirty="0"/>
              <a:t>Create 2 websites in different regions and add those two endpoints in traffic manager configuration</a:t>
            </a:r>
          </a:p>
          <a:p>
            <a:pPr lvl="1"/>
            <a:r>
              <a:rPr lang="en-US" dirty="0" smtClean="0"/>
              <a:t>Use </a:t>
            </a:r>
            <a:r>
              <a:rPr lang="en-US" dirty="0"/>
              <a:t>VM in specific region to find the actual address using </a:t>
            </a:r>
            <a:r>
              <a:rPr lang="en-US" dirty="0" err="1" smtClean="0"/>
              <a:t>nslookup</a:t>
            </a:r>
            <a:endParaRPr lang="en-US" dirty="0" smtClean="0"/>
          </a:p>
          <a:p>
            <a:r>
              <a:rPr lang="en-US" dirty="0"/>
              <a:t>Custom Domain</a:t>
            </a:r>
          </a:p>
          <a:p>
            <a:r>
              <a:rPr lang="en-US" dirty="0" smtClean="0"/>
              <a:t>Edit </a:t>
            </a:r>
            <a:r>
              <a:rPr lang="en-US" dirty="0"/>
              <a:t>with Visual Studio Online</a:t>
            </a:r>
          </a:p>
          <a:p>
            <a:r>
              <a:rPr lang="en-US" dirty="0" smtClean="0"/>
              <a:t>Backup </a:t>
            </a:r>
            <a:r>
              <a:rPr lang="en-US" dirty="0"/>
              <a:t>and </a:t>
            </a:r>
            <a:r>
              <a:rPr lang="en-US" dirty="0" smtClean="0"/>
              <a:t>Restore</a:t>
            </a:r>
          </a:p>
          <a:p>
            <a:pPr lvl="1"/>
            <a:r>
              <a:rPr lang="en-US" dirty="0"/>
              <a:t>Delete file using </a:t>
            </a:r>
            <a:r>
              <a:rPr lang="en-US" dirty="0" err="1"/>
              <a:t>FileZilla</a:t>
            </a:r>
            <a:endParaRPr lang="en-US" dirty="0"/>
          </a:p>
          <a:p>
            <a:pPr lvl="1"/>
            <a:r>
              <a:rPr lang="en-US" dirty="0" smtClean="0"/>
              <a:t>Automated backup</a:t>
            </a:r>
          </a:p>
          <a:p>
            <a:r>
              <a:rPr lang="en-US" dirty="0"/>
              <a:t>Integrate with </a:t>
            </a:r>
            <a:r>
              <a:rPr lang="en-US" dirty="0" err="1"/>
              <a:t>Redis</a:t>
            </a:r>
            <a:r>
              <a:rPr lang="en-US" dirty="0"/>
              <a:t> Cache	</a:t>
            </a:r>
          </a:p>
        </p:txBody>
      </p:sp>
    </p:spTree>
    <p:extLst>
      <p:ext uri="{BB962C8B-B14F-4D97-AF65-F5344CB8AC3E}">
        <p14:creationId xmlns:p14="http://schemas.microsoft.com/office/powerpoint/2010/main" val="3272287361"/>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Azure - </a:t>
            </a:r>
            <a:r>
              <a:rPr lang="en-US" dirty="0" smtClean="0"/>
              <a:t>Scheduler</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5279234"/>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 Scheduler	</a:t>
            </a:r>
            <a:endParaRPr lang="en-US" dirty="0"/>
          </a:p>
        </p:txBody>
      </p:sp>
      <p:sp>
        <p:nvSpPr>
          <p:cNvPr id="3" name="Content Placeholder 2"/>
          <p:cNvSpPr>
            <a:spLocks noGrp="1"/>
          </p:cNvSpPr>
          <p:nvPr>
            <p:ph idx="1"/>
          </p:nvPr>
        </p:nvSpPr>
        <p:spPr/>
        <p:txBody>
          <a:bodyPr>
            <a:normAutofit/>
          </a:bodyPr>
          <a:lstStyle/>
          <a:p>
            <a:r>
              <a:rPr lang="en-US" dirty="0" smtClean="0"/>
              <a:t>Introduction</a:t>
            </a:r>
          </a:p>
          <a:p>
            <a:r>
              <a:rPr lang="en-US" dirty="0"/>
              <a:t>Setup in </a:t>
            </a:r>
            <a:r>
              <a:rPr lang="en-US" dirty="0" smtClean="0"/>
              <a:t>Dashboard</a:t>
            </a:r>
          </a:p>
          <a:p>
            <a:r>
              <a:rPr lang="en-US" dirty="0" smtClean="0"/>
              <a:t>Frequency</a:t>
            </a:r>
          </a:p>
          <a:p>
            <a:r>
              <a:rPr lang="en-US" dirty="0"/>
              <a:t>Scale - Constraint scale not horizontal or vertical like VM or websites. Limitation between free and standard </a:t>
            </a:r>
            <a:r>
              <a:rPr lang="en-US" dirty="0" smtClean="0"/>
              <a:t>tier</a:t>
            </a:r>
          </a:p>
          <a:p>
            <a:r>
              <a:rPr lang="en-US" dirty="0" smtClean="0"/>
              <a:t>History</a:t>
            </a:r>
          </a:p>
          <a:p>
            <a:r>
              <a:rPr lang="en-US" dirty="0" smtClean="0"/>
              <a:t>Management </a:t>
            </a:r>
            <a:r>
              <a:rPr lang="en-US" dirty="0"/>
              <a:t>URL in </a:t>
            </a:r>
            <a:r>
              <a:rPr lang="en-US" dirty="0" smtClean="0"/>
              <a:t>fiddlers</a:t>
            </a:r>
          </a:p>
          <a:p>
            <a:pPr lvl="1"/>
            <a:r>
              <a:rPr lang="en-US" dirty="0"/>
              <a:t>~ after resources/scheduler/~/</a:t>
            </a:r>
            <a:r>
              <a:rPr lang="en-US" dirty="0" err="1"/>
              <a:t>jobcollection</a:t>
            </a:r>
            <a:endParaRPr lang="en-US" dirty="0"/>
          </a:p>
          <a:p>
            <a:pPr marL="0" indent="0">
              <a:buNone/>
            </a:pPr>
            <a:r>
              <a:rPr lang="en-US" dirty="0"/>
              <a:t>	</a:t>
            </a:r>
          </a:p>
        </p:txBody>
      </p:sp>
    </p:spTree>
    <p:extLst>
      <p:ext uri="{BB962C8B-B14F-4D97-AF65-F5344CB8AC3E}">
        <p14:creationId xmlns:p14="http://schemas.microsoft.com/office/powerpoint/2010/main" val="2736742304"/>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Azure </a:t>
            </a:r>
            <a:r>
              <a:rPr lang="en-US" dirty="0" smtClean="0"/>
              <a:t>– Mobile Services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751299133"/>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Services	</a:t>
            </a:r>
            <a:endParaRPr lang="en-US" dirty="0"/>
          </a:p>
        </p:txBody>
      </p:sp>
      <p:sp>
        <p:nvSpPr>
          <p:cNvPr id="3" name="Content Placeholder 2"/>
          <p:cNvSpPr>
            <a:spLocks noGrp="1"/>
          </p:cNvSpPr>
          <p:nvPr>
            <p:ph idx="1"/>
          </p:nvPr>
        </p:nvSpPr>
        <p:spPr/>
        <p:txBody>
          <a:bodyPr/>
          <a:lstStyle/>
          <a:p>
            <a:r>
              <a:rPr lang="en-US" dirty="0" smtClean="0"/>
              <a:t>Backend in a box</a:t>
            </a:r>
          </a:p>
          <a:p>
            <a:r>
              <a:rPr lang="en-US" dirty="0" smtClean="0"/>
              <a:t>Support multiple platforms</a:t>
            </a:r>
          </a:p>
          <a:p>
            <a:r>
              <a:rPr lang="en-US" dirty="0" smtClean="0"/>
              <a:t>Intercept server side JavaScript for any CRUD operation</a:t>
            </a:r>
          </a:p>
          <a:p>
            <a:r>
              <a:rPr lang="en-US" dirty="0" smtClean="0"/>
              <a:t>Web editor intellisense</a:t>
            </a:r>
          </a:p>
          <a:p>
            <a:pPr lvl="1"/>
            <a:endParaRPr lang="en-US" dirty="0"/>
          </a:p>
        </p:txBody>
      </p:sp>
    </p:spTree>
    <p:extLst>
      <p:ext uri="{BB962C8B-B14F-4D97-AF65-F5344CB8AC3E}">
        <p14:creationId xmlns:p14="http://schemas.microsoft.com/office/powerpoint/2010/main" val="2397109933"/>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Azure </a:t>
            </a:r>
            <a:r>
              <a:rPr lang="en-US" dirty="0" smtClean="0"/>
              <a:t>– API Management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26311863"/>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API Management?</a:t>
            </a:r>
            <a:endParaRPr lang="en-US" dirty="0"/>
          </a:p>
        </p:txBody>
      </p:sp>
      <p:sp>
        <p:nvSpPr>
          <p:cNvPr id="3" name="Content Placeholder 2"/>
          <p:cNvSpPr>
            <a:spLocks noGrp="1"/>
          </p:cNvSpPr>
          <p:nvPr>
            <p:ph idx="1"/>
          </p:nvPr>
        </p:nvSpPr>
        <p:spPr/>
        <p:txBody>
          <a:bodyPr/>
          <a:lstStyle/>
          <a:p>
            <a:pPr marL="0" indent="0">
              <a:buNone/>
            </a:pPr>
            <a:r>
              <a:rPr lang="en-US" dirty="0"/>
              <a:t>API Management allows organizations to publish APIs reliably, securely and at scale. Use API Management to engage with and drive API consumption among developers, partners and even internal teams while benefiting from the business and operational insights available. </a:t>
            </a:r>
          </a:p>
          <a:p>
            <a:pPr marL="0" indent="0">
              <a:buNone/>
            </a:pPr>
            <a:endParaRPr lang="en-US" dirty="0"/>
          </a:p>
        </p:txBody>
      </p:sp>
    </p:spTree>
    <p:extLst>
      <p:ext uri="{BB962C8B-B14F-4D97-AF65-F5344CB8AC3E}">
        <p14:creationId xmlns:p14="http://schemas.microsoft.com/office/powerpoint/2010/main" val="1298273648"/>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Pre-Requisite</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340649155"/>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 challenges?</a:t>
            </a:r>
            <a:endParaRPr lang="en-US" dirty="0"/>
          </a:p>
        </p:txBody>
      </p:sp>
      <p:sp>
        <p:nvSpPr>
          <p:cNvPr id="3" name="Content Placeholder 2"/>
          <p:cNvSpPr>
            <a:spLocks noGrp="1"/>
          </p:cNvSpPr>
          <p:nvPr>
            <p:ph idx="1"/>
          </p:nvPr>
        </p:nvSpPr>
        <p:spPr/>
        <p:txBody>
          <a:bodyPr>
            <a:normAutofit fontScale="85000" lnSpcReduction="10000"/>
          </a:bodyPr>
          <a:lstStyle/>
          <a:p>
            <a:r>
              <a:rPr lang="en-US" dirty="0"/>
              <a:t>No documentation in current SOA world, so how do you engage developers across platform to use your API</a:t>
            </a:r>
          </a:p>
          <a:p>
            <a:r>
              <a:rPr lang="en-US" dirty="0"/>
              <a:t>How to reduce TTFSC - Time to first successful call? solution is interactive console</a:t>
            </a:r>
          </a:p>
          <a:p>
            <a:r>
              <a:rPr lang="en-US" dirty="0"/>
              <a:t>How do you make legacy API modern? iOS developer needs </a:t>
            </a:r>
            <a:r>
              <a:rPr lang="en-US" dirty="0" smtClean="0"/>
              <a:t>JSON rather </a:t>
            </a:r>
            <a:r>
              <a:rPr lang="en-US" dirty="0"/>
              <a:t>than XML, so how your API supports different data formats or transformations?</a:t>
            </a:r>
          </a:p>
          <a:p>
            <a:r>
              <a:rPr lang="en-US" dirty="0"/>
              <a:t>How is your API doing? Analytics requirement. Which region is calling your API frequently? Where do you need to focus more, how can you scale it, failure ratio...</a:t>
            </a:r>
          </a:p>
          <a:p>
            <a:r>
              <a:rPr lang="en-US" dirty="0"/>
              <a:t>How do you protect core business system?</a:t>
            </a:r>
          </a:p>
          <a:p>
            <a:r>
              <a:rPr lang="en-US" dirty="0"/>
              <a:t>How can you give it to developers across platforms?</a:t>
            </a:r>
          </a:p>
          <a:p>
            <a:r>
              <a:rPr lang="en-US" dirty="0"/>
              <a:t>How to limit number of calls using rate limit?	</a:t>
            </a:r>
          </a:p>
        </p:txBody>
      </p:sp>
    </p:spTree>
    <p:extLst>
      <p:ext uri="{BB962C8B-B14F-4D97-AF65-F5344CB8AC3E}">
        <p14:creationId xmlns:p14="http://schemas.microsoft.com/office/powerpoint/2010/main" val="739168710"/>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it work?</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0944" y="1419382"/>
            <a:ext cx="9974637" cy="4667032"/>
          </a:xfrm>
          <a:prstGeom prst="rect">
            <a:avLst/>
          </a:prstGeom>
        </p:spPr>
      </p:pic>
    </p:spTree>
    <p:extLst>
      <p:ext uri="{BB962C8B-B14F-4D97-AF65-F5344CB8AC3E}">
        <p14:creationId xmlns:p14="http://schemas.microsoft.com/office/powerpoint/2010/main" val="890866415"/>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it is implemented?	</a:t>
            </a:r>
            <a:endParaRPr lang="en-US" dirty="0"/>
          </a:p>
        </p:txBody>
      </p:sp>
      <p:sp>
        <p:nvSpPr>
          <p:cNvPr id="3" name="Content Placeholder 2"/>
          <p:cNvSpPr>
            <a:spLocks noGrp="1"/>
          </p:cNvSpPr>
          <p:nvPr>
            <p:ph idx="1"/>
          </p:nvPr>
        </p:nvSpPr>
        <p:spPr/>
        <p:txBody>
          <a:bodyPr>
            <a:normAutofit fontScale="85000" lnSpcReduction="20000"/>
          </a:bodyPr>
          <a:lstStyle/>
          <a:p>
            <a:r>
              <a:rPr lang="en-US" u="sng" dirty="0" err="1"/>
              <a:t>Twilio</a:t>
            </a:r>
            <a:r>
              <a:rPr lang="en-US" dirty="0"/>
              <a:t> - API to send text messages or phone calls to the patient night before the appointment.</a:t>
            </a:r>
          </a:p>
          <a:p>
            <a:r>
              <a:rPr lang="en-US" u="sng" dirty="0" err="1"/>
              <a:t>Fitbit</a:t>
            </a:r>
            <a:r>
              <a:rPr lang="en-US" dirty="0"/>
              <a:t> – Calls cloud enabled API to save the health data</a:t>
            </a:r>
          </a:p>
          <a:p>
            <a:r>
              <a:rPr lang="en-US" dirty="0"/>
              <a:t>Walgreens - Walgreens photo print API allows developer to build compelling app across different platforms and used it to print photos. With every photo print, Walgreens charge few %. Example of public API with direct monetization</a:t>
            </a:r>
          </a:p>
          <a:p>
            <a:r>
              <a:rPr lang="en-US" dirty="0" err="1"/>
              <a:t>GitHub</a:t>
            </a:r>
            <a:r>
              <a:rPr lang="en-US" dirty="0"/>
              <a:t> is another example of public API with direct monetization</a:t>
            </a:r>
          </a:p>
          <a:p>
            <a:r>
              <a:rPr lang="en-US" dirty="0"/>
              <a:t>Amazon APIs gets more hits than Amazon web site throughout the year</a:t>
            </a:r>
          </a:p>
          <a:p>
            <a:r>
              <a:rPr lang="en-US" dirty="0" err="1"/>
              <a:t>DocuSign</a:t>
            </a:r>
            <a:r>
              <a:rPr lang="en-US" dirty="0"/>
              <a:t> – Provides electronic signature and digital transaction management API to facilitate electronic exchange of contract and signed documents.</a:t>
            </a:r>
          </a:p>
          <a:p>
            <a:r>
              <a:rPr lang="en-US" dirty="0" err="1"/>
              <a:t>SendGrid</a:t>
            </a:r>
            <a:r>
              <a:rPr lang="en-US" dirty="0"/>
              <a:t> – Email infrastructure as a service provider, provides email delivery API</a:t>
            </a:r>
          </a:p>
          <a:p>
            <a:r>
              <a:rPr lang="en-US" dirty="0"/>
              <a:t>….many more</a:t>
            </a:r>
          </a:p>
        </p:txBody>
      </p:sp>
    </p:spTree>
    <p:extLst>
      <p:ext uri="{BB962C8B-B14F-4D97-AF65-F5344CB8AC3E}">
        <p14:creationId xmlns:p14="http://schemas.microsoft.com/office/powerpoint/2010/main" val="1231493600"/>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Azure </a:t>
            </a:r>
            <a:r>
              <a:rPr lang="en-US" dirty="0" smtClean="0"/>
              <a:t>– Data Storage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54163444"/>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252537" y="727075"/>
            <a:ext cx="9686925" cy="5038725"/>
          </a:xfrm>
          <a:prstGeom prst="rect">
            <a:avLst/>
          </a:prstGeom>
        </p:spPr>
      </p:pic>
    </p:spTree>
    <p:extLst>
      <p:ext uri="{BB962C8B-B14F-4D97-AF65-F5344CB8AC3E}">
        <p14:creationId xmlns:p14="http://schemas.microsoft.com/office/powerpoint/2010/main" val="3720621540"/>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161806" y="894599"/>
            <a:ext cx="9894121" cy="5558111"/>
          </a:xfrm>
          <a:prstGeom prst="rect">
            <a:avLst/>
          </a:prstGeom>
        </p:spPr>
      </p:pic>
    </p:spTree>
    <p:extLst>
      <p:ext uri="{BB962C8B-B14F-4D97-AF65-F5344CB8AC3E}">
        <p14:creationId xmlns:p14="http://schemas.microsoft.com/office/powerpoint/2010/main" val="3476032934"/>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stretch>
            <a:fillRect/>
          </a:stretch>
        </p:blipFill>
        <p:spPr>
          <a:xfrm>
            <a:off x="1082334" y="811471"/>
            <a:ext cx="9873841" cy="5489575"/>
          </a:xfrm>
          <a:prstGeom prst="rect">
            <a:avLst/>
          </a:prstGeom>
        </p:spPr>
      </p:pic>
    </p:spTree>
    <p:extLst>
      <p:ext uri="{BB962C8B-B14F-4D97-AF65-F5344CB8AC3E}">
        <p14:creationId xmlns:p14="http://schemas.microsoft.com/office/powerpoint/2010/main" val="4260077480"/>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Azure </a:t>
            </a:r>
            <a:r>
              <a:rPr lang="en-US" dirty="0" smtClean="0"/>
              <a:t>– Machine Learning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79586381"/>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 Audience</a:t>
            </a:r>
            <a:endParaRPr lang="en-US" dirty="0"/>
          </a:p>
        </p:txBody>
      </p:sp>
      <p:sp>
        <p:nvSpPr>
          <p:cNvPr id="3" name="Content Placeholder 2"/>
          <p:cNvSpPr>
            <a:spLocks noGrp="1"/>
          </p:cNvSpPr>
          <p:nvPr>
            <p:ph idx="1"/>
          </p:nvPr>
        </p:nvSpPr>
        <p:spPr/>
        <p:txBody>
          <a:bodyPr/>
          <a:lstStyle/>
          <a:p>
            <a:r>
              <a:rPr lang="en-US" dirty="0" smtClean="0"/>
              <a:t>Developer</a:t>
            </a:r>
          </a:p>
          <a:p>
            <a:r>
              <a:rPr lang="en-US" dirty="0" smtClean="0"/>
              <a:t>BI Professional</a:t>
            </a:r>
          </a:p>
          <a:p>
            <a:r>
              <a:rPr lang="en-US" dirty="0" smtClean="0"/>
              <a:t>Data Scientist</a:t>
            </a:r>
          </a:p>
          <a:p>
            <a:r>
              <a:rPr lang="en-US" dirty="0" smtClean="0"/>
              <a:t>Enthusiast</a:t>
            </a:r>
          </a:p>
          <a:p>
            <a:endParaRPr lang="en-US" dirty="0"/>
          </a:p>
        </p:txBody>
      </p:sp>
    </p:spTree>
    <p:extLst>
      <p:ext uri="{BB962C8B-B14F-4D97-AF65-F5344CB8AC3E}">
        <p14:creationId xmlns:p14="http://schemas.microsoft.com/office/powerpoint/2010/main" val="2483622373"/>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 0 L 0 0.25 E" pathEditMode="relative" ptsTypes="">
                                      <p:cBhvr>
                                        <p:cTn id="6" dur="2000" spd="-100000" fill="hold"/>
                                        <p:tgtEl>
                                          <p:spTgt spid="3">
                                            <p:txEl>
                                              <p:pRg st="0" end="0"/>
                                            </p:txEl>
                                          </p:spTgt>
                                        </p:tgtEl>
                                        <p:attrNameLst>
                                          <p:attrName>ppt_x</p:attrName>
                                          <p:attrName>ppt_y</p:attrName>
                                        </p:attrNameLst>
                                      </p:cBhvr>
                                    </p:animMotion>
                                  </p:childTnLst>
                                </p:cTn>
                              </p:par>
                              <p:par>
                                <p:cTn id="7" presetID="42" presetClass="path" presetSubtype="0" accel="50000" decel="50000" fill="hold" nodeType="withEffect">
                                  <p:stCondLst>
                                    <p:cond delay="0"/>
                                  </p:stCondLst>
                                  <p:childTnLst>
                                    <p:animMotion origin="layout" path="M 0 0 L 0 0.25 E" pathEditMode="relative" ptsTypes="">
                                      <p:cBhvr>
                                        <p:cTn id="8" dur="2000" spd="-100000" fill="hold"/>
                                        <p:tgtEl>
                                          <p:spTgt spid="3">
                                            <p:txEl>
                                              <p:pRg st="1" end="1"/>
                                            </p:txEl>
                                          </p:spTgt>
                                        </p:tgtEl>
                                        <p:attrNameLst>
                                          <p:attrName>ppt_x</p:attrName>
                                          <p:attrName>ppt_y</p:attrName>
                                        </p:attrNameLst>
                                      </p:cBhvr>
                                    </p:animMotion>
                                  </p:childTnLst>
                                </p:cTn>
                              </p:par>
                              <p:par>
                                <p:cTn id="9" presetID="42" presetClass="path" presetSubtype="0" accel="50000" decel="50000" fill="hold" nodeType="withEffect">
                                  <p:stCondLst>
                                    <p:cond delay="0"/>
                                  </p:stCondLst>
                                  <p:childTnLst>
                                    <p:animMotion origin="layout" path="M 0 0 L 0 0.25 E" pathEditMode="relative" ptsTypes="">
                                      <p:cBhvr>
                                        <p:cTn id="10" dur="2000" spd="-100000" fill="hold"/>
                                        <p:tgtEl>
                                          <p:spTgt spid="3">
                                            <p:txEl>
                                              <p:pRg st="2" end="2"/>
                                            </p:txEl>
                                          </p:spTgt>
                                        </p:tgtEl>
                                        <p:attrNameLst>
                                          <p:attrName>ppt_x</p:attrName>
                                          <p:attrName>ppt_y</p:attrName>
                                        </p:attrNameLst>
                                      </p:cBhvr>
                                    </p:animMotion>
                                  </p:childTnLst>
                                </p:cTn>
                              </p:par>
                              <p:par>
                                <p:cTn id="11" presetID="42" presetClass="path" presetSubtype="0" accel="50000" decel="50000" fill="hold" nodeType="withEffect">
                                  <p:stCondLst>
                                    <p:cond delay="0"/>
                                  </p:stCondLst>
                                  <p:childTnLst>
                                    <p:animMotion origin="layout" path="M 0 0 L 0 0.25 E" pathEditMode="relative" ptsTypes="">
                                      <p:cBhvr>
                                        <p:cTn id="12" dur="2000" spd="-100000" fill="hold"/>
                                        <p:tgtEl>
                                          <p:spTgt spid="3">
                                            <p:txEl>
                                              <p:pRg st="3" end="3"/>
                                            </p:txEl>
                                          </p:spTgt>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lstStyle/>
          <a:p>
            <a:r>
              <a:rPr lang="en-US" dirty="0" smtClean="0"/>
              <a:t>What is it?</a:t>
            </a:r>
          </a:p>
          <a:p>
            <a:r>
              <a:rPr lang="en-US" dirty="0" smtClean="0"/>
              <a:t>Why do we need it?</a:t>
            </a:r>
          </a:p>
          <a:p>
            <a:r>
              <a:rPr lang="en-US" dirty="0" smtClean="0"/>
              <a:t>Predictive Analysis</a:t>
            </a:r>
          </a:p>
          <a:p>
            <a:endParaRPr lang="en-US" dirty="0"/>
          </a:p>
        </p:txBody>
      </p:sp>
    </p:spTree>
    <p:extLst>
      <p:ext uri="{BB962C8B-B14F-4D97-AF65-F5344CB8AC3E}">
        <p14:creationId xmlns:p14="http://schemas.microsoft.com/office/powerpoint/2010/main" val="1374652014"/>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Pre-requisite knowledge</a:t>
            </a:r>
          </a:p>
        </p:txBody>
      </p:sp>
      <p:sp>
        <p:nvSpPr>
          <p:cNvPr id="3" name="Content Placeholder 2"/>
          <p:cNvSpPr>
            <a:spLocks noGrp="1"/>
          </p:cNvSpPr>
          <p:nvPr>
            <p:ph idx="1"/>
          </p:nvPr>
        </p:nvSpPr>
        <p:spPr/>
        <p:txBody>
          <a:bodyPr>
            <a:normAutofit/>
          </a:bodyPr>
          <a:lstStyle/>
          <a:p>
            <a:pPr lvl="1"/>
            <a:r>
              <a:rPr lang="en-US" sz="2400" dirty="0" smtClean="0"/>
              <a:t>Client – Server architecture</a:t>
            </a:r>
          </a:p>
          <a:p>
            <a:pPr lvl="2"/>
            <a:r>
              <a:rPr lang="en-US" sz="2000" dirty="0" smtClean="0"/>
              <a:t>Mode client =&gt; more load =&gt; more resources to handle</a:t>
            </a:r>
          </a:p>
          <a:p>
            <a:pPr lvl="1"/>
            <a:r>
              <a:rPr lang="en-US" sz="2400" dirty="0" smtClean="0"/>
              <a:t>Architecture qualities</a:t>
            </a:r>
          </a:p>
          <a:p>
            <a:pPr lvl="2"/>
            <a:r>
              <a:rPr lang="en-US" sz="2200" dirty="0" smtClean="0"/>
              <a:t>Availability</a:t>
            </a:r>
          </a:p>
          <a:p>
            <a:pPr lvl="2"/>
            <a:r>
              <a:rPr lang="en-US" sz="2200" dirty="0" smtClean="0"/>
              <a:t>Reliability</a:t>
            </a:r>
          </a:p>
          <a:p>
            <a:pPr lvl="2"/>
            <a:r>
              <a:rPr lang="en-US" sz="2200" dirty="0" smtClean="0"/>
              <a:t>Maintainability</a:t>
            </a:r>
          </a:p>
          <a:p>
            <a:pPr lvl="2"/>
            <a:r>
              <a:rPr lang="en-US" sz="2200" dirty="0" smtClean="0"/>
              <a:t>…many more</a:t>
            </a:r>
          </a:p>
          <a:p>
            <a:pPr lvl="1"/>
            <a:r>
              <a:rPr lang="en-US" sz="2400" dirty="0" smtClean="0"/>
              <a:t>Scale up – scale out</a:t>
            </a:r>
            <a:endParaRPr lang="en-US" sz="2400" dirty="0"/>
          </a:p>
        </p:txBody>
      </p:sp>
    </p:spTree>
    <p:extLst>
      <p:ext uri="{BB962C8B-B14F-4D97-AF65-F5344CB8AC3E}">
        <p14:creationId xmlns:p14="http://schemas.microsoft.com/office/powerpoint/2010/main" val="2066799954"/>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a:t>
            </a:r>
            <a:endParaRPr lang="en-US" dirty="0"/>
          </a:p>
        </p:txBody>
      </p:sp>
      <p:sp>
        <p:nvSpPr>
          <p:cNvPr id="3" name="Content Placeholder 2"/>
          <p:cNvSpPr>
            <a:spLocks noGrp="1"/>
          </p:cNvSpPr>
          <p:nvPr>
            <p:ph idx="1"/>
          </p:nvPr>
        </p:nvSpPr>
        <p:spPr/>
        <p:txBody>
          <a:bodyPr/>
          <a:lstStyle/>
          <a:p>
            <a:pPr marL="0" indent="0">
              <a:buNone/>
            </a:pPr>
            <a:r>
              <a:rPr lang="en-US" dirty="0" smtClean="0"/>
              <a:t>The goal of a machine learning is to </a:t>
            </a:r>
            <a:r>
              <a:rPr lang="en-US" dirty="0"/>
              <a:t>program </a:t>
            </a:r>
            <a:r>
              <a:rPr lang="en-US" dirty="0" smtClean="0"/>
              <a:t>computers to use </a:t>
            </a:r>
            <a:r>
              <a:rPr lang="en-US" b="1" dirty="0" smtClean="0"/>
              <a:t>example data or past experience</a:t>
            </a:r>
            <a:r>
              <a:rPr lang="en-US" dirty="0" smtClean="0"/>
              <a:t> to solve given problem</a:t>
            </a:r>
            <a:endParaRPr lang="en-US" dirty="0"/>
          </a:p>
        </p:txBody>
      </p:sp>
    </p:spTree>
    <p:extLst>
      <p:ext uri="{BB962C8B-B14F-4D97-AF65-F5344CB8AC3E}">
        <p14:creationId xmlns:p14="http://schemas.microsoft.com/office/powerpoint/2010/main" val="4136690595"/>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 2 Parts	</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Data Grouping – e.g. Amazon ‘You might like this product’</a:t>
            </a:r>
          </a:p>
          <a:p>
            <a:pPr marL="514350" indent="-514350">
              <a:buFont typeface="+mj-lt"/>
              <a:buAutoNum type="arabicPeriod"/>
            </a:pPr>
            <a:r>
              <a:rPr lang="en-US" dirty="0" smtClean="0"/>
              <a:t>Prediction – Log file parsing for some data pattern matching to figure out the algorithm</a:t>
            </a:r>
          </a:p>
          <a:p>
            <a:pPr marL="0" indent="0">
              <a:buNone/>
            </a:pPr>
            <a:endParaRPr lang="en-US" dirty="0" smtClean="0"/>
          </a:p>
        </p:txBody>
      </p:sp>
    </p:spTree>
    <p:extLst>
      <p:ext uri="{BB962C8B-B14F-4D97-AF65-F5344CB8AC3E}">
        <p14:creationId xmlns:p14="http://schemas.microsoft.com/office/powerpoint/2010/main" val="1295193001"/>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 Typical workflow	</a:t>
            </a:r>
            <a:endParaRPr lang="en-US" dirty="0"/>
          </a:p>
        </p:txBody>
      </p:sp>
      <p:pic>
        <p:nvPicPr>
          <p:cNvPr id="4" name="Content Placeholder 3"/>
          <p:cNvPicPr>
            <a:picLocks noGrp="1" noChangeAspect="1"/>
          </p:cNvPicPr>
          <p:nvPr>
            <p:ph idx="1"/>
          </p:nvPr>
        </p:nvPicPr>
        <p:blipFill>
          <a:blip r:embed="rId2"/>
          <a:stretch>
            <a:fillRect/>
          </a:stretch>
        </p:blipFill>
        <p:spPr>
          <a:xfrm>
            <a:off x="964434" y="1690688"/>
            <a:ext cx="8933093" cy="4351338"/>
          </a:xfrm>
          <a:prstGeom prst="rect">
            <a:avLst/>
          </a:prstGeom>
        </p:spPr>
      </p:pic>
    </p:spTree>
    <p:extLst>
      <p:ext uri="{BB962C8B-B14F-4D97-AF65-F5344CB8AC3E}">
        <p14:creationId xmlns:p14="http://schemas.microsoft.com/office/powerpoint/2010/main" val="2207938550"/>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Pre-requisite knowledge</a:t>
            </a:r>
            <a:endParaRPr lang="en-US" dirty="0"/>
          </a:p>
        </p:txBody>
      </p:sp>
      <p:sp>
        <p:nvSpPr>
          <p:cNvPr id="3" name="Content Placeholder 2"/>
          <p:cNvSpPr>
            <a:spLocks noGrp="1"/>
          </p:cNvSpPr>
          <p:nvPr>
            <p:ph idx="1"/>
          </p:nvPr>
        </p:nvSpPr>
        <p:spPr/>
        <p:txBody>
          <a:bodyPr>
            <a:normAutofit/>
          </a:bodyPr>
          <a:lstStyle/>
          <a:p>
            <a:pPr lvl="1"/>
            <a:r>
              <a:rPr lang="en-US" sz="2400" dirty="0" smtClean="0"/>
              <a:t>Scale up </a:t>
            </a:r>
          </a:p>
          <a:p>
            <a:pPr lvl="1"/>
            <a:r>
              <a:rPr lang="en-US" sz="2400" dirty="0" smtClean="0"/>
              <a:t>Scale out</a:t>
            </a:r>
          </a:p>
          <a:p>
            <a:pPr lvl="2"/>
            <a:r>
              <a:rPr lang="en-US" sz="2000" dirty="0" smtClean="0"/>
              <a:t>Scale out your web tier using stateless web servers behind smart load balancers</a:t>
            </a:r>
          </a:p>
          <a:p>
            <a:pPr lvl="1"/>
            <a:r>
              <a:rPr lang="en-US" sz="2400" dirty="0" smtClean="0"/>
              <a:t>Load balancer</a:t>
            </a:r>
          </a:p>
          <a:p>
            <a:pPr lvl="2"/>
            <a:r>
              <a:rPr lang="en-US" sz="2200" dirty="0" smtClean="0"/>
              <a:t>Round robin</a:t>
            </a:r>
          </a:p>
          <a:p>
            <a:pPr lvl="2"/>
            <a:r>
              <a:rPr lang="en-US" sz="2200" dirty="0" smtClean="0"/>
              <a:t>Sticky session</a:t>
            </a:r>
          </a:p>
          <a:p>
            <a:pPr lvl="1"/>
            <a:r>
              <a:rPr lang="en-US" sz="2400" dirty="0" smtClean="0"/>
              <a:t>Redundancy</a:t>
            </a:r>
          </a:p>
          <a:p>
            <a:pPr lvl="2"/>
            <a:r>
              <a:rPr lang="en-US" sz="2200" dirty="0" smtClean="0"/>
              <a:t>Failover</a:t>
            </a:r>
          </a:p>
          <a:p>
            <a:pPr lvl="2"/>
            <a:r>
              <a:rPr lang="en-US" sz="2200" dirty="0" smtClean="0"/>
              <a:t>Clustering</a:t>
            </a:r>
          </a:p>
          <a:p>
            <a:pPr lvl="2"/>
            <a:r>
              <a:rPr lang="en-US" sz="2200" dirty="0"/>
              <a:t>Geo-redundancy</a:t>
            </a:r>
          </a:p>
          <a:p>
            <a:pPr lvl="1"/>
            <a:r>
              <a:rPr lang="en-US" sz="2400" dirty="0" smtClean="0"/>
              <a:t>Virtualization</a:t>
            </a:r>
            <a:endParaRPr lang="en-US" sz="2400" dirty="0"/>
          </a:p>
        </p:txBody>
      </p:sp>
    </p:spTree>
    <p:extLst>
      <p:ext uri="{BB962C8B-B14F-4D97-AF65-F5344CB8AC3E}">
        <p14:creationId xmlns:p14="http://schemas.microsoft.com/office/powerpoint/2010/main" val="2836329647"/>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it matter to Azure?</a:t>
            </a:r>
            <a:endParaRPr lang="en-US" dirty="0"/>
          </a:p>
        </p:txBody>
      </p:sp>
      <p:sp>
        <p:nvSpPr>
          <p:cNvPr id="3" name="Content Placeholder 2"/>
          <p:cNvSpPr>
            <a:spLocks noGrp="1"/>
          </p:cNvSpPr>
          <p:nvPr>
            <p:ph idx="1"/>
          </p:nvPr>
        </p:nvSpPr>
        <p:spPr/>
        <p:txBody>
          <a:bodyPr>
            <a:normAutofit/>
          </a:bodyPr>
          <a:lstStyle/>
          <a:p>
            <a:pPr lvl="1"/>
            <a:r>
              <a:rPr lang="en-US" sz="2400" dirty="0" smtClean="0"/>
              <a:t>Companies invested fortune in hardware and software infrastructure, processes and people</a:t>
            </a:r>
          </a:p>
          <a:p>
            <a:pPr lvl="1"/>
            <a:r>
              <a:rPr lang="en-US" sz="2400" dirty="0" smtClean="0"/>
              <a:t>Near instant provisioning to meet load, without any human involvement</a:t>
            </a:r>
          </a:p>
          <a:p>
            <a:pPr lvl="1"/>
            <a:r>
              <a:rPr lang="en-US" sz="2400" dirty="0" smtClean="0"/>
              <a:t>Scale back automatically – auto scale configuration</a:t>
            </a:r>
          </a:p>
          <a:p>
            <a:pPr lvl="1"/>
            <a:r>
              <a:rPr lang="en-US" sz="2400" dirty="0" smtClean="0"/>
              <a:t>Load balancing, redundancy baked in</a:t>
            </a:r>
          </a:p>
          <a:p>
            <a:pPr lvl="1"/>
            <a:r>
              <a:rPr lang="en-US" sz="2400" dirty="0" smtClean="0"/>
              <a:t>Hybrid approach</a:t>
            </a:r>
          </a:p>
          <a:p>
            <a:pPr lvl="1"/>
            <a:r>
              <a:rPr lang="en-US" sz="2400" dirty="0" smtClean="0"/>
              <a:t>Something for everyone – small and large organizations (</a:t>
            </a:r>
            <a:r>
              <a:rPr lang="en-US" sz="2400" dirty="0" err="1" smtClean="0"/>
              <a:t>Bizspark</a:t>
            </a:r>
            <a:r>
              <a:rPr lang="en-US" sz="2400" dirty="0" smtClean="0"/>
              <a:t>)</a:t>
            </a:r>
          </a:p>
          <a:p>
            <a:pPr lvl="1"/>
            <a:r>
              <a:rPr lang="en-US" sz="2400" dirty="0" smtClean="0"/>
              <a:t>Start for free!</a:t>
            </a:r>
          </a:p>
        </p:txBody>
      </p:sp>
    </p:spTree>
    <p:extLst>
      <p:ext uri="{BB962C8B-B14F-4D97-AF65-F5344CB8AC3E}">
        <p14:creationId xmlns:p14="http://schemas.microsoft.com/office/powerpoint/2010/main" val="60575887"/>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Azure?</a:t>
            </a:r>
            <a:endParaRPr lang="en-US" dirty="0"/>
          </a:p>
        </p:txBody>
      </p:sp>
      <p:sp>
        <p:nvSpPr>
          <p:cNvPr id="3" name="Content Placeholder 2"/>
          <p:cNvSpPr>
            <a:spLocks noGrp="1"/>
          </p:cNvSpPr>
          <p:nvPr>
            <p:ph idx="1"/>
          </p:nvPr>
        </p:nvSpPr>
        <p:spPr/>
        <p:txBody>
          <a:bodyPr>
            <a:normAutofit/>
          </a:bodyPr>
          <a:lstStyle/>
          <a:p>
            <a:pPr marL="0" indent="0">
              <a:buNone/>
            </a:pPr>
            <a:r>
              <a:rPr lang="en-US" sz="3200" dirty="0" smtClean="0"/>
              <a:t>A cloud computing platform which allows you to perform virtually any compute or data storage operation by provisioning and scaling necessary resources </a:t>
            </a:r>
            <a:r>
              <a:rPr lang="en-US" sz="3200" dirty="0" smtClean="0">
                <a:solidFill>
                  <a:srgbClr val="FF0000"/>
                </a:solidFill>
              </a:rPr>
              <a:t>on demand </a:t>
            </a:r>
            <a:r>
              <a:rPr lang="en-US" sz="3200" dirty="0" smtClean="0"/>
              <a:t>and </a:t>
            </a:r>
            <a:r>
              <a:rPr lang="en-US" sz="3200" dirty="0" smtClean="0">
                <a:solidFill>
                  <a:srgbClr val="FF0000"/>
                </a:solidFill>
              </a:rPr>
              <a:t>pay-as-you-go </a:t>
            </a:r>
            <a:r>
              <a:rPr lang="en-US" sz="3200" dirty="0" smtClean="0"/>
              <a:t>basis.</a:t>
            </a:r>
            <a:endParaRPr lang="en-US" sz="3200" dirty="0"/>
          </a:p>
        </p:txBody>
      </p:sp>
    </p:spTree>
    <p:extLst>
      <p:ext uri="{BB962C8B-B14F-4D97-AF65-F5344CB8AC3E}">
        <p14:creationId xmlns:p14="http://schemas.microsoft.com/office/powerpoint/2010/main" val="3723724677"/>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13463</TotalTime>
  <Words>1550</Words>
  <Application>Microsoft Office PowerPoint</Application>
  <PresentationFormat>Widescreen</PresentationFormat>
  <Paragraphs>296</Paragraphs>
  <Slides>62</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62</vt:i4>
      </vt:variant>
    </vt:vector>
  </HeadingPairs>
  <TitlesOfParts>
    <vt:vector size="66" baseType="lpstr">
      <vt:lpstr>Arial</vt:lpstr>
      <vt:lpstr>Calibri</vt:lpstr>
      <vt:lpstr>Calibri Light</vt:lpstr>
      <vt:lpstr>Office Theme</vt:lpstr>
      <vt:lpstr>Microsoft Azure</vt:lpstr>
      <vt:lpstr>Why do we need Azure at all?</vt:lpstr>
      <vt:lpstr>Enterprise IT – Traditional World</vt:lpstr>
      <vt:lpstr>Enterprise IT – Cloud World</vt:lpstr>
      <vt:lpstr>Pre-Requisite</vt:lpstr>
      <vt:lpstr>Pre-requisite knowledge</vt:lpstr>
      <vt:lpstr>Pre-requisite knowledge</vt:lpstr>
      <vt:lpstr>How does it matter to Azure?</vt:lpstr>
      <vt:lpstr>What is Azure?</vt:lpstr>
      <vt:lpstr>Cloud computing enables you to </vt:lpstr>
      <vt:lpstr>Azure Ecosystem</vt:lpstr>
      <vt:lpstr>Azure Ecosystem – List</vt:lpstr>
      <vt:lpstr>Azure Ecosystem – List</vt:lpstr>
      <vt:lpstr>Azure Ecosystem – List</vt:lpstr>
      <vt:lpstr>Azure Ecosystem – List</vt:lpstr>
      <vt:lpstr>PaaS – IaaS - Saas</vt:lpstr>
      <vt:lpstr>PaaS – IaaS - Saas</vt:lpstr>
      <vt:lpstr>Azure Geo, Region and Data Centers</vt:lpstr>
      <vt:lpstr>How does it matter to my application?</vt:lpstr>
      <vt:lpstr>Common ways to work with Azure</vt:lpstr>
      <vt:lpstr>Demo</vt:lpstr>
      <vt:lpstr>Understanding Accounts</vt:lpstr>
      <vt:lpstr>Azure – Active Directory</vt:lpstr>
      <vt:lpstr>What is it?</vt:lpstr>
      <vt:lpstr>User Management</vt:lpstr>
      <vt:lpstr>Role Management</vt:lpstr>
      <vt:lpstr>Azure - Website</vt:lpstr>
      <vt:lpstr>Website - Introduction</vt:lpstr>
      <vt:lpstr>VM – Cloud Service - Website</vt:lpstr>
      <vt:lpstr>Azure Website Service - Deployment</vt:lpstr>
      <vt:lpstr>Azure Website Service – Load Balancer</vt:lpstr>
      <vt:lpstr>Azure Website Service – Load Balancer</vt:lpstr>
      <vt:lpstr>Azure Website Service – Server Failure</vt:lpstr>
      <vt:lpstr>Deployment</vt:lpstr>
      <vt:lpstr>Debugging</vt:lpstr>
      <vt:lpstr>Scale</vt:lpstr>
      <vt:lpstr>Configuration</vt:lpstr>
      <vt:lpstr>Configuration continue</vt:lpstr>
      <vt:lpstr>Monitoring / Health</vt:lpstr>
      <vt:lpstr>Deployment Slots</vt:lpstr>
      <vt:lpstr>Web Jobs</vt:lpstr>
      <vt:lpstr>Multiple Technologies Support</vt:lpstr>
      <vt:lpstr>Advanced Features</vt:lpstr>
      <vt:lpstr>Azure - Scheduler</vt:lpstr>
      <vt:lpstr>Azure – Scheduler </vt:lpstr>
      <vt:lpstr>Azure – Mobile Services</vt:lpstr>
      <vt:lpstr>Mobile Services </vt:lpstr>
      <vt:lpstr>Azure – API Management</vt:lpstr>
      <vt:lpstr>What is API Management?</vt:lpstr>
      <vt:lpstr>What are the challenges?</vt:lpstr>
      <vt:lpstr>How does it work?</vt:lpstr>
      <vt:lpstr>Where it is implemented? </vt:lpstr>
      <vt:lpstr>Azure – Data Storage</vt:lpstr>
      <vt:lpstr>PowerPoint Presentation</vt:lpstr>
      <vt:lpstr>PowerPoint Presentation</vt:lpstr>
      <vt:lpstr>PowerPoint Presentation</vt:lpstr>
      <vt:lpstr>Azure – Machine Learning</vt:lpstr>
      <vt:lpstr>Target Audience</vt:lpstr>
      <vt:lpstr>Background</vt:lpstr>
      <vt:lpstr>Machine Learning</vt:lpstr>
      <vt:lpstr>Machine Learning – 2 Parts </vt:lpstr>
      <vt:lpstr>Machine Learning – Typical workflow </vt:lpstr>
    </vt:vector>
  </TitlesOfParts>
  <Company>Cognizant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Azure - Website</dc:title>
  <dc:creator>Honrao, Prasad(Cognizant)</dc:creator>
  <cp:keywords>Azure;Website</cp:keywords>
  <cp:lastModifiedBy>Honrao, Prasad(Cognizant)</cp:lastModifiedBy>
  <cp:revision>169</cp:revision>
  <dcterms:created xsi:type="dcterms:W3CDTF">2015-05-21T16:52:29Z</dcterms:created>
  <dcterms:modified xsi:type="dcterms:W3CDTF">2015-07-07T15:25:20Z</dcterms:modified>
</cp:coreProperties>
</file>