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Raikwad" initials="PR" lastIdx="1" clrIdx="0">
    <p:extLst>
      <p:ext uri="{19B8F6BF-5375-455C-9EA6-DF929625EA0E}">
        <p15:presenceInfo xmlns:p15="http://schemas.microsoft.com/office/powerpoint/2012/main" userId="8dc5474723b6f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87F4-D689-45FE-912E-906CE8D4E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9CA6-639B-4AA1-B9D8-7679B0C2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7E19-7969-4681-9025-13D9A38A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9ACA-4A15-4864-BC36-8CB66BEE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F787-D866-490F-9A1C-DA5BBF7F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8DED-BDC0-429C-AA4B-9CCF1767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0B63-BB03-4F9D-A736-B4A35223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31AE-651D-4959-9B83-0CA5E4A3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9FD2-0A59-49CD-B88E-34D3E31E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6858-AAB9-4EA3-8834-4E16F445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A0D83-E115-4E1F-B71E-E9CEB7EC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9D10-08F7-4B1E-B8DB-A1A59407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1674-2E11-4C48-81ED-A96DAE36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D843-BC4A-4BE1-8FB8-806ACB8A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D6C7-DD0D-46A7-ADC1-862C65E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B9AD-B17B-442A-938A-53A9415D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01ED-ADBE-444B-A2A4-7FB7964F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E26C-1583-4A0E-AF66-4FD474DA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6A11-851E-4BF1-8EB5-2EC51C04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F24F-1FDC-4010-B3F3-5D36F2BD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1E0D-7C80-438D-A75E-5D6A7A1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6FB0-7FFF-4103-AA9E-F4B651C9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A553-74F4-483B-96EF-0E0133B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E006-2990-43DE-B97A-54FFF887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8117-980D-47F0-8B78-4D16206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143-E7BE-49DD-B17B-46658BC2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ED46-BC03-445E-9CB2-56539268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14E5-7F63-456C-BF23-39A19160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80AE1-E360-44B2-9604-D2727DB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64DA-B118-4727-A450-30FD182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2857-8EBA-4BF2-99C9-19FF34BB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88C9-937D-4B8A-BE88-C530901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0D20-6D00-4D33-80F5-B1473760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B935B-01E2-4401-B84D-9BC0B6C8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2559-22B9-426E-AE8E-7DA72613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93F7C-37A2-4803-8EB3-32857C2FC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76E45-83AD-48B6-BEDB-AEF073D7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9CAB1-3060-4CF5-8E82-EE0BA8A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4861A-FFC3-4A43-889A-40E94D5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751-0AF7-4515-9263-868B35B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C5757-0BA4-45E9-BE9B-6081BE3D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26052-6CA3-4647-8262-F9F30D5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979A-7147-4C4D-9127-E9DA339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8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63D5E-2328-442A-A162-C2770254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9C245-91D8-481C-B09E-675417F7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125A-5242-4997-8E06-FC2404E6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ED42-48A6-44A7-8F8F-FE33E30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CF30-C7FD-45A9-9C03-701EA83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A224C-FFBE-4215-9A1D-044CDD91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5C87-608E-44EC-BA01-B52B9568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A1BB5-3679-4B7E-BAE3-CEC029A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B0D6B-AE34-4D9D-A75B-88A30204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7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29D-4AC6-4972-AF3B-5A3EE421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45A6A-C4A2-47AF-9A78-8059B6433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4C105-BFF5-4DFF-815F-74D8D6273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66D1-E441-4A08-9CA0-EF3CFBC4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7B8-905F-49C1-B34E-82995D4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7504-420C-4042-8FE7-7F9C80F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5AA3-C43A-434E-A966-E1E3CCA4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C0EA-35E0-4359-8E56-DF496E52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28AB-49C5-4384-B374-F837A6A9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CFC9-706F-4BBF-8072-A4B5D470634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867-3B31-4D81-9CC8-671FE899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AFDF-2290-495D-B48D-2BAA4E32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t.nz/blog/help-us-improve-data-govt-nz-oct-2017-user-surve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amazon-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hecklist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others/is-it-possible-to-be-completely-objective-1933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app/profile/prasad.raikwad/viz/capstone_project_16629906345350/AmazonEDAdashboard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0F473-9536-4039-9A07-98580F980659}"/>
              </a:ext>
            </a:extLst>
          </p:cNvPr>
          <p:cNvSpPr txBox="1"/>
          <p:nvPr/>
        </p:nvSpPr>
        <p:spPr>
          <a:xfrm>
            <a:off x="0" y="2378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F23D-6C03-4628-8573-FDD2359EBEE4}"/>
              </a:ext>
            </a:extLst>
          </p:cNvPr>
          <p:cNvSpPr txBox="1"/>
          <p:nvPr/>
        </p:nvSpPr>
        <p:spPr>
          <a:xfrm>
            <a:off x="0" y="250640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Amazon Product Review Analysis</a:t>
            </a:r>
            <a:endParaRPr lang="en-IN" sz="6000" b="1" dirty="0">
              <a:solidFill>
                <a:schemeClr val="accent2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A55A3-03B3-445F-9418-BF4F67CC7D77}"/>
              </a:ext>
            </a:extLst>
          </p:cNvPr>
          <p:cNvSpPr txBox="1"/>
          <p:nvPr/>
        </p:nvSpPr>
        <p:spPr>
          <a:xfrm>
            <a:off x="7790471" y="4351596"/>
            <a:ext cx="3191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Pawar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Purwar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Phadale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Raikwad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3BED-1A59-4865-854A-089E787A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3064" y="4351596"/>
            <a:ext cx="3074987" cy="2506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56E1B-977B-4A59-96BF-EEA21FBDC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5580" y="399056"/>
            <a:ext cx="1692583" cy="16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3E0BA4-A1C9-45E2-8928-2B86D54E37B6}"/>
              </a:ext>
            </a:extLst>
          </p:cNvPr>
          <p:cNvSpPr/>
          <p:nvPr/>
        </p:nvSpPr>
        <p:spPr>
          <a:xfrm>
            <a:off x="0" y="148364"/>
            <a:ext cx="12192000" cy="106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SETIMENTS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9B65C-9072-4CEF-A87F-B1081D421230}"/>
              </a:ext>
            </a:extLst>
          </p:cNvPr>
          <p:cNvSpPr txBox="1"/>
          <p:nvPr/>
        </p:nvSpPr>
        <p:spPr>
          <a:xfrm>
            <a:off x="415636" y="1522554"/>
            <a:ext cx="6862619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and positive reviews from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(Digital Music and Musical Instruments)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 words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reviews (Trigram and 4-gram)</a:t>
            </a:r>
          </a:p>
          <a:p>
            <a:pPr marL="800100" lvl="1" indent="-342900">
              <a:lnSpc>
                <a:spcPct val="150000"/>
              </a:lnSpc>
              <a:buFontTx/>
              <a:buAutoNum type="alpha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(Aspect Term Extraction Polarity Classification) Method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reviews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getting exact reasons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ATEPC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gives sentiment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finding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negative_reviewed_product.jpg (1024×683)">
            <a:extLst>
              <a:ext uri="{FF2B5EF4-FFF2-40B4-BE49-F238E27FC236}">
                <a16:creationId xmlns:a16="http://schemas.microsoft.com/office/drawing/2014/main" id="{A8B06B88-A867-4758-818A-7048008A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90" y="2170807"/>
            <a:ext cx="4341091" cy="2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6ED5B-DDC8-4FAB-9BAB-B0BF908C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12213"/>
              </p:ext>
            </p:extLst>
          </p:nvPr>
        </p:nvGraphicFramePr>
        <p:xfrm>
          <a:off x="556502" y="1930597"/>
          <a:ext cx="11078994" cy="45230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51062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3639069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888863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80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B0007NFL18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Massacre by 50 Cent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Lyrics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beats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starting to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B000084T18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Rich Or Die Tryin' by 50 Cent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some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artists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B00004T9UF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Marshall Mathers by Eminem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by the artist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appropriate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B0000TAZS8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 for Mercy by G-unit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of artist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"G-Unit”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than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Cents other artist failed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any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audience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B00065XJ52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Encore by Eminem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Songwriting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3035C0-B7D4-406C-8FD3-DB7782E210F2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3F87-0FCF-4668-B598-99532FE2B743}"/>
              </a:ext>
            </a:extLst>
          </p:cNvPr>
          <p:cNvSpPr txBox="1"/>
          <p:nvPr/>
        </p:nvSpPr>
        <p:spPr>
          <a:xfrm>
            <a:off x="1" y="4043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FF71F-882A-426F-9A48-DA1DA033A5D9}"/>
              </a:ext>
            </a:extLst>
          </p:cNvPr>
          <p:cNvSpPr txBox="1"/>
          <p:nvPr/>
        </p:nvSpPr>
        <p:spPr>
          <a:xfrm>
            <a:off x="4950690" y="1155157"/>
            <a:ext cx="229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FEE6-D8B8-4305-8F1A-8786E318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4942"/>
              </p:ext>
            </p:extLst>
          </p:nvPr>
        </p:nvGraphicFramePr>
        <p:xfrm>
          <a:off x="453117" y="1619941"/>
          <a:ext cx="11341187" cy="51370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41245">
                  <a:extLst>
                    <a:ext uri="{9D8B030D-6E8A-4147-A177-3AD203B41FA5}">
                      <a16:colId xmlns:a16="http://schemas.microsoft.com/office/drawing/2014/main" val="3122359863"/>
                    </a:ext>
                  </a:extLst>
                </a:gridCol>
                <a:gridCol w="4604497">
                  <a:extLst>
                    <a:ext uri="{9D8B030D-6E8A-4147-A177-3AD203B41FA5}">
                      <a16:colId xmlns:a16="http://schemas.microsoft.com/office/drawing/2014/main" val="3664536066"/>
                    </a:ext>
                  </a:extLst>
                </a:gridCol>
                <a:gridCol w="4995445">
                  <a:extLst>
                    <a:ext uri="{9D8B030D-6E8A-4147-A177-3AD203B41FA5}">
                      <a16:colId xmlns:a16="http://schemas.microsoft.com/office/drawing/2014/main" val="2428421039"/>
                    </a:ext>
                  </a:extLst>
                </a:gridCol>
              </a:tblGrid>
              <a:tr h="25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82702"/>
                  </a:ext>
                </a:extLst>
              </a:tr>
              <a:tr h="2086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B0002E1G5C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 Waves DP0002 Pro String Winder and Cutter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winder tool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guitars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working properly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845220550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B000068NW5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GTR-210 Straight Guitar Cable, 10 feet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cable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crackling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while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plug-in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short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cable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peels off easily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053389324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B0002GLDQM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Dunlop Pick holder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 holder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carries only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pick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instead of what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154851492"/>
                  </a:ext>
                </a:extLst>
              </a:tr>
              <a:tr h="392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B003VWJ2K8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SN-1 Clip-On Guitar and Bass Tuner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drains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27683019"/>
                  </a:ext>
                </a:extLst>
              </a:tr>
              <a:tr h="392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B0002CZW0Y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Nady MPF-6 6-inch Clamp On Microphone Pop Filter with Flexible Gooseneck and Metal Stabilizing Arm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alignment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filter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off center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7016660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C630F6-D49D-40E0-80FA-719340C93DE9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669A1-5A25-49A1-9267-1187646810C1}"/>
              </a:ext>
            </a:extLst>
          </p:cNvPr>
          <p:cNvSpPr txBox="1"/>
          <p:nvPr/>
        </p:nvSpPr>
        <p:spPr>
          <a:xfrm>
            <a:off x="73889" y="31446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97E12-8A77-48E8-99AE-E65C819FD928}"/>
              </a:ext>
            </a:extLst>
          </p:cNvPr>
          <p:cNvSpPr txBox="1"/>
          <p:nvPr/>
        </p:nvSpPr>
        <p:spPr>
          <a:xfrm>
            <a:off x="4461159" y="992029"/>
            <a:ext cx="341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6322C-6E1B-48B5-938C-E2B89A2ED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3608"/>
              </p:ext>
            </p:extLst>
          </p:nvPr>
        </p:nvGraphicFramePr>
        <p:xfrm>
          <a:off x="514345" y="2149235"/>
          <a:ext cx="11217153" cy="38744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56147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4150097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310909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B000084T18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Rich Or Die Tryin' by 50 Cent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Worth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money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B0007NFL18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Massacre by 50 Cent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Inspirational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joy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vibes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B00005YW4H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 Away with Me by Norah Jones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Artist's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amazing.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Calming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music.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B00006690F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Eminem Show by Eminem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Lyrics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extraordinary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beloved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artist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B0000AGWFX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Speakerboxxx: Love Below by Outkast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vocals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ecstatic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beats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AF7880-3F7C-4A56-A0F2-FEA6656A7222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6BA1F-F5AD-4FAF-A5B0-98B8E5498833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D5DA4-F7C8-402E-8C8D-703596EF768A}"/>
              </a:ext>
            </a:extLst>
          </p:cNvPr>
          <p:cNvSpPr txBox="1"/>
          <p:nvPr/>
        </p:nvSpPr>
        <p:spPr>
          <a:xfrm>
            <a:off x="0" y="43227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1C056-1408-4C1F-940D-E64DD1D0964C}"/>
              </a:ext>
            </a:extLst>
          </p:cNvPr>
          <p:cNvSpPr txBox="1"/>
          <p:nvPr/>
        </p:nvSpPr>
        <p:spPr>
          <a:xfrm>
            <a:off x="4674693" y="1199251"/>
            <a:ext cx="229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6F2CB-BB01-44EA-9C5E-3BC0D20A3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77562"/>
              </p:ext>
            </p:extLst>
          </p:nvPr>
        </p:nvGraphicFramePr>
        <p:xfrm>
          <a:off x="230909" y="2056153"/>
          <a:ext cx="11811227" cy="42013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69943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4816182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225102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B003VWJ2K8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SN-1 Clip-On Guitar and Bass Tuner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B0002E1G5C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 Waves DP0002 Pro String Winder and Cutter (Multicolor)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Winder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quite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attached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cutter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cuts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excessive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B0002F7K7Y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D'Addario Electric Regular {Light Gauge10/46 BRIGHT TONE ROUND WOUND} Guitar Strings (Bronze)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Quality &amp; Durable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in quickly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Works for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styles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play.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B003VWKPHC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SN-2 All Instrument Clip-On Chromatic Tuner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versatile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and works on various musical instruments (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guitar, trumpet,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etc.) and also works on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well.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B0002H0A3S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D'Addario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EJ26 Acoustic 11-52 Custom Light Guitar Strings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It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coated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hence more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806C38-3080-431D-8817-7972DCCBB6AF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145EA-B0A5-49C6-AC8D-ACB66DD43976}"/>
              </a:ext>
            </a:extLst>
          </p:cNvPr>
          <p:cNvSpPr txBox="1"/>
          <p:nvPr/>
        </p:nvSpPr>
        <p:spPr>
          <a:xfrm>
            <a:off x="1" y="47191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D3C3-3F2B-4328-A135-69119C0C3F7C}"/>
              </a:ext>
            </a:extLst>
          </p:cNvPr>
          <p:cNvSpPr txBox="1"/>
          <p:nvPr/>
        </p:nvSpPr>
        <p:spPr>
          <a:xfrm>
            <a:off x="4387271" y="1260932"/>
            <a:ext cx="341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8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74A1E-275F-425D-9803-FA8EF716DC07}"/>
              </a:ext>
            </a:extLst>
          </p:cNvPr>
          <p:cNvSpPr txBox="1"/>
          <p:nvPr/>
        </p:nvSpPr>
        <p:spPr>
          <a:xfrm>
            <a:off x="1" y="3088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1EDF4-1B66-4C81-BE49-77556EE82832}"/>
              </a:ext>
            </a:extLst>
          </p:cNvPr>
          <p:cNvSpPr/>
          <p:nvPr/>
        </p:nvSpPr>
        <p:spPr>
          <a:xfrm>
            <a:off x="1985817" y="1563363"/>
            <a:ext cx="822036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used: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Autoregressive Integrated Moving Average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1_WCKtPPTSgqh1yIP3s-5cSw.jpeg (1400×787)">
            <a:extLst>
              <a:ext uri="{FF2B5EF4-FFF2-40B4-BE49-F238E27FC236}">
                <a16:creationId xmlns:a16="http://schemas.microsoft.com/office/drawing/2014/main" id="{AC12158A-B79B-49F3-87F2-D8B58CC8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96" y="2762499"/>
            <a:ext cx="6509140" cy="36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2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27AEC-B962-4078-B691-0E1D99E24A5E}"/>
              </a:ext>
            </a:extLst>
          </p:cNvPr>
          <p:cNvSpPr txBox="1"/>
          <p:nvPr/>
        </p:nvSpPr>
        <p:spPr>
          <a:xfrm>
            <a:off x="5243455" y="116801"/>
            <a:ext cx="233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050B5-B453-46D3-8BD4-78CD11681E70}"/>
              </a:ext>
            </a:extLst>
          </p:cNvPr>
          <p:cNvSpPr txBox="1"/>
          <p:nvPr/>
        </p:nvSpPr>
        <p:spPr>
          <a:xfrm>
            <a:off x="3410592" y="604524"/>
            <a:ext cx="20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44A10-66E6-44BC-9F56-468C12AB4F08}"/>
              </a:ext>
            </a:extLst>
          </p:cNvPr>
          <p:cNvSpPr txBox="1"/>
          <p:nvPr/>
        </p:nvSpPr>
        <p:spPr>
          <a:xfrm>
            <a:off x="3410592" y="3692667"/>
            <a:ext cx="20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CBF44-9FB2-454C-8FAC-9076F1F92B2A}"/>
              </a:ext>
            </a:extLst>
          </p:cNvPr>
          <p:cNvSpPr/>
          <p:nvPr/>
        </p:nvSpPr>
        <p:spPr>
          <a:xfrm>
            <a:off x="8794204" y="1477413"/>
            <a:ext cx="3244711" cy="443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 till July 2016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 till July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24AD9-4183-4FEB-851C-8747DEDF62EE}"/>
              </a:ext>
            </a:extLst>
          </p:cNvPr>
          <p:cNvSpPr txBox="1"/>
          <p:nvPr/>
        </p:nvSpPr>
        <p:spPr>
          <a:xfrm>
            <a:off x="295379" y="167141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61F86-FCF2-470F-B18A-E6279EFB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" y="975619"/>
            <a:ext cx="8737600" cy="2752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C958E2-0785-4728-B9B1-2AB06FC1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" y="4026501"/>
            <a:ext cx="8737600" cy="27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D2FDE-F014-4DD4-99A8-586A1F8286BF}"/>
              </a:ext>
            </a:extLst>
          </p:cNvPr>
          <p:cNvSpPr txBox="1"/>
          <p:nvPr/>
        </p:nvSpPr>
        <p:spPr>
          <a:xfrm>
            <a:off x="4643604" y="70278"/>
            <a:ext cx="340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805E-8DCC-4623-97A0-8E644D6E9D07}"/>
              </a:ext>
            </a:extLst>
          </p:cNvPr>
          <p:cNvSpPr txBox="1"/>
          <p:nvPr/>
        </p:nvSpPr>
        <p:spPr>
          <a:xfrm>
            <a:off x="3593798" y="3624903"/>
            <a:ext cx="20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41229-7373-42C9-81C0-DAD62C8EBD44}"/>
              </a:ext>
            </a:extLst>
          </p:cNvPr>
          <p:cNvSpPr txBox="1"/>
          <p:nvPr/>
        </p:nvSpPr>
        <p:spPr>
          <a:xfrm>
            <a:off x="3480735" y="595288"/>
            <a:ext cx="20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43EE8-CC6B-44E1-9FF9-A91563AEA7A0}"/>
              </a:ext>
            </a:extLst>
          </p:cNvPr>
          <p:cNvSpPr/>
          <p:nvPr/>
        </p:nvSpPr>
        <p:spPr>
          <a:xfrm>
            <a:off x="8854011" y="1594315"/>
            <a:ext cx="3244711" cy="443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increasing after July 2014 till July 2016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July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0F2AB-B961-4A73-AE7A-6334322192D8}"/>
              </a:ext>
            </a:extLst>
          </p:cNvPr>
          <p:cNvSpPr txBox="1"/>
          <p:nvPr/>
        </p:nvSpPr>
        <p:spPr>
          <a:xfrm>
            <a:off x="365522" y="157905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9B921-74D1-44F6-BD9A-BF1140FA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" y="910495"/>
            <a:ext cx="8789273" cy="2712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ADED43-6277-4AA8-9145-A7A1B1193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24"/>
          <a:stretch/>
        </p:blipFill>
        <p:spPr>
          <a:xfrm>
            <a:off x="64738" y="3994235"/>
            <a:ext cx="8789273" cy="27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19CA8-3D66-42B7-A298-CAA1DBA19318}"/>
              </a:ext>
            </a:extLst>
          </p:cNvPr>
          <p:cNvSpPr txBox="1"/>
          <p:nvPr/>
        </p:nvSpPr>
        <p:spPr>
          <a:xfrm>
            <a:off x="0" y="2264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NAMES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9A80C-17ED-44F9-8F38-893BE12DC341}"/>
              </a:ext>
            </a:extLst>
          </p:cNvPr>
          <p:cNvSpPr/>
          <p:nvPr/>
        </p:nvSpPr>
        <p:spPr>
          <a:xfrm>
            <a:off x="735030" y="1331758"/>
            <a:ext cx="6423151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 Entity Recognization) 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under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(Organization) tag</a:t>
            </a:r>
          </a:p>
        </p:txBody>
      </p:sp>
      <p:pic>
        <p:nvPicPr>
          <p:cNvPr id="6" name="Picture 4" descr="products_exported_from_india_to_usa.jpg (2000×1168)">
            <a:extLst>
              <a:ext uri="{FF2B5EF4-FFF2-40B4-BE49-F238E27FC236}">
                <a16:creationId xmlns:a16="http://schemas.microsoft.com/office/drawing/2014/main" id="{56512DF6-31A0-484C-8164-528B7F61F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57104" r="64781" b="3839"/>
          <a:stretch/>
        </p:blipFill>
        <p:spPr bwMode="auto">
          <a:xfrm>
            <a:off x="7619507" y="1085522"/>
            <a:ext cx="3726625" cy="26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cdn.discordapp.com/attachments/1012307589951914074/1016238366704017450/unknown.png">
            <a:extLst>
              <a:ext uri="{FF2B5EF4-FFF2-40B4-BE49-F238E27FC236}">
                <a16:creationId xmlns:a16="http://schemas.microsoft.com/office/drawing/2014/main" id="{0483ABC6-1D0A-4808-84F8-F44C80CC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4" y="4171906"/>
            <a:ext cx="11757891" cy="24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A1016-93FE-4E20-8F95-BC6F2E514F5F}"/>
              </a:ext>
            </a:extLst>
          </p:cNvPr>
          <p:cNvSpPr/>
          <p:nvPr/>
        </p:nvSpPr>
        <p:spPr>
          <a:xfrm>
            <a:off x="439467" y="3764025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280641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9698D-0CDC-4B42-8B07-4EAE896B9A7E}"/>
              </a:ext>
            </a:extLst>
          </p:cNvPr>
          <p:cNvSpPr txBox="1"/>
          <p:nvPr/>
        </p:nvSpPr>
        <p:spPr>
          <a:xfrm>
            <a:off x="5084618" y="185176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A1753C-7A6C-463A-B9D5-122C88D9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53023"/>
              </p:ext>
            </p:extLst>
          </p:nvPr>
        </p:nvGraphicFramePr>
        <p:xfrm>
          <a:off x="1574658" y="766015"/>
          <a:ext cx="9821671" cy="59251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69826">
                  <a:extLst>
                    <a:ext uri="{9D8B030D-6E8A-4147-A177-3AD203B41FA5}">
                      <a16:colId xmlns:a16="http://schemas.microsoft.com/office/drawing/2014/main" val="2343779038"/>
                    </a:ext>
                  </a:extLst>
                </a:gridCol>
                <a:gridCol w="8151845">
                  <a:extLst>
                    <a:ext uri="{9D8B030D-6E8A-4147-A177-3AD203B41FA5}">
                      <a16:colId xmlns:a16="http://schemas.microsoft.com/office/drawing/2014/main" val="2301461156"/>
                    </a:ext>
                  </a:extLst>
                </a:gridCol>
              </a:tblGrid>
              <a:tr h="522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</a:txBody>
                  <a:tcPr marL="66944" marR="66944" marT="33472" marB="3347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66944" marR="66944" marT="33472" marB="3347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1579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5555991584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Memory of Trees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(Studio album by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Enya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482170255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B0000000ZW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 Faces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R&amp;B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(duo)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86894840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B00000016T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Candy-O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(Song by The)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734310268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B00000016W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Surfin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 USA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(Song 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Brian Wilson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 The)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Beach Boys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29083391"/>
                  </a:ext>
                </a:extLst>
              </a:tr>
              <a:tr h="6676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B00000017R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 de uma Nota Só 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(Samba de uma nota só Song by)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Antônio Carlos Jobim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531564647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B0000001P4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Secret Place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Patti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683811454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B0000002HZ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 Late To Cry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 Station 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028892632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B0000002J9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Highways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637217150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B0000002JR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I've Got That Old Feeling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605757495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B0000002ME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 That I've Found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007760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B0B1C-9BD9-4DE4-88B3-C6BC250C1359}"/>
              </a:ext>
            </a:extLst>
          </p:cNvPr>
          <p:cNvSpPr txBox="1"/>
          <p:nvPr/>
        </p:nvSpPr>
        <p:spPr>
          <a:xfrm>
            <a:off x="203200" y="203499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B8955-5938-4743-8A17-700E2F2CA493}"/>
              </a:ext>
            </a:extLst>
          </p:cNvPr>
          <p:cNvSpPr txBox="1"/>
          <p:nvPr/>
        </p:nvSpPr>
        <p:spPr>
          <a:xfrm>
            <a:off x="1" y="1273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B06D2-3135-479D-8D30-F41EB4991B59}"/>
              </a:ext>
            </a:extLst>
          </p:cNvPr>
          <p:cNvSpPr txBox="1"/>
          <p:nvPr/>
        </p:nvSpPr>
        <p:spPr>
          <a:xfrm>
            <a:off x="4558096" y="1106081"/>
            <a:ext cx="42593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description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Sentiments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names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 relation between categories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19BBA-349B-4206-86EA-AFB1FB7BF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969" y="1861570"/>
            <a:ext cx="2264065" cy="31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E9383-AF37-4C0A-91C2-6F47255A2A7A}"/>
              </a:ext>
            </a:extLst>
          </p:cNvPr>
          <p:cNvSpPr txBox="1"/>
          <p:nvPr/>
        </p:nvSpPr>
        <p:spPr>
          <a:xfrm>
            <a:off x="4587110" y="203499"/>
            <a:ext cx="331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BE169-EC79-4F0C-AA6E-3DF90DEE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30373"/>
              </p:ext>
            </p:extLst>
          </p:nvPr>
        </p:nvGraphicFramePr>
        <p:xfrm>
          <a:off x="1634836" y="867085"/>
          <a:ext cx="9527310" cy="57358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90898">
                  <a:extLst>
                    <a:ext uri="{9D8B030D-6E8A-4147-A177-3AD203B41FA5}">
                      <a16:colId xmlns:a16="http://schemas.microsoft.com/office/drawing/2014/main" val="3271448291"/>
                    </a:ext>
                  </a:extLst>
                </a:gridCol>
                <a:gridCol w="7936412">
                  <a:extLst>
                    <a:ext uri="{9D8B030D-6E8A-4147-A177-3AD203B41FA5}">
                      <a16:colId xmlns:a16="http://schemas.microsoft.com/office/drawing/2014/main" val="2506575218"/>
                    </a:ext>
                  </a:extLst>
                </a:gridCol>
              </a:tblGrid>
              <a:tr h="519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</a:txBody>
                  <a:tcPr marL="58802" marR="58802" marT="29401" marB="2940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58802" marR="58802" marT="29401" marB="2940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65650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B0002D0096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Roland MICRO-CUBE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(Guitar Combo)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Amplifier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603318036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B0002CZV82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 DS-1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(Distortion Pedal 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909103768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B0000AQRSU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Shure SM58S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(Vocal Microphone with On/Off Switch)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4186850841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B0002CZV7I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 CS-3 </a:t>
                      </a:r>
                      <a:r>
                        <a:rPr lang="pt-B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(Compressor/Sustainer Pedal)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620839995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B0002CZUUG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Epiphone LP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(Special II)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 Paul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(Electric Guitar),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Ebony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471774453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B0002CZST4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Martin M170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(Acoustic 80/20 Guitar Strings, Extra Light)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885187939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B0002CZSJO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Kyser KG6S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(Quick-Change Capo for 6 String Acoustic Guitar, Silver)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537977566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B0002BACB4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Shure Beta 58A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(Unidirectional Auxiliary Dynamic Vocal Microphone)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532728815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B000068O1N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STP-201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(1/4 inch TRS to Dual 1/4 inch TS Insert Cable, 3.3 feet)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811112768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B000068NW5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GTR-210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(Straight Guitar Cable, 10 feet)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2364472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7D1124-10BF-4D67-B1B6-05CAB550BE53}"/>
              </a:ext>
            </a:extLst>
          </p:cNvPr>
          <p:cNvSpPr txBox="1"/>
          <p:nvPr/>
        </p:nvSpPr>
        <p:spPr>
          <a:xfrm>
            <a:off x="203200" y="203499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8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79FC5-463B-4064-847B-6E5632D135B0}"/>
              </a:ext>
            </a:extLst>
          </p:cNvPr>
          <p:cNvSpPr txBox="1"/>
          <p:nvPr/>
        </p:nvSpPr>
        <p:spPr>
          <a:xfrm>
            <a:off x="0" y="2159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RELATION BETWEEN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CC646-6DEF-499E-A44F-3F38DF7F9A22}"/>
              </a:ext>
            </a:extLst>
          </p:cNvPr>
          <p:cNvSpPr txBox="1"/>
          <p:nvPr/>
        </p:nvSpPr>
        <p:spPr>
          <a:xfrm>
            <a:off x="327892" y="1118430"/>
            <a:ext cx="293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E99E4-D09C-41AC-A54C-7AE15163E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83224"/>
              </p:ext>
            </p:extLst>
          </p:nvPr>
        </p:nvGraphicFramePr>
        <p:xfrm>
          <a:off x="210918" y="2205447"/>
          <a:ext cx="5326669" cy="444963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49786">
                  <a:extLst>
                    <a:ext uri="{9D8B030D-6E8A-4147-A177-3AD203B41FA5}">
                      <a16:colId xmlns:a16="http://schemas.microsoft.com/office/drawing/2014/main" val="273967172"/>
                    </a:ext>
                  </a:extLst>
                </a:gridCol>
                <a:gridCol w="2043517">
                  <a:extLst>
                    <a:ext uri="{9D8B030D-6E8A-4147-A177-3AD203B41FA5}">
                      <a16:colId xmlns:a16="http://schemas.microsoft.com/office/drawing/2014/main" val="2764802092"/>
                    </a:ext>
                  </a:extLst>
                </a:gridCol>
                <a:gridCol w="2633366">
                  <a:extLst>
                    <a:ext uri="{9D8B030D-6E8A-4147-A177-3AD203B41FA5}">
                      <a16:colId xmlns:a16="http://schemas.microsoft.com/office/drawing/2014/main" val="3720453911"/>
                    </a:ext>
                  </a:extLst>
                </a:gridCol>
              </a:tblGrid>
              <a:tr h="2084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66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A2NYK9KWFMJV4Y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Mike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Tarrani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"Jazz Drummer“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537918872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A1LQC225SE8UNI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Burch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00688817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A13A81NN0NRD1S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aspiring saint ("TATITTLE“)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961806606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A3V1A3C9DTLPME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Faden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("robilar5500“)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857692765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A6FIAB28IS79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Samuel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Chell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209757960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A18X6ZT4AEYVKB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Yeemeister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50481750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A1MI9FDCNB3CMR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Jorge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Barbarosa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the_bassist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70413530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A2C7BOQVFH1HLE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Frederick Baptist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547686629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ADH0O8UVJOT10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StormJH1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60956906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A27L5L6I7OSV5B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Otto Correct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376635347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A356RFKNIG043B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Swanson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529672030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A2NOZB6VZCTOI4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 I. Hedges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67415693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AN5QXK8A9F8LH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O. "soo"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93485048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A3EXWV8FNSSFL6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Daniel G. Lebryk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317396635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A2KKZHISX9YKMI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PJY "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pjsailor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966340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FE2B67-7457-461D-994C-BF32829D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21236"/>
              </p:ext>
            </p:extLst>
          </p:nvPr>
        </p:nvGraphicFramePr>
        <p:xfrm>
          <a:off x="5658638" y="2214837"/>
          <a:ext cx="6322444" cy="444963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70570">
                  <a:extLst>
                    <a:ext uri="{9D8B030D-6E8A-4147-A177-3AD203B41FA5}">
                      <a16:colId xmlns:a16="http://schemas.microsoft.com/office/drawing/2014/main" val="3065136640"/>
                    </a:ext>
                  </a:extLst>
                </a:gridCol>
                <a:gridCol w="2042107">
                  <a:extLst>
                    <a:ext uri="{9D8B030D-6E8A-4147-A177-3AD203B41FA5}">
                      <a16:colId xmlns:a16="http://schemas.microsoft.com/office/drawing/2014/main" val="499343497"/>
                    </a:ext>
                  </a:extLst>
                </a:gridCol>
                <a:gridCol w="3609767">
                  <a:extLst>
                    <a:ext uri="{9D8B030D-6E8A-4147-A177-3AD203B41FA5}">
                      <a16:colId xmlns:a16="http://schemas.microsoft.com/office/drawing/2014/main" val="3222814642"/>
                    </a:ext>
                  </a:extLst>
                </a:gridCol>
              </a:tblGrid>
              <a:tr h="16394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3463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A2VSNUK7YLRKRE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"Stupidity Should Hurt"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3844123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A2CARFAX5FNQT9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McEldoy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712478173"/>
                  </a:ext>
                </a:extLst>
              </a:tr>
              <a:tr h="1685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A2U7DXDNYBBLQJ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Shane Windham "Shane Windham, author"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721438737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A2OPSPL8LSSJPC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Jared Jennings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112976943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A2EW01G2LNJN06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Mehrbach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"Zach"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5989085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AWCJ12KBO5VII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L. Knapp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769711916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ACY9QYNDFLVBI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Farnsworth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5487025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A1T9SCT89JJ96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Townsend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91526738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A3EBHHCZO6V2A4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Amaranth "music fan"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4427988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AZPWAXJG9OJXV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bethtexas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424938470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A38IRL0X2T4DPF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turnley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53525076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A22IK3I6U76GX0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875394439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A1AISPOIIHTHXX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"..."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815252790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A2P49WD75WHAG5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Daniel J.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Hamlow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67558566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A3O90G1D7I5EGG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dev1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54715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C8A891-5327-4BF0-8DC6-87C4B93FD519}"/>
              </a:ext>
            </a:extLst>
          </p:cNvPr>
          <p:cNvSpPr txBox="1"/>
          <p:nvPr/>
        </p:nvSpPr>
        <p:spPr>
          <a:xfrm>
            <a:off x="4040504" y="969855"/>
            <a:ext cx="371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Common Reviewers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94747-9039-4920-A1C1-FCCAE2E06B7A}"/>
              </a:ext>
            </a:extLst>
          </p:cNvPr>
          <p:cNvSpPr txBox="1"/>
          <p:nvPr/>
        </p:nvSpPr>
        <p:spPr>
          <a:xfrm>
            <a:off x="4079759" y="1409635"/>
            <a:ext cx="735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reviewers from both categories</a:t>
            </a:r>
          </a:p>
        </p:txBody>
      </p:sp>
    </p:spTree>
    <p:extLst>
      <p:ext uri="{BB962C8B-B14F-4D97-AF65-F5344CB8AC3E}">
        <p14:creationId xmlns:p14="http://schemas.microsoft.com/office/powerpoint/2010/main" val="35399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C62349-DF65-4718-BA1E-6E9006E5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695683"/>
            <a:ext cx="11611789" cy="39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2B512-E786-4689-92D1-F11E6BB14780}"/>
              </a:ext>
            </a:extLst>
          </p:cNvPr>
          <p:cNvSpPr txBox="1"/>
          <p:nvPr/>
        </p:nvSpPr>
        <p:spPr>
          <a:xfrm>
            <a:off x="4588528" y="172463"/>
            <a:ext cx="27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Buying Trends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041BF-004D-46AC-A1EF-B4F345F191D2}"/>
              </a:ext>
            </a:extLst>
          </p:cNvPr>
          <p:cNvSpPr/>
          <p:nvPr/>
        </p:nvSpPr>
        <p:spPr>
          <a:xfrm>
            <a:off x="290104" y="4531625"/>
            <a:ext cx="11611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shows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products.</a:t>
            </a:r>
          </a:p>
          <a:p>
            <a:pPr marL="719138" lvl="1" indent="-260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sell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from year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for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from year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Musical Instruments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are giving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no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product's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2005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2010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products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965B9-313B-4D7B-AAC0-55248EDAB3B4}"/>
              </a:ext>
            </a:extLst>
          </p:cNvPr>
          <p:cNvSpPr txBox="1"/>
          <p:nvPr/>
        </p:nvSpPr>
        <p:spPr>
          <a:xfrm>
            <a:off x="0" y="1972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B85FB-72D2-4E35-8CAB-35472CFFC46E}"/>
              </a:ext>
            </a:extLst>
          </p:cNvPr>
          <p:cNvSpPr txBox="1"/>
          <p:nvPr/>
        </p:nvSpPr>
        <p:spPr>
          <a:xfrm>
            <a:off x="349380" y="1265342"/>
            <a:ext cx="1149324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(strongly positive and positive) reviews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number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(Neutral, negative and strongly negative) reviews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: lyrics, beats, language and production not good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: Degraded quality, poor working, products is not same as shown on site </a:t>
            </a:r>
          </a:p>
          <a:p>
            <a:pPr marL="442913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: lyrics are extraordinary, inspirational, positive and joyful. Artist’s Vocals amazing.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: Good quality, durable. Packaging good. Delivery fast.</a:t>
            </a:r>
          </a:p>
          <a:p>
            <a:pPr marL="0" lvl="2">
              <a:spcBef>
                <a:spcPts val="600"/>
              </a:spcBef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albums are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Cent (The Massacre, Get Rich Or Die Tryin’)</a:t>
            </a:r>
          </a:p>
          <a:p>
            <a:pPr marL="269875" lvl="2" indent="-269875">
              <a:spcBef>
                <a:spcPts val="600"/>
              </a:spcBef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are string instruments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guitars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guitar accessories (Snark SN-1 Clip-on Guitar and Bass Tuner, D'Addario Guitar strings)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common reviewers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categories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products gives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</a:p>
        </p:txBody>
      </p:sp>
    </p:spTree>
    <p:extLst>
      <p:ext uri="{BB962C8B-B14F-4D97-AF65-F5344CB8AC3E}">
        <p14:creationId xmlns:p14="http://schemas.microsoft.com/office/powerpoint/2010/main" val="39667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F28A0-1650-4E38-82E7-8771A2C2F83D}"/>
              </a:ext>
            </a:extLst>
          </p:cNvPr>
          <p:cNvSpPr txBox="1"/>
          <p:nvPr/>
        </p:nvSpPr>
        <p:spPr>
          <a:xfrm>
            <a:off x="0" y="3172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2EF05-EE9A-4D5C-A430-5FCC541108FA}"/>
              </a:ext>
            </a:extLst>
          </p:cNvPr>
          <p:cNvSpPr txBox="1"/>
          <p:nvPr/>
        </p:nvSpPr>
        <p:spPr>
          <a:xfrm>
            <a:off x="921847" y="1308185"/>
            <a:ext cx="10499954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music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was launched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September, 2007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(CD)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:</a:t>
            </a:r>
          </a:p>
          <a:p>
            <a:pPr marL="914400" lvl="1" indent="-457200">
              <a:lnSpc>
                <a:spcPct val="150000"/>
              </a:lnSpc>
              <a:buAutoNum type="alpha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914400" lvl="1" indent="-457200">
              <a:lnSpc>
                <a:spcPct val="150000"/>
              </a:lnSpc>
              <a:buAutoNum type="alpha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etter sound quality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fragile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work on their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department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handling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packaging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‘Used products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instruments’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sales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musical instruments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more </a:t>
            </a:r>
          </a:p>
        </p:txBody>
      </p:sp>
    </p:spTree>
    <p:extLst>
      <p:ext uri="{BB962C8B-B14F-4D97-AF65-F5344CB8AC3E}">
        <p14:creationId xmlns:p14="http://schemas.microsoft.com/office/powerpoint/2010/main" val="328990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435C2-ACBF-4631-9188-2C4CCDB39D02}"/>
              </a:ext>
            </a:extLst>
          </p:cNvPr>
          <p:cNvSpPr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chemeClr val="accent2"/>
                </a:solidFill>
                <a:effectLst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7942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361D6-12A1-478B-BA18-76AD0EB638DC}"/>
              </a:ext>
            </a:extLst>
          </p:cNvPr>
          <p:cNvSpPr txBox="1"/>
          <p:nvPr/>
        </p:nvSpPr>
        <p:spPr>
          <a:xfrm>
            <a:off x="0" y="3526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5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81205-4286-4827-AF0A-2412B872E4A6}"/>
              </a:ext>
            </a:extLst>
          </p:cNvPr>
          <p:cNvSpPr/>
          <p:nvPr/>
        </p:nvSpPr>
        <p:spPr>
          <a:xfrm>
            <a:off x="6096000" y="1592439"/>
            <a:ext cx="5357091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product reviews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sentiments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categories (Digital Music and Musical Instruments)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8B92-0CC6-4CE6-A3B2-6A77DD33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91" r="3924"/>
          <a:stretch/>
        </p:blipFill>
        <p:spPr>
          <a:xfrm>
            <a:off x="387929" y="1889428"/>
            <a:ext cx="4941454" cy="34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53637-4C1E-4E09-A8AC-C1AF0FF53D88}"/>
              </a:ext>
            </a:extLst>
          </p:cNvPr>
          <p:cNvSpPr txBox="1"/>
          <p:nvPr/>
        </p:nvSpPr>
        <p:spPr>
          <a:xfrm>
            <a:off x="0" y="2469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671C9-146F-4688-8015-EB49C6218211}"/>
              </a:ext>
            </a:extLst>
          </p:cNvPr>
          <p:cNvSpPr txBox="1"/>
          <p:nvPr/>
        </p:nvSpPr>
        <p:spPr>
          <a:xfrm>
            <a:off x="433735" y="1754022"/>
            <a:ext cx="633435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product data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1998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Digital Music : (64,706 reviews)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Musical Instruments : (10,261 reviews)</a:t>
            </a:r>
          </a:p>
        </p:txBody>
      </p:sp>
      <p:pic>
        <p:nvPicPr>
          <p:cNvPr id="6" name="Picture 2" descr="online_reviewa.jpg (832×350)">
            <a:extLst>
              <a:ext uri="{FF2B5EF4-FFF2-40B4-BE49-F238E27FC236}">
                <a16:creationId xmlns:a16="http://schemas.microsoft.com/office/drawing/2014/main" id="{EC570470-210B-4560-B4D6-92745EA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89" y="2269103"/>
            <a:ext cx="4990176" cy="23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2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95ECA-7713-4719-B158-A496E77DAF77}"/>
              </a:ext>
            </a:extLst>
          </p:cNvPr>
          <p:cNvSpPr txBox="1"/>
          <p:nvPr/>
        </p:nvSpPr>
        <p:spPr>
          <a:xfrm>
            <a:off x="-1" y="2239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CDD942-B824-47A4-9944-5DF9B53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16443"/>
              </p:ext>
            </p:extLst>
          </p:nvPr>
        </p:nvGraphicFramePr>
        <p:xfrm>
          <a:off x="3273461" y="1393176"/>
          <a:ext cx="5645077" cy="505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7368">
                  <a:extLst>
                    <a:ext uri="{9D8B030D-6E8A-4147-A177-3AD203B41FA5}">
                      <a16:colId xmlns:a16="http://schemas.microsoft.com/office/drawing/2014/main" val="3541475734"/>
                    </a:ext>
                  </a:extLst>
                </a:gridCol>
                <a:gridCol w="3557709">
                  <a:extLst>
                    <a:ext uri="{9D8B030D-6E8A-4147-A177-3AD203B41FA5}">
                      <a16:colId xmlns:a16="http://schemas.microsoft.com/office/drawing/2014/main" val="3802923758"/>
                    </a:ext>
                  </a:extLst>
                </a:gridCol>
              </a:tblGrid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3680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reviewerID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reviewer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51181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product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9732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reviewer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5383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helpfulness rating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0867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reviewText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88059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 of the product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58445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95412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unixReviewTime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the review (unix time)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6400"/>
                  </a:ext>
                </a:extLst>
              </a:tr>
              <a:tr h="611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reviewTime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the review (raw)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B83F2-CF22-466E-A696-812C303ABAD7}"/>
              </a:ext>
            </a:extLst>
          </p:cNvPr>
          <p:cNvSpPr txBox="1"/>
          <p:nvPr/>
        </p:nvSpPr>
        <p:spPr>
          <a:xfrm>
            <a:off x="0" y="3902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35026-E02D-4E2B-B5C8-04099824693C}"/>
              </a:ext>
            </a:extLst>
          </p:cNvPr>
          <p:cNvSpPr txBox="1"/>
          <p:nvPr/>
        </p:nvSpPr>
        <p:spPr>
          <a:xfrm>
            <a:off x="4516084" y="1169964"/>
            <a:ext cx="2655855" cy="502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olab.jpeg (1940×858)">
            <a:extLst>
              <a:ext uri="{FF2B5EF4-FFF2-40B4-BE49-F238E27FC236}">
                <a16:creationId xmlns:a16="http://schemas.microsoft.com/office/drawing/2014/main" id="{A2428098-0CA7-422E-B7FD-9E7FED15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92" y="1693213"/>
            <a:ext cx="3859642" cy="17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known.png (220×140)">
            <a:extLst>
              <a:ext uri="{FF2B5EF4-FFF2-40B4-BE49-F238E27FC236}">
                <a16:creationId xmlns:a16="http://schemas.microsoft.com/office/drawing/2014/main" id="{2A998F85-3538-4C3E-AFBC-1CAA5D0C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3" y="1582850"/>
            <a:ext cx="3029578" cy="19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known.png (1387×560)">
            <a:extLst>
              <a:ext uri="{FF2B5EF4-FFF2-40B4-BE49-F238E27FC236}">
                <a16:creationId xmlns:a16="http://schemas.microsoft.com/office/drawing/2014/main" id="{856765B1-B5D0-4280-B387-1CC1734B4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2"/>
          <a:stretch/>
        </p:blipFill>
        <p:spPr bwMode="auto">
          <a:xfrm>
            <a:off x="8587514" y="3851132"/>
            <a:ext cx="2080067" cy="25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.png (355×142)">
            <a:extLst>
              <a:ext uri="{FF2B5EF4-FFF2-40B4-BE49-F238E27FC236}">
                <a16:creationId xmlns:a16="http://schemas.microsoft.com/office/drawing/2014/main" id="{229EA717-BE96-46A9-B129-394A34F43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r="22038"/>
          <a:stretch/>
        </p:blipFill>
        <p:spPr bwMode="auto">
          <a:xfrm>
            <a:off x="1035978" y="4418009"/>
            <a:ext cx="2398742" cy="17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521D8-C8E8-4B5E-A4B6-751E97733D07}"/>
              </a:ext>
            </a:extLst>
          </p:cNvPr>
          <p:cNvSpPr txBox="1">
            <a:spLocks/>
          </p:cNvSpPr>
          <p:nvPr/>
        </p:nvSpPr>
        <p:spPr>
          <a:xfrm>
            <a:off x="0" y="363654"/>
            <a:ext cx="1219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EACEE69-333F-47C7-985F-7E77E1683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37834" y="2915547"/>
            <a:ext cx="4982002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FED20C9A-8E65-4DF1-A7FE-28A137BC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52361" y="2892152"/>
            <a:ext cx="4935208" cy="2044685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B97828E-9B2B-4271-BA59-39E71AFFC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76779" y="2834529"/>
            <a:ext cx="4819964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005A66D6-F2A6-41C0-9ADA-0129AA0A8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85957" y="2892151"/>
            <a:ext cx="4935207" cy="2044685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601DDFD-22EB-4AF9-AD25-12608581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31517" y="2915548"/>
            <a:ext cx="4982003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DC4AF-295A-4F39-9FF0-0B18CC769170}"/>
              </a:ext>
            </a:extLst>
          </p:cNvPr>
          <p:cNvSpPr/>
          <p:nvPr/>
        </p:nvSpPr>
        <p:spPr>
          <a:xfrm>
            <a:off x="1067367" y="2951594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3D638-82C9-4DCD-A4EF-08BA7560D47D}"/>
              </a:ext>
            </a:extLst>
          </p:cNvPr>
          <p:cNvSpPr/>
          <p:nvPr/>
        </p:nvSpPr>
        <p:spPr>
          <a:xfrm>
            <a:off x="3055976" y="2957090"/>
            <a:ext cx="1840169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UNDERSTANDING &amp; 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21FE6-7C35-4EF1-8659-95210B9505BB}"/>
              </a:ext>
            </a:extLst>
          </p:cNvPr>
          <p:cNvSpPr/>
          <p:nvPr/>
        </p:nvSpPr>
        <p:spPr>
          <a:xfrm>
            <a:off x="5400964" y="2951594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C8095-5D9B-447E-884A-418D49F8366E}"/>
              </a:ext>
            </a:extLst>
          </p:cNvPr>
          <p:cNvSpPr/>
          <p:nvPr/>
        </p:nvSpPr>
        <p:spPr>
          <a:xfrm>
            <a:off x="7567763" y="2951594"/>
            <a:ext cx="14937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SETIMENT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1FD4B-14CE-4F01-B631-50CD34FC1A30}"/>
              </a:ext>
            </a:extLst>
          </p:cNvPr>
          <p:cNvSpPr/>
          <p:nvPr/>
        </p:nvSpPr>
        <p:spPr>
          <a:xfrm>
            <a:off x="9736718" y="2951594"/>
            <a:ext cx="149371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FORECASTING SENTIMETS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E56-EC5F-4223-982B-FAC6C9230ACE}"/>
              </a:ext>
            </a:extLst>
          </p:cNvPr>
          <p:cNvSpPr/>
          <p:nvPr/>
        </p:nvSpPr>
        <p:spPr>
          <a:xfrm>
            <a:off x="993978" y="3755091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Understanding the Problem statement to meet business objective.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D54CD-C464-41B1-9A73-4C08252B456E}"/>
              </a:ext>
            </a:extLst>
          </p:cNvPr>
          <p:cNvSpPr/>
          <p:nvPr/>
        </p:nvSpPr>
        <p:spPr>
          <a:xfrm>
            <a:off x="3055976" y="3949171"/>
            <a:ext cx="177625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Forming data dictionary to understand the features, dataset &amp; dealing with null/missing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53138-45D4-44DB-A3FC-A741C4768330}"/>
              </a:ext>
            </a:extLst>
          </p:cNvPr>
          <p:cNvSpPr/>
          <p:nvPr/>
        </p:nvSpPr>
        <p:spPr>
          <a:xfrm>
            <a:off x="5169315" y="3382548"/>
            <a:ext cx="1834891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Performing EDA to get insights &amp; forming story on basis of visuals which can be helpful for understand the business &amp; customers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EEE8E-48B6-4D4A-B562-678B2CD029F5}"/>
              </a:ext>
            </a:extLst>
          </p:cNvPr>
          <p:cNvSpPr/>
          <p:nvPr/>
        </p:nvSpPr>
        <p:spPr>
          <a:xfrm>
            <a:off x="7378619" y="3651930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Analyzing Sentiments according to polarity score using TextBlob and VADER sentiment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78C34-344D-4E61-9CAB-6455A2946232}"/>
              </a:ext>
            </a:extLst>
          </p:cNvPr>
          <p:cNvSpPr/>
          <p:nvPr/>
        </p:nvSpPr>
        <p:spPr>
          <a:xfrm>
            <a:off x="9546497" y="370389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Building time series SARIMA model to predict future sentiments of products</a:t>
            </a:r>
          </a:p>
          <a:p>
            <a:pPr algn="ctr"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0" name="Freeform 4197" descr="Icon of shopping cart.">
            <a:extLst>
              <a:ext uri="{FF2B5EF4-FFF2-40B4-BE49-F238E27FC236}">
                <a16:creationId xmlns:a16="http://schemas.microsoft.com/office/drawing/2014/main" id="{DFE743D1-D370-4C1F-A8A5-30D4DFB2B697}"/>
              </a:ext>
            </a:extLst>
          </p:cNvPr>
          <p:cNvSpPr>
            <a:spLocks noEditPoints="1"/>
          </p:cNvSpPr>
          <p:nvPr/>
        </p:nvSpPr>
        <p:spPr bwMode="auto">
          <a:xfrm>
            <a:off x="1563000" y="2445668"/>
            <a:ext cx="380334" cy="387541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4344" descr="Icon of wrench. ">
            <a:extLst>
              <a:ext uri="{FF2B5EF4-FFF2-40B4-BE49-F238E27FC236}">
                <a16:creationId xmlns:a16="http://schemas.microsoft.com/office/drawing/2014/main" id="{1E6A0C44-89AA-4147-8F73-EA01E477524C}"/>
              </a:ext>
            </a:extLst>
          </p:cNvPr>
          <p:cNvSpPr>
            <a:spLocks/>
          </p:cNvSpPr>
          <p:nvPr/>
        </p:nvSpPr>
        <p:spPr bwMode="auto">
          <a:xfrm>
            <a:off x="3851907" y="2432991"/>
            <a:ext cx="373996" cy="41572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money. ">
            <a:extLst>
              <a:ext uri="{FF2B5EF4-FFF2-40B4-BE49-F238E27FC236}">
                <a16:creationId xmlns:a16="http://schemas.microsoft.com/office/drawing/2014/main" id="{137F44EA-167C-4D1B-967C-7A9137A670D3}"/>
              </a:ext>
            </a:extLst>
          </p:cNvPr>
          <p:cNvGrpSpPr/>
          <p:nvPr/>
        </p:nvGrpSpPr>
        <p:grpSpPr>
          <a:xfrm>
            <a:off x="5908117" y="2428765"/>
            <a:ext cx="380334" cy="425120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23" name="Freeform 497">
              <a:extLst>
                <a:ext uri="{FF2B5EF4-FFF2-40B4-BE49-F238E27FC236}">
                  <a16:creationId xmlns:a16="http://schemas.microsoft.com/office/drawing/2014/main" id="{796A927F-D30C-4575-A2FC-4AD960EE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8">
              <a:extLst>
                <a:ext uri="{FF2B5EF4-FFF2-40B4-BE49-F238E27FC236}">
                  <a16:creationId xmlns:a16="http://schemas.microsoft.com/office/drawing/2014/main" id="{A6E5AB5C-F3A7-4EEA-B53D-A24317D55D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9">
              <a:extLst>
                <a:ext uri="{FF2B5EF4-FFF2-40B4-BE49-F238E27FC236}">
                  <a16:creationId xmlns:a16="http://schemas.microsoft.com/office/drawing/2014/main" id="{048C54AB-05E9-421E-A851-5879E69C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0">
              <a:extLst>
                <a:ext uri="{FF2B5EF4-FFF2-40B4-BE49-F238E27FC236}">
                  <a16:creationId xmlns:a16="http://schemas.microsoft.com/office/drawing/2014/main" id="{1C2A003E-F306-43A5-B19D-F5E504B6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1">
              <a:extLst>
                <a:ext uri="{FF2B5EF4-FFF2-40B4-BE49-F238E27FC236}">
                  <a16:creationId xmlns:a16="http://schemas.microsoft.com/office/drawing/2014/main" id="{A5BA327F-47F3-4FC4-BACA-878F943E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02">
              <a:extLst>
                <a:ext uri="{FF2B5EF4-FFF2-40B4-BE49-F238E27FC236}">
                  <a16:creationId xmlns:a16="http://schemas.microsoft.com/office/drawing/2014/main" id="{4BF0E3E7-1827-4EBD-BB88-8C25378A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03">
              <a:extLst>
                <a:ext uri="{FF2B5EF4-FFF2-40B4-BE49-F238E27FC236}">
                  <a16:creationId xmlns:a16="http://schemas.microsoft.com/office/drawing/2014/main" id="{B7CCBA91-B451-49A9-900E-8C3611A6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04">
              <a:extLst>
                <a:ext uri="{FF2B5EF4-FFF2-40B4-BE49-F238E27FC236}">
                  <a16:creationId xmlns:a16="http://schemas.microsoft.com/office/drawing/2014/main" id="{A59EE2C0-8539-4898-A3FD-04049213F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30" descr="Icon of abacus. ">
            <a:extLst>
              <a:ext uri="{FF2B5EF4-FFF2-40B4-BE49-F238E27FC236}">
                <a16:creationId xmlns:a16="http://schemas.microsoft.com/office/drawing/2014/main" id="{6A75D6B0-8E9C-4D40-AA83-F16B137D4EC0}"/>
              </a:ext>
            </a:extLst>
          </p:cNvPr>
          <p:cNvGrpSpPr/>
          <p:nvPr/>
        </p:nvGrpSpPr>
        <p:grpSpPr>
          <a:xfrm>
            <a:off x="8057057" y="2336850"/>
            <a:ext cx="382447" cy="425120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32" name="Freeform 324">
              <a:extLst>
                <a:ext uri="{FF2B5EF4-FFF2-40B4-BE49-F238E27FC236}">
                  <a16:creationId xmlns:a16="http://schemas.microsoft.com/office/drawing/2014/main" id="{27A0FCBC-EF49-4B44-ABB6-EB1C41680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9DA5B85B-0D3D-4EA6-9AB0-F0D5B0B6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444DB3B-59C8-4C6B-BA0F-8692265BB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27">
              <a:extLst>
                <a:ext uri="{FF2B5EF4-FFF2-40B4-BE49-F238E27FC236}">
                  <a16:creationId xmlns:a16="http://schemas.microsoft.com/office/drawing/2014/main" id="{1EBF9DB6-9ABB-4B6F-B0B5-3B462B97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Freeform 2319" descr="Icon of leaf. ">
            <a:extLst>
              <a:ext uri="{FF2B5EF4-FFF2-40B4-BE49-F238E27FC236}">
                <a16:creationId xmlns:a16="http://schemas.microsoft.com/office/drawing/2014/main" id="{C88E1063-3B47-4ECD-9A96-24F814BDABBD}"/>
              </a:ext>
            </a:extLst>
          </p:cNvPr>
          <p:cNvSpPr>
            <a:spLocks noEditPoints="1"/>
          </p:cNvSpPr>
          <p:nvPr/>
        </p:nvSpPr>
        <p:spPr bwMode="auto">
          <a:xfrm>
            <a:off x="10238691" y="2368547"/>
            <a:ext cx="367656" cy="408678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F4F9B-A291-44EF-9B28-005F52EB2815}"/>
              </a:ext>
            </a:extLst>
          </p:cNvPr>
          <p:cNvSpPr txBox="1"/>
          <p:nvPr/>
        </p:nvSpPr>
        <p:spPr>
          <a:xfrm>
            <a:off x="1" y="5394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74961-6099-45A5-B71B-A6EEAD048BC5}"/>
              </a:ext>
            </a:extLst>
          </p:cNvPr>
          <p:cNvSpPr txBox="1"/>
          <p:nvPr/>
        </p:nvSpPr>
        <p:spPr>
          <a:xfrm>
            <a:off x="711199" y="884944"/>
            <a:ext cx="508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Tableau Dashboard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Click here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lide2" descr="Amazon EDA dashboard">
            <a:extLst>
              <a:ext uri="{FF2B5EF4-FFF2-40B4-BE49-F238E27FC236}">
                <a16:creationId xmlns:a16="http://schemas.microsoft.com/office/drawing/2014/main" id="{D71C1CA6-F747-47A5-BD8A-30CDE56C0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346609"/>
            <a:ext cx="11102109" cy="54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678F8-A2DE-4E57-95B3-F785619A1B64}"/>
              </a:ext>
            </a:extLst>
          </p:cNvPr>
          <p:cNvSpPr txBox="1"/>
          <p:nvPr/>
        </p:nvSpPr>
        <p:spPr>
          <a:xfrm>
            <a:off x="0" y="26259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451FB-3246-41F0-A1EB-1BD50993DCF9}"/>
              </a:ext>
            </a:extLst>
          </p:cNvPr>
          <p:cNvSpPr txBox="1"/>
          <p:nvPr/>
        </p:nvSpPr>
        <p:spPr>
          <a:xfrm>
            <a:off x="424873" y="1527528"/>
            <a:ext cx="56711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Sentiment analysis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Sentiment Analysis methods 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score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(Valence Aware Dictionary for Sentiment Reasoning) Sentiment Analysis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comparing both methods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TextBlob : 50%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VADER : 70%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 Sentiment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compound score are more 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towards the sentiments of the reviews</a:t>
            </a:r>
          </a:p>
        </p:txBody>
      </p:sp>
      <p:pic>
        <p:nvPicPr>
          <p:cNvPr id="6" name="Picture 2" descr="What-is-customer-sentiment-analysis.jpg (689×517)">
            <a:extLst>
              <a:ext uri="{FF2B5EF4-FFF2-40B4-BE49-F238E27FC236}">
                <a16:creationId xmlns:a16="http://schemas.microsoft.com/office/drawing/2014/main" id="{F3D66ABF-B58D-447B-9BD3-7A925109A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18210" b="17599"/>
          <a:stretch/>
        </p:blipFill>
        <p:spPr bwMode="auto">
          <a:xfrm>
            <a:off x="6096000" y="1848450"/>
            <a:ext cx="5909922" cy="31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6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1667</Words>
  <Application>Microsoft Office PowerPoint</Application>
  <PresentationFormat>Widescreen</PresentationFormat>
  <Paragraphs>377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Berlin Sans FB Demi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Raikwad</dc:creator>
  <cp:lastModifiedBy>Prasad Raikwad</cp:lastModifiedBy>
  <cp:revision>51</cp:revision>
  <dcterms:created xsi:type="dcterms:W3CDTF">2022-09-12T04:13:08Z</dcterms:created>
  <dcterms:modified xsi:type="dcterms:W3CDTF">2022-09-27T04:43:15Z</dcterms:modified>
</cp:coreProperties>
</file>