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86" r:id="rId5"/>
    <p:sldId id="260" r:id="rId6"/>
    <p:sldId id="261" r:id="rId7"/>
    <p:sldId id="262" r:id="rId8"/>
    <p:sldId id="263" r:id="rId9"/>
    <p:sldId id="287" r:id="rId10"/>
    <p:sldId id="288" r:id="rId11"/>
    <p:sldId id="289" r:id="rId12"/>
    <p:sldId id="268" r:id="rId13"/>
    <p:sldId id="295" r:id="rId14"/>
    <p:sldId id="296" r:id="rId15"/>
    <p:sldId id="270" r:id="rId16"/>
    <p:sldId id="297" r:id="rId17"/>
    <p:sldId id="298" r:id="rId18"/>
    <p:sldId id="271" r:id="rId19"/>
    <p:sldId id="307" r:id="rId20"/>
    <p:sldId id="264" r:id="rId21"/>
    <p:sldId id="269" r:id="rId22"/>
    <p:sldId id="272" r:id="rId23"/>
    <p:sldId id="301" r:id="rId24"/>
    <p:sldId id="302" r:id="rId25"/>
    <p:sldId id="308" r:id="rId26"/>
    <p:sldId id="303" r:id="rId27"/>
    <p:sldId id="299" r:id="rId28"/>
    <p:sldId id="304" r:id="rId29"/>
    <p:sldId id="305" r:id="rId30"/>
    <p:sldId id="306" r:id="rId31"/>
    <p:sldId id="284" r:id="rId32"/>
    <p:sldId id="273" r:id="rId33"/>
    <p:sldId id="274" r:id="rId34"/>
    <p:sldId id="276" r:id="rId35"/>
    <p:sldId id="277" r:id="rId3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87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2AD053-9780-4E0E-876B-5D998ED186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3450A1-15F4-4F95-B086-A8F6F4FD3002}">
      <dgm:prSet/>
      <dgm:spPr/>
      <dgm:t>
        <a:bodyPr/>
        <a:lstStyle/>
        <a:p>
          <a:r>
            <a:rPr lang="en-DE" dirty="0"/>
            <a:t>Introduction</a:t>
          </a:r>
          <a:endParaRPr lang="en-US" dirty="0"/>
        </a:p>
      </dgm:t>
    </dgm:pt>
    <dgm:pt modelId="{603D67CE-D6BD-41E4-8378-0B609C52039E}" type="parTrans" cxnId="{55E03251-5F51-4917-A6B5-753941A03E5C}">
      <dgm:prSet/>
      <dgm:spPr/>
      <dgm:t>
        <a:bodyPr/>
        <a:lstStyle/>
        <a:p>
          <a:endParaRPr lang="en-US"/>
        </a:p>
      </dgm:t>
    </dgm:pt>
    <dgm:pt modelId="{71D5AF67-73A6-4FC2-B8B9-491C5356C43E}" type="sibTrans" cxnId="{55E03251-5F51-4917-A6B5-753941A03E5C}">
      <dgm:prSet/>
      <dgm:spPr/>
      <dgm:t>
        <a:bodyPr/>
        <a:lstStyle/>
        <a:p>
          <a:endParaRPr lang="en-US"/>
        </a:p>
      </dgm:t>
    </dgm:pt>
    <dgm:pt modelId="{6C4B8333-CDC3-4608-B9BB-BFA1F8143289}">
      <dgm:prSet/>
      <dgm:spPr/>
      <dgm:t>
        <a:bodyPr/>
        <a:lstStyle/>
        <a:p>
          <a:r>
            <a:rPr lang="en-DE" dirty="0"/>
            <a:t>Methodology</a:t>
          </a:r>
          <a:endParaRPr lang="en-US" dirty="0"/>
        </a:p>
      </dgm:t>
    </dgm:pt>
    <dgm:pt modelId="{9270DBDB-443B-4F5D-B19B-052B0ED5E682}" type="parTrans" cxnId="{3C39F8FB-0BDA-4C06-BF4C-44673028BABC}">
      <dgm:prSet/>
      <dgm:spPr/>
      <dgm:t>
        <a:bodyPr/>
        <a:lstStyle/>
        <a:p>
          <a:endParaRPr lang="en-US"/>
        </a:p>
      </dgm:t>
    </dgm:pt>
    <dgm:pt modelId="{DBD6FE17-61A9-4781-BA2F-326A91E4C15A}" type="sibTrans" cxnId="{3C39F8FB-0BDA-4C06-BF4C-44673028BABC}">
      <dgm:prSet/>
      <dgm:spPr/>
      <dgm:t>
        <a:bodyPr/>
        <a:lstStyle/>
        <a:p>
          <a:endParaRPr lang="en-US"/>
        </a:p>
      </dgm:t>
    </dgm:pt>
    <dgm:pt modelId="{3572B697-E344-47C0-AC05-0B6EDFDF74AE}">
      <dgm:prSet/>
      <dgm:spPr/>
      <dgm:t>
        <a:bodyPr/>
        <a:lstStyle/>
        <a:p>
          <a:r>
            <a:rPr lang="en-DE" dirty="0"/>
            <a:t>Results</a:t>
          </a:r>
          <a:endParaRPr lang="en-US" dirty="0"/>
        </a:p>
      </dgm:t>
    </dgm:pt>
    <dgm:pt modelId="{BA4B55CA-80FE-4964-A784-B64AA7A561DA}" type="parTrans" cxnId="{1615FC49-4D20-4599-8A79-518F8A021F9D}">
      <dgm:prSet/>
      <dgm:spPr/>
      <dgm:t>
        <a:bodyPr/>
        <a:lstStyle/>
        <a:p>
          <a:endParaRPr lang="en-US"/>
        </a:p>
      </dgm:t>
    </dgm:pt>
    <dgm:pt modelId="{15541E56-1022-4A1B-9689-BB6E4819361E}" type="sibTrans" cxnId="{1615FC49-4D20-4599-8A79-518F8A021F9D}">
      <dgm:prSet/>
      <dgm:spPr/>
      <dgm:t>
        <a:bodyPr/>
        <a:lstStyle/>
        <a:p>
          <a:endParaRPr lang="en-US"/>
        </a:p>
      </dgm:t>
    </dgm:pt>
    <dgm:pt modelId="{EBDE5D75-7B58-42C4-8BA3-B73A6EDA5A68}">
      <dgm:prSet/>
      <dgm:spPr/>
      <dgm:t>
        <a:bodyPr/>
        <a:lstStyle/>
        <a:p>
          <a:r>
            <a:rPr lang="en-DE" dirty="0"/>
            <a:t>Conclusion</a:t>
          </a:r>
          <a:endParaRPr lang="en-US" dirty="0"/>
        </a:p>
      </dgm:t>
    </dgm:pt>
    <dgm:pt modelId="{13298059-B960-4018-A6AA-1F9DBBBCF534}" type="parTrans" cxnId="{F923AB07-716F-4F40-B0FF-ECC48152909E}">
      <dgm:prSet/>
      <dgm:spPr/>
      <dgm:t>
        <a:bodyPr/>
        <a:lstStyle/>
        <a:p>
          <a:endParaRPr lang="en-US"/>
        </a:p>
      </dgm:t>
    </dgm:pt>
    <dgm:pt modelId="{87BABE1F-6345-4844-A73E-78F156FFC098}" type="sibTrans" cxnId="{F923AB07-716F-4F40-B0FF-ECC48152909E}">
      <dgm:prSet/>
      <dgm:spPr/>
      <dgm:t>
        <a:bodyPr/>
        <a:lstStyle/>
        <a:p>
          <a:endParaRPr lang="en-US"/>
        </a:p>
      </dgm:t>
    </dgm:pt>
    <dgm:pt modelId="{787DA07D-5D61-466A-A358-2E1D0210F10A}">
      <dgm:prSet/>
      <dgm:spPr/>
      <dgm:t>
        <a:bodyPr/>
        <a:lstStyle/>
        <a:p>
          <a:r>
            <a:rPr lang="en-DE" dirty="0"/>
            <a:t>Discussion and Future Work</a:t>
          </a:r>
          <a:endParaRPr lang="en-US" dirty="0"/>
        </a:p>
      </dgm:t>
    </dgm:pt>
    <dgm:pt modelId="{D5BAE56A-430F-4D93-885B-782C065C8A35}" type="parTrans" cxnId="{59BCCDE9-CB9F-4049-93ED-C64F5447B690}">
      <dgm:prSet/>
      <dgm:spPr/>
      <dgm:t>
        <a:bodyPr/>
        <a:lstStyle/>
        <a:p>
          <a:endParaRPr lang="en-US"/>
        </a:p>
      </dgm:t>
    </dgm:pt>
    <dgm:pt modelId="{72E0C19E-D1BB-4738-8C97-4E29139040CF}" type="sibTrans" cxnId="{59BCCDE9-CB9F-4049-93ED-C64F5447B690}">
      <dgm:prSet/>
      <dgm:spPr/>
      <dgm:t>
        <a:bodyPr/>
        <a:lstStyle/>
        <a:p>
          <a:endParaRPr lang="en-US"/>
        </a:p>
      </dgm:t>
    </dgm:pt>
    <dgm:pt modelId="{0829425C-2CDA-D54C-AD91-D6938E0E2AED}">
      <dgm:prSet/>
      <dgm:spPr/>
      <dgm:t>
        <a:bodyPr/>
        <a:lstStyle/>
        <a:p>
          <a:r>
            <a:rPr lang="en-GB" dirty="0"/>
            <a:t>Q&amp;A Session</a:t>
          </a:r>
        </a:p>
      </dgm:t>
    </dgm:pt>
    <dgm:pt modelId="{E4201B81-8F88-2241-8697-F147C08C7BAD}" type="parTrans" cxnId="{FF2E748A-83C4-1D4C-9365-AC0A6BAE2EE6}">
      <dgm:prSet/>
      <dgm:spPr/>
      <dgm:t>
        <a:bodyPr/>
        <a:lstStyle/>
        <a:p>
          <a:endParaRPr lang="en-GB"/>
        </a:p>
      </dgm:t>
    </dgm:pt>
    <dgm:pt modelId="{DD392369-A768-8844-92B3-C2BF6B25661F}" type="sibTrans" cxnId="{FF2E748A-83C4-1D4C-9365-AC0A6BAE2EE6}">
      <dgm:prSet/>
      <dgm:spPr/>
      <dgm:t>
        <a:bodyPr/>
        <a:lstStyle/>
        <a:p>
          <a:endParaRPr lang="en-GB"/>
        </a:p>
      </dgm:t>
    </dgm:pt>
    <dgm:pt modelId="{56938800-4699-F741-880B-863C50AC9820}" type="pres">
      <dgm:prSet presAssocID="{562AD053-9780-4E0E-876B-5D998ED18631}" presName="linear" presStyleCnt="0">
        <dgm:presLayoutVars>
          <dgm:animLvl val="lvl"/>
          <dgm:resizeHandles val="exact"/>
        </dgm:presLayoutVars>
      </dgm:prSet>
      <dgm:spPr/>
    </dgm:pt>
    <dgm:pt modelId="{3C994982-3C91-E94F-AD53-D75444BB8EEC}" type="pres">
      <dgm:prSet presAssocID="{AA3450A1-15F4-4F95-B086-A8F6F4FD300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D60B2E9-F953-2043-B19E-46D909DE8797}" type="pres">
      <dgm:prSet presAssocID="{71D5AF67-73A6-4FC2-B8B9-491C5356C43E}" presName="spacer" presStyleCnt="0"/>
      <dgm:spPr/>
    </dgm:pt>
    <dgm:pt modelId="{2FC16C42-67A9-2840-80ED-26741BFDB46C}" type="pres">
      <dgm:prSet presAssocID="{6C4B8333-CDC3-4608-B9BB-BFA1F814328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86EAA0E-A1E4-B246-9FE2-B6E4A4BA9632}" type="pres">
      <dgm:prSet presAssocID="{DBD6FE17-61A9-4781-BA2F-326A91E4C15A}" presName="spacer" presStyleCnt="0"/>
      <dgm:spPr/>
    </dgm:pt>
    <dgm:pt modelId="{47DDAB6D-4347-2E43-9A9B-195C1FE6ADD3}" type="pres">
      <dgm:prSet presAssocID="{3572B697-E344-47C0-AC05-0B6EDFDF74A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3B1AF47-FC79-6C48-9EA5-EFDDC0044053}" type="pres">
      <dgm:prSet presAssocID="{15541E56-1022-4A1B-9689-BB6E4819361E}" presName="spacer" presStyleCnt="0"/>
      <dgm:spPr/>
    </dgm:pt>
    <dgm:pt modelId="{6505F968-9011-204B-9231-57CDD677421A}" type="pres">
      <dgm:prSet presAssocID="{EBDE5D75-7B58-42C4-8BA3-B73A6EDA5A6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735AF0E-013B-5B4E-B329-3CE6F625B61A}" type="pres">
      <dgm:prSet presAssocID="{87BABE1F-6345-4844-A73E-78F156FFC098}" presName="spacer" presStyleCnt="0"/>
      <dgm:spPr/>
    </dgm:pt>
    <dgm:pt modelId="{979D064F-EF41-2641-B2D9-5B037BBB7778}" type="pres">
      <dgm:prSet presAssocID="{787DA07D-5D61-466A-A358-2E1D0210F10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DCF29E9-9FD2-0E46-A4C3-35ED65FB7E3B}" type="pres">
      <dgm:prSet presAssocID="{72E0C19E-D1BB-4738-8C97-4E29139040CF}" presName="spacer" presStyleCnt="0"/>
      <dgm:spPr/>
    </dgm:pt>
    <dgm:pt modelId="{02AA589A-D0B7-CD49-815E-CFB59EE60738}" type="pres">
      <dgm:prSet presAssocID="{0829425C-2CDA-D54C-AD91-D6938E0E2AE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923AB07-716F-4F40-B0FF-ECC48152909E}" srcId="{562AD053-9780-4E0E-876B-5D998ED18631}" destId="{EBDE5D75-7B58-42C4-8BA3-B73A6EDA5A68}" srcOrd="3" destOrd="0" parTransId="{13298059-B960-4018-A6AA-1F9DBBBCF534}" sibTransId="{87BABE1F-6345-4844-A73E-78F156FFC098}"/>
    <dgm:cxn modelId="{1615FC49-4D20-4599-8A79-518F8A021F9D}" srcId="{562AD053-9780-4E0E-876B-5D998ED18631}" destId="{3572B697-E344-47C0-AC05-0B6EDFDF74AE}" srcOrd="2" destOrd="0" parTransId="{BA4B55CA-80FE-4964-A784-B64AA7A561DA}" sibTransId="{15541E56-1022-4A1B-9689-BB6E4819361E}"/>
    <dgm:cxn modelId="{55E03251-5F51-4917-A6B5-753941A03E5C}" srcId="{562AD053-9780-4E0E-876B-5D998ED18631}" destId="{AA3450A1-15F4-4F95-B086-A8F6F4FD3002}" srcOrd="0" destOrd="0" parTransId="{603D67CE-D6BD-41E4-8378-0B609C52039E}" sibTransId="{71D5AF67-73A6-4FC2-B8B9-491C5356C43E}"/>
    <dgm:cxn modelId="{2D014F5F-4BB6-B446-8194-B949D8D5BBF5}" type="presOf" srcId="{787DA07D-5D61-466A-A358-2E1D0210F10A}" destId="{979D064F-EF41-2641-B2D9-5B037BBB7778}" srcOrd="0" destOrd="0" presId="urn:microsoft.com/office/officeart/2005/8/layout/vList2"/>
    <dgm:cxn modelId="{F86AB377-6B5C-5D4E-B5A5-0A38975B1736}" type="presOf" srcId="{AA3450A1-15F4-4F95-B086-A8F6F4FD3002}" destId="{3C994982-3C91-E94F-AD53-D75444BB8EEC}" srcOrd="0" destOrd="0" presId="urn:microsoft.com/office/officeart/2005/8/layout/vList2"/>
    <dgm:cxn modelId="{FF2E748A-83C4-1D4C-9365-AC0A6BAE2EE6}" srcId="{562AD053-9780-4E0E-876B-5D998ED18631}" destId="{0829425C-2CDA-D54C-AD91-D6938E0E2AED}" srcOrd="5" destOrd="0" parTransId="{E4201B81-8F88-2241-8697-F147C08C7BAD}" sibTransId="{DD392369-A768-8844-92B3-C2BF6B25661F}"/>
    <dgm:cxn modelId="{A7F9B9A4-06A4-DD41-A64B-9D2B2014F876}" type="presOf" srcId="{0829425C-2CDA-D54C-AD91-D6938E0E2AED}" destId="{02AA589A-D0B7-CD49-815E-CFB59EE60738}" srcOrd="0" destOrd="0" presId="urn:microsoft.com/office/officeart/2005/8/layout/vList2"/>
    <dgm:cxn modelId="{065253CB-83B7-4245-9BBA-B4D4EF9BA710}" type="presOf" srcId="{562AD053-9780-4E0E-876B-5D998ED18631}" destId="{56938800-4699-F741-880B-863C50AC9820}" srcOrd="0" destOrd="0" presId="urn:microsoft.com/office/officeart/2005/8/layout/vList2"/>
    <dgm:cxn modelId="{5A48F7D0-81CD-BC41-8C8C-F758B4EBCC82}" type="presOf" srcId="{3572B697-E344-47C0-AC05-0B6EDFDF74AE}" destId="{47DDAB6D-4347-2E43-9A9B-195C1FE6ADD3}" srcOrd="0" destOrd="0" presId="urn:microsoft.com/office/officeart/2005/8/layout/vList2"/>
    <dgm:cxn modelId="{29FE84D4-9C0F-6444-ACEB-53E6A37727C0}" type="presOf" srcId="{6C4B8333-CDC3-4608-B9BB-BFA1F8143289}" destId="{2FC16C42-67A9-2840-80ED-26741BFDB46C}" srcOrd="0" destOrd="0" presId="urn:microsoft.com/office/officeart/2005/8/layout/vList2"/>
    <dgm:cxn modelId="{457EF9E5-2BBC-6345-9FDE-9683DE78B5D3}" type="presOf" srcId="{EBDE5D75-7B58-42C4-8BA3-B73A6EDA5A68}" destId="{6505F968-9011-204B-9231-57CDD677421A}" srcOrd="0" destOrd="0" presId="urn:microsoft.com/office/officeart/2005/8/layout/vList2"/>
    <dgm:cxn modelId="{59BCCDE9-CB9F-4049-93ED-C64F5447B690}" srcId="{562AD053-9780-4E0E-876B-5D998ED18631}" destId="{787DA07D-5D61-466A-A358-2E1D0210F10A}" srcOrd="4" destOrd="0" parTransId="{D5BAE56A-430F-4D93-885B-782C065C8A35}" sibTransId="{72E0C19E-D1BB-4738-8C97-4E29139040CF}"/>
    <dgm:cxn modelId="{3C39F8FB-0BDA-4C06-BF4C-44673028BABC}" srcId="{562AD053-9780-4E0E-876B-5D998ED18631}" destId="{6C4B8333-CDC3-4608-B9BB-BFA1F8143289}" srcOrd="1" destOrd="0" parTransId="{9270DBDB-443B-4F5D-B19B-052B0ED5E682}" sibTransId="{DBD6FE17-61A9-4781-BA2F-326A91E4C15A}"/>
    <dgm:cxn modelId="{83DC127B-0042-FA40-8608-AD0A9488AE3D}" type="presParOf" srcId="{56938800-4699-F741-880B-863C50AC9820}" destId="{3C994982-3C91-E94F-AD53-D75444BB8EEC}" srcOrd="0" destOrd="0" presId="urn:microsoft.com/office/officeart/2005/8/layout/vList2"/>
    <dgm:cxn modelId="{57178C9F-02F7-DD4C-8338-FE39FF72F4AF}" type="presParOf" srcId="{56938800-4699-F741-880B-863C50AC9820}" destId="{9D60B2E9-F953-2043-B19E-46D909DE8797}" srcOrd="1" destOrd="0" presId="urn:microsoft.com/office/officeart/2005/8/layout/vList2"/>
    <dgm:cxn modelId="{CD609B37-870A-D940-98FE-EF4BBFD32493}" type="presParOf" srcId="{56938800-4699-F741-880B-863C50AC9820}" destId="{2FC16C42-67A9-2840-80ED-26741BFDB46C}" srcOrd="2" destOrd="0" presId="urn:microsoft.com/office/officeart/2005/8/layout/vList2"/>
    <dgm:cxn modelId="{CD9E7E94-41DA-114A-8758-508F303675F7}" type="presParOf" srcId="{56938800-4699-F741-880B-863C50AC9820}" destId="{586EAA0E-A1E4-B246-9FE2-B6E4A4BA9632}" srcOrd="3" destOrd="0" presId="urn:microsoft.com/office/officeart/2005/8/layout/vList2"/>
    <dgm:cxn modelId="{DDF87DCE-68C4-FC44-9109-347BFDC1834A}" type="presParOf" srcId="{56938800-4699-F741-880B-863C50AC9820}" destId="{47DDAB6D-4347-2E43-9A9B-195C1FE6ADD3}" srcOrd="4" destOrd="0" presId="urn:microsoft.com/office/officeart/2005/8/layout/vList2"/>
    <dgm:cxn modelId="{6753C2E5-4D5F-6246-A6A7-BDF7515E69A1}" type="presParOf" srcId="{56938800-4699-F741-880B-863C50AC9820}" destId="{63B1AF47-FC79-6C48-9EA5-EFDDC0044053}" srcOrd="5" destOrd="0" presId="urn:microsoft.com/office/officeart/2005/8/layout/vList2"/>
    <dgm:cxn modelId="{0A188040-04C6-5843-9F07-1E8326B7A9AB}" type="presParOf" srcId="{56938800-4699-F741-880B-863C50AC9820}" destId="{6505F968-9011-204B-9231-57CDD677421A}" srcOrd="6" destOrd="0" presId="urn:microsoft.com/office/officeart/2005/8/layout/vList2"/>
    <dgm:cxn modelId="{86E15CFB-325C-F748-84A3-BA2A879ECB99}" type="presParOf" srcId="{56938800-4699-F741-880B-863C50AC9820}" destId="{9735AF0E-013B-5B4E-B329-3CE6F625B61A}" srcOrd="7" destOrd="0" presId="urn:microsoft.com/office/officeart/2005/8/layout/vList2"/>
    <dgm:cxn modelId="{3D256330-87DA-BB4D-98ED-C6ACCDF5B8D4}" type="presParOf" srcId="{56938800-4699-F741-880B-863C50AC9820}" destId="{979D064F-EF41-2641-B2D9-5B037BBB7778}" srcOrd="8" destOrd="0" presId="urn:microsoft.com/office/officeart/2005/8/layout/vList2"/>
    <dgm:cxn modelId="{1D5664DE-7D7F-9149-B4FA-86D94F05B9B0}" type="presParOf" srcId="{56938800-4699-F741-880B-863C50AC9820}" destId="{FDCF29E9-9FD2-0E46-A4C3-35ED65FB7E3B}" srcOrd="9" destOrd="0" presId="urn:microsoft.com/office/officeart/2005/8/layout/vList2"/>
    <dgm:cxn modelId="{B2B0C32F-9DEE-674B-9830-C7833B648D0F}" type="presParOf" srcId="{56938800-4699-F741-880B-863C50AC9820}" destId="{02AA589A-D0B7-CD49-815E-CFB59EE6073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E09DEA-2A18-4F4E-9B92-D1ACE5FD7E5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1EC3B9-CB59-4180-BDFC-86B38B335C84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An accurate object classification system to assist autonomous driving systems.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195E50-925C-45AF-9549-FE77A6920B60}" type="parTrans" cxnId="{A159CEF5-1667-4BC6-A41D-9E77BCD4041E}">
      <dgm:prSet/>
      <dgm:spPr/>
      <dgm:t>
        <a:bodyPr/>
        <a:lstStyle/>
        <a:p>
          <a:endParaRPr lang="en-US"/>
        </a:p>
      </dgm:t>
    </dgm:pt>
    <dgm:pt modelId="{5DEB2324-B904-42AE-8014-A3C67C5E6C3B}" type="sibTrans" cxnId="{A159CEF5-1667-4BC6-A41D-9E77BCD4041E}">
      <dgm:prSet/>
      <dgm:spPr/>
      <dgm:t>
        <a:bodyPr/>
        <a:lstStyle/>
        <a:p>
          <a:endParaRPr lang="en-US"/>
        </a:p>
      </dgm:t>
    </dgm:pt>
    <dgm:pt modelId="{38372234-658A-4561-A1B7-6E914446EF1F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Avoiding potentially hazardous events by allowing early detection and avoidance of potential hazards. 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D05762-2C8C-41BA-982B-5FC032EFC370}" type="parTrans" cxnId="{1C574CDD-36C8-4183-B43E-870AEAF4D020}">
      <dgm:prSet/>
      <dgm:spPr/>
      <dgm:t>
        <a:bodyPr/>
        <a:lstStyle/>
        <a:p>
          <a:endParaRPr lang="en-US"/>
        </a:p>
      </dgm:t>
    </dgm:pt>
    <dgm:pt modelId="{AD6E033C-BD14-4E2A-9077-2146A3E03B71}" type="sibTrans" cxnId="{1C574CDD-36C8-4183-B43E-870AEAF4D020}">
      <dgm:prSet/>
      <dgm:spPr/>
      <dgm:t>
        <a:bodyPr/>
        <a:lstStyle/>
        <a:p>
          <a:endParaRPr lang="en-US"/>
        </a:p>
      </dgm:t>
    </dgm:pt>
    <dgm:pt modelId="{16FE8617-55AF-48CC-B77F-3E735511B41D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To enhance classification predictions by using sensor data.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4674D7-756E-4125-AC52-FD54D731E7BA}" type="parTrans" cxnId="{944A79D0-647D-4BFC-9EC3-37B46E40DD9D}">
      <dgm:prSet/>
      <dgm:spPr/>
      <dgm:t>
        <a:bodyPr/>
        <a:lstStyle/>
        <a:p>
          <a:endParaRPr lang="en-US"/>
        </a:p>
      </dgm:t>
    </dgm:pt>
    <dgm:pt modelId="{F5461F4C-213D-4E0C-877B-F96D97EA5F0E}" type="sibTrans" cxnId="{944A79D0-647D-4BFC-9EC3-37B46E40DD9D}">
      <dgm:prSet/>
      <dgm:spPr/>
      <dgm:t>
        <a:bodyPr/>
        <a:lstStyle/>
        <a:p>
          <a:endParaRPr lang="en-US"/>
        </a:p>
      </dgm:t>
    </dgm:pt>
    <dgm:pt modelId="{E61DDC0B-013D-42E6-91A2-E1CBD745840D}" type="pres">
      <dgm:prSet presAssocID="{A7E09DEA-2A18-4F4E-9B92-D1ACE5FD7E56}" presName="root" presStyleCnt="0">
        <dgm:presLayoutVars>
          <dgm:dir/>
          <dgm:resizeHandles val="exact"/>
        </dgm:presLayoutVars>
      </dgm:prSet>
      <dgm:spPr/>
    </dgm:pt>
    <dgm:pt modelId="{4B2C316A-3A22-4E3D-8C9C-28F856BC1772}" type="pres">
      <dgm:prSet presAssocID="{941EC3B9-CB59-4180-BDFC-86B38B335C84}" presName="compNode" presStyleCnt="0"/>
      <dgm:spPr/>
    </dgm:pt>
    <dgm:pt modelId="{337D879F-6813-4B23-8B50-5255E996BAE4}" type="pres">
      <dgm:prSet presAssocID="{941EC3B9-CB59-4180-BDFC-86B38B335C84}" presName="bgRect" presStyleLbl="bgShp" presStyleIdx="0" presStyleCnt="3"/>
      <dgm:spPr/>
    </dgm:pt>
    <dgm:pt modelId="{764F4A9D-DD47-404C-902F-955264D13BDF}" type="pres">
      <dgm:prSet presAssocID="{941EC3B9-CB59-4180-BDFC-86B38B335C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5DDF37E8-D0B0-446F-9DA5-817F8BE74406}" type="pres">
      <dgm:prSet presAssocID="{941EC3B9-CB59-4180-BDFC-86B38B335C84}" presName="spaceRect" presStyleCnt="0"/>
      <dgm:spPr/>
    </dgm:pt>
    <dgm:pt modelId="{08A388E4-D606-4054-BDAE-E03DDFADCE12}" type="pres">
      <dgm:prSet presAssocID="{941EC3B9-CB59-4180-BDFC-86B38B335C84}" presName="parTx" presStyleLbl="revTx" presStyleIdx="0" presStyleCnt="3">
        <dgm:presLayoutVars>
          <dgm:chMax val="0"/>
          <dgm:chPref val="0"/>
        </dgm:presLayoutVars>
      </dgm:prSet>
      <dgm:spPr/>
    </dgm:pt>
    <dgm:pt modelId="{D743F95C-F634-4F15-A556-A18A21C90E67}" type="pres">
      <dgm:prSet presAssocID="{5DEB2324-B904-42AE-8014-A3C67C5E6C3B}" presName="sibTrans" presStyleCnt="0"/>
      <dgm:spPr/>
    </dgm:pt>
    <dgm:pt modelId="{7132329C-2C2E-4DB5-B36A-D1CE68B0E195}" type="pres">
      <dgm:prSet presAssocID="{38372234-658A-4561-A1B7-6E914446EF1F}" presName="compNode" presStyleCnt="0"/>
      <dgm:spPr/>
    </dgm:pt>
    <dgm:pt modelId="{D3FBDFD4-99D1-461A-B00C-D99BB7C5ED32}" type="pres">
      <dgm:prSet presAssocID="{38372234-658A-4561-A1B7-6E914446EF1F}" presName="bgRect" presStyleLbl="bgShp" presStyleIdx="1" presStyleCnt="3"/>
      <dgm:spPr/>
    </dgm:pt>
    <dgm:pt modelId="{E8701565-5E9F-40B0-8A12-B815DF495FC9}" type="pres">
      <dgm:prSet presAssocID="{38372234-658A-4561-A1B7-6E914446EF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ger"/>
        </a:ext>
      </dgm:extLst>
    </dgm:pt>
    <dgm:pt modelId="{81EA757E-EE1B-4BDB-BF66-AD944591E83C}" type="pres">
      <dgm:prSet presAssocID="{38372234-658A-4561-A1B7-6E914446EF1F}" presName="spaceRect" presStyleCnt="0"/>
      <dgm:spPr/>
    </dgm:pt>
    <dgm:pt modelId="{FBDFEF19-1930-4EA1-A085-A1FB383D2551}" type="pres">
      <dgm:prSet presAssocID="{38372234-658A-4561-A1B7-6E914446EF1F}" presName="parTx" presStyleLbl="revTx" presStyleIdx="1" presStyleCnt="3">
        <dgm:presLayoutVars>
          <dgm:chMax val="0"/>
          <dgm:chPref val="0"/>
        </dgm:presLayoutVars>
      </dgm:prSet>
      <dgm:spPr/>
    </dgm:pt>
    <dgm:pt modelId="{87248DED-1159-4C68-939F-DA66960BAC6F}" type="pres">
      <dgm:prSet presAssocID="{AD6E033C-BD14-4E2A-9077-2146A3E03B71}" presName="sibTrans" presStyleCnt="0"/>
      <dgm:spPr/>
    </dgm:pt>
    <dgm:pt modelId="{E460BFDB-E068-4399-9F40-981D571C19D2}" type="pres">
      <dgm:prSet presAssocID="{16FE8617-55AF-48CC-B77F-3E735511B41D}" presName="compNode" presStyleCnt="0"/>
      <dgm:spPr/>
    </dgm:pt>
    <dgm:pt modelId="{D944A3D2-9DCD-4473-A04F-579F12685BDC}" type="pres">
      <dgm:prSet presAssocID="{16FE8617-55AF-48CC-B77F-3E735511B41D}" presName="bgRect" presStyleLbl="bgShp" presStyleIdx="2" presStyleCnt="3" custLinFactNeighborX="-45777" custLinFactNeighborY="3382"/>
      <dgm:spPr/>
    </dgm:pt>
    <dgm:pt modelId="{98D2F5AC-1B0F-4438-BDB4-12C6E5B72E18}" type="pres">
      <dgm:prSet presAssocID="{16FE8617-55AF-48CC-B77F-3E735511B4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8BC9DDC-6989-4EDF-BD3A-28B424ABDD54}" type="pres">
      <dgm:prSet presAssocID="{16FE8617-55AF-48CC-B77F-3E735511B41D}" presName="spaceRect" presStyleCnt="0"/>
      <dgm:spPr/>
    </dgm:pt>
    <dgm:pt modelId="{1901DB62-3D01-47E6-A9DA-4C8BECD0EB4B}" type="pres">
      <dgm:prSet presAssocID="{16FE8617-55AF-48CC-B77F-3E735511B41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1560467-015D-8A4F-9738-73D5E3D0AFA3}" type="presOf" srcId="{16FE8617-55AF-48CC-B77F-3E735511B41D}" destId="{1901DB62-3D01-47E6-A9DA-4C8BECD0EB4B}" srcOrd="0" destOrd="0" presId="urn:microsoft.com/office/officeart/2018/2/layout/IconVerticalSolidList"/>
    <dgm:cxn modelId="{B07E858E-8B0B-1448-8811-477DEB6E9F53}" type="presOf" srcId="{38372234-658A-4561-A1B7-6E914446EF1F}" destId="{FBDFEF19-1930-4EA1-A085-A1FB383D2551}" srcOrd="0" destOrd="0" presId="urn:microsoft.com/office/officeart/2018/2/layout/IconVerticalSolidList"/>
    <dgm:cxn modelId="{944A79D0-647D-4BFC-9EC3-37B46E40DD9D}" srcId="{A7E09DEA-2A18-4F4E-9B92-D1ACE5FD7E56}" destId="{16FE8617-55AF-48CC-B77F-3E735511B41D}" srcOrd="2" destOrd="0" parTransId="{B44674D7-756E-4125-AC52-FD54D731E7BA}" sibTransId="{F5461F4C-213D-4E0C-877B-F96D97EA5F0E}"/>
    <dgm:cxn modelId="{1C574CDD-36C8-4183-B43E-870AEAF4D020}" srcId="{A7E09DEA-2A18-4F4E-9B92-D1ACE5FD7E56}" destId="{38372234-658A-4561-A1B7-6E914446EF1F}" srcOrd="1" destOrd="0" parTransId="{BDD05762-2C8C-41BA-982B-5FC032EFC370}" sibTransId="{AD6E033C-BD14-4E2A-9077-2146A3E03B71}"/>
    <dgm:cxn modelId="{EC507EEB-03F5-5343-BAE8-FD12F7380A53}" type="presOf" srcId="{A7E09DEA-2A18-4F4E-9B92-D1ACE5FD7E56}" destId="{E61DDC0B-013D-42E6-91A2-E1CBD745840D}" srcOrd="0" destOrd="0" presId="urn:microsoft.com/office/officeart/2018/2/layout/IconVerticalSolidList"/>
    <dgm:cxn modelId="{A159CEF5-1667-4BC6-A41D-9E77BCD4041E}" srcId="{A7E09DEA-2A18-4F4E-9B92-D1ACE5FD7E56}" destId="{941EC3B9-CB59-4180-BDFC-86B38B335C84}" srcOrd="0" destOrd="0" parTransId="{40195E50-925C-45AF-9549-FE77A6920B60}" sibTransId="{5DEB2324-B904-42AE-8014-A3C67C5E6C3B}"/>
    <dgm:cxn modelId="{BA564CFD-5475-5540-92CA-33D005FE7254}" type="presOf" srcId="{941EC3B9-CB59-4180-BDFC-86B38B335C84}" destId="{08A388E4-D606-4054-BDAE-E03DDFADCE12}" srcOrd="0" destOrd="0" presId="urn:microsoft.com/office/officeart/2018/2/layout/IconVerticalSolidList"/>
    <dgm:cxn modelId="{1E0BE715-AF46-E744-84ED-5D69D8774EC6}" type="presParOf" srcId="{E61DDC0B-013D-42E6-91A2-E1CBD745840D}" destId="{4B2C316A-3A22-4E3D-8C9C-28F856BC1772}" srcOrd="0" destOrd="0" presId="urn:microsoft.com/office/officeart/2018/2/layout/IconVerticalSolidList"/>
    <dgm:cxn modelId="{D692F4AD-1FD8-CF41-9E5F-BA9DFCF3443F}" type="presParOf" srcId="{4B2C316A-3A22-4E3D-8C9C-28F856BC1772}" destId="{337D879F-6813-4B23-8B50-5255E996BAE4}" srcOrd="0" destOrd="0" presId="urn:microsoft.com/office/officeart/2018/2/layout/IconVerticalSolidList"/>
    <dgm:cxn modelId="{9A8F2E8D-AA81-904F-8C3E-D8CE025C91FD}" type="presParOf" srcId="{4B2C316A-3A22-4E3D-8C9C-28F856BC1772}" destId="{764F4A9D-DD47-404C-902F-955264D13BDF}" srcOrd="1" destOrd="0" presId="urn:microsoft.com/office/officeart/2018/2/layout/IconVerticalSolidList"/>
    <dgm:cxn modelId="{269A8FD2-A0B1-6F47-A068-007A85F88442}" type="presParOf" srcId="{4B2C316A-3A22-4E3D-8C9C-28F856BC1772}" destId="{5DDF37E8-D0B0-446F-9DA5-817F8BE74406}" srcOrd="2" destOrd="0" presId="urn:microsoft.com/office/officeart/2018/2/layout/IconVerticalSolidList"/>
    <dgm:cxn modelId="{B6A0D59E-0FC9-F94D-814B-C1728D09BEA4}" type="presParOf" srcId="{4B2C316A-3A22-4E3D-8C9C-28F856BC1772}" destId="{08A388E4-D606-4054-BDAE-E03DDFADCE12}" srcOrd="3" destOrd="0" presId="urn:microsoft.com/office/officeart/2018/2/layout/IconVerticalSolidList"/>
    <dgm:cxn modelId="{7ECA3151-C3BA-9B43-B2F7-5A7563E54169}" type="presParOf" srcId="{E61DDC0B-013D-42E6-91A2-E1CBD745840D}" destId="{D743F95C-F634-4F15-A556-A18A21C90E67}" srcOrd="1" destOrd="0" presId="urn:microsoft.com/office/officeart/2018/2/layout/IconVerticalSolidList"/>
    <dgm:cxn modelId="{FEE6D193-FC3D-654F-8C47-8780472DE7B9}" type="presParOf" srcId="{E61DDC0B-013D-42E6-91A2-E1CBD745840D}" destId="{7132329C-2C2E-4DB5-B36A-D1CE68B0E195}" srcOrd="2" destOrd="0" presId="urn:microsoft.com/office/officeart/2018/2/layout/IconVerticalSolidList"/>
    <dgm:cxn modelId="{B2717F91-E94B-594D-81AD-CF700A801568}" type="presParOf" srcId="{7132329C-2C2E-4DB5-B36A-D1CE68B0E195}" destId="{D3FBDFD4-99D1-461A-B00C-D99BB7C5ED32}" srcOrd="0" destOrd="0" presId="urn:microsoft.com/office/officeart/2018/2/layout/IconVerticalSolidList"/>
    <dgm:cxn modelId="{F75F1848-2798-6543-B9F2-B27D22690CD2}" type="presParOf" srcId="{7132329C-2C2E-4DB5-B36A-D1CE68B0E195}" destId="{E8701565-5E9F-40B0-8A12-B815DF495FC9}" srcOrd="1" destOrd="0" presId="urn:microsoft.com/office/officeart/2018/2/layout/IconVerticalSolidList"/>
    <dgm:cxn modelId="{6EFD4A96-BAAF-F64B-8555-5F150997837A}" type="presParOf" srcId="{7132329C-2C2E-4DB5-B36A-D1CE68B0E195}" destId="{81EA757E-EE1B-4BDB-BF66-AD944591E83C}" srcOrd="2" destOrd="0" presId="urn:microsoft.com/office/officeart/2018/2/layout/IconVerticalSolidList"/>
    <dgm:cxn modelId="{DD6EF07A-4B10-E44C-91C7-509F5828A95A}" type="presParOf" srcId="{7132329C-2C2E-4DB5-B36A-D1CE68B0E195}" destId="{FBDFEF19-1930-4EA1-A085-A1FB383D2551}" srcOrd="3" destOrd="0" presId="urn:microsoft.com/office/officeart/2018/2/layout/IconVerticalSolidList"/>
    <dgm:cxn modelId="{C63824F8-8FF5-2743-AE32-FA3351696D01}" type="presParOf" srcId="{E61DDC0B-013D-42E6-91A2-E1CBD745840D}" destId="{87248DED-1159-4C68-939F-DA66960BAC6F}" srcOrd="3" destOrd="0" presId="urn:microsoft.com/office/officeart/2018/2/layout/IconVerticalSolidList"/>
    <dgm:cxn modelId="{3382D60B-8F8D-8C4A-967E-B5EE1D4040CA}" type="presParOf" srcId="{E61DDC0B-013D-42E6-91A2-E1CBD745840D}" destId="{E460BFDB-E068-4399-9F40-981D571C19D2}" srcOrd="4" destOrd="0" presId="urn:microsoft.com/office/officeart/2018/2/layout/IconVerticalSolidList"/>
    <dgm:cxn modelId="{21F2864C-0793-E248-BDB5-07EBDFE15EB0}" type="presParOf" srcId="{E460BFDB-E068-4399-9F40-981D571C19D2}" destId="{D944A3D2-9DCD-4473-A04F-579F12685BDC}" srcOrd="0" destOrd="0" presId="urn:microsoft.com/office/officeart/2018/2/layout/IconVerticalSolidList"/>
    <dgm:cxn modelId="{4A52C9DF-5344-B44E-A2A6-FCFDA70E5EC5}" type="presParOf" srcId="{E460BFDB-E068-4399-9F40-981D571C19D2}" destId="{98D2F5AC-1B0F-4438-BDB4-12C6E5B72E18}" srcOrd="1" destOrd="0" presId="urn:microsoft.com/office/officeart/2018/2/layout/IconVerticalSolidList"/>
    <dgm:cxn modelId="{40BEF884-23C2-174B-BC6E-7028FD7E1D36}" type="presParOf" srcId="{E460BFDB-E068-4399-9F40-981D571C19D2}" destId="{78BC9DDC-6989-4EDF-BD3A-28B424ABDD54}" srcOrd="2" destOrd="0" presId="urn:microsoft.com/office/officeart/2018/2/layout/IconVerticalSolidList"/>
    <dgm:cxn modelId="{2C6614F6-13B2-6A4B-AA8F-9DB01461D744}" type="presParOf" srcId="{E460BFDB-E068-4399-9F40-981D571C19D2}" destId="{1901DB62-3D01-47E6-A9DA-4C8BECD0EB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94982-3C91-E94F-AD53-D75444BB8EEC}">
      <dsp:nvSpPr>
        <dsp:cNvPr id="0" name=""/>
        <dsp:cNvSpPr/>
      </dsp:nvSpPr>
      <dsp:spPr>
        <a:xfrm>
          <a:off x="0" y="3848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700" kern="1200" dirty="0"/>
            <a:t>Introduction</a:t>
          </a:r>
          <a:endParaRPr lang="en-US" sz="2700" kern="1200" dirty="0"/>
        </a:p>
      </dsp:txBody>
      <dsp:txXfrm>
        <a:off x="31613" y="70097"/>
        <a:ext cx="10452374" cy="584369"/>
      </dsp:txXfrm>
    </dsp:sp>
    <dsp:sp modelId="{2FC16C42-67A9-2840-80ED-26741BFDB46C}">
      <dsp:nvSpPr>
        <dsp:cNvPr id="0" name=""/>
        <dsp:cNvSpPr/>
      </dsp:nvSpPr>
      <dsp:spPr>
        <a:xfrm>
          <a:off x="0" y="76383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700" kern="1200" dirty="0"/>
            <a:t>Methodology</a:t>
          </a:r>
          <a:endParaRPr lang="en-US" sz="2700" kern="1200" dirty="0"/>
        </a:p>
      </dsp:txBody>
      <dsp:txXfrm>
        <a:off x="31613" y="795452"/>
        <a:ext cx="10452374" cy="584369"/>
      </dsp:txXfrm>
    </dsp:sp>
    <dsp:sp modelId="{47DDAB6D-4347-2E43-9A9B-195C1FE6ADD3}">
      <dsp:nvSpPr>
        <dsp:cNvPr id="0" name=""/>
        <dsp:cNvSpPr/>
      </dsp:nvSpPr>
      <dsp:spPr>
        <a:xfrm>
          <a:off x="0" y="148919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700" kern="1200" dirty="0"/>
            <a:t>Results</a:t>
          </a:r>
          <a:endParaRPr lang="en-US" sz="2700" kern="1200" dirty="0"/>
        </a:p>
      </dsp:txBody>
      <dsp:txXfrm>
        <a:off x="31613" y="1520807"/>
        <a:ext cx="10452374" cy="584369"/>
      </dsp:txXfrm>
    </dsp:sp>
    <dsp:sp modelId="{6505F968-9011-204B-9231-57CDD677421A}">
      <dsp:nvSpPr>
        <dsp:cNvPr id="0" name=""/>
        <dsp:cNvSpPr/>
      </dsp:nvSpPr>
      <dsp:spPr>
        <a:xfrm>
          <a:off x="0" y="221454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700" kern="1200" dirty="0"/>
            <a:t>Conclusion</a:t>
          </a:r>
          <a:endParaRPr lang="en-US" sz="2700" kern="1200" dirty="0"/>
        </a:p>
      </dsp:txBody>
      <dsp:txXfrm>
        <a:off x="31613" y="2246162"/>
        <a:ext cx="10452374" cy="584369"/>
      </dsp:txXfrm>
    </dsp:sp>
    <dsp:sp modelId="{979D064F-EF41-2641-B2D9-5B037BBB7778}">
      <dsp:nvSpPr>
        <dsp:cNvPr id="0" name=""/>
        <dsp:cNvSpPr/>
      </dsp:nvSpPr>
      <dsp:spPr>
        <a:xfrm>
          <a:off x="0" y="293990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700" kern="1200" dirty="0"/>
            <a:t>Discussion and Future Work</a:t>
          </a:r>
          <a:endParaRPr lang="en-US" sz="2700" kern="1200" dirty="0"/>
        </a:p>
      </dsp:txBody>
      <dsp:txXfrm>
        <a:off x="31613" y="2971517"/>
        <a:ext cx="10452374" cy="584369"/>
      </dsp:txXfrm>
    </dsp:sp>
    <dsp:sp modelId="{02AA589A-D0B7-CD49-815E-CFB59EE60738}">
      <dsp:nvSpPr>
        <dsp:cNvPr id="0" name=""/>
        <dsp:cNvSpPr/>
      </dsp:nvSpPr>
      <dsp:spPr>
        <a:xfrm>
          <a:off x="0" y="366525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Q&amp;A Session</a:t>
          </a:r>
        </a:p>
      </dsp:txBody>
      <dsp:txXfrm>
        <a:off x="31613" y="3696872"/>
        <a:ext cx="10452374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D879F-6813-4B23-8B50-5255E996BAE4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F4A9D-DD47-404C-902F-955264D13BD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388E4-D606-4054-BDAE-E03DDFADCE1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 accurate object classification system to assist autonomous driving systems.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590" y="531"/>
        <a:ext cx="9080009" cy="1242935"/>
      </dsp:txXfrm>
    </dsp:sp>
    <dsp:sp modelId="{D3FBDFD4-99D1-461A-B00C-D99BB7C5ED32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01565-5E9F-40B0-8A12-B815DF495FC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FEF19-1930-4EA1-A085-A1FB383D2551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Avoiding potentially hazardous events by allowing early detection and avoidance of potential hazards. 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590" y="1554201"/>
        <a:ext cx="9080009" cy="1242935"/>
      </dsp:txXfrm>
    </dsp:sp>
    <dsp:sp modelId="{D944A3D2-9DCD-4473-A04F-579F12685BDC}">
      <dsp:nvSpPr>
        <dsp:cNvPr id="0" name=""/>
        <dsp:cNvSpPr/>
      </dsp:nvSpPr>
      <dsp:spPr>
        <a:xfrm>
          <a:off x="0" y="3108402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2F5AC-1B0F-4438-BDB4-12C6E5B72E1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1DB62-3D01-47E6-A9DA-4C8BECD0EB4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enhance classification predictions by using sensor data.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017DB-B1BE-CB41-A49A-D0B3B9ADF466}" type="datetimeFigureOut">
              <a:rPr lang="en-DE" smtClean="0"/>
              <a:t>28.06.22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9730E-410F-4141-BC3C-3E2703FEBC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976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B84F-213D-1846-C9FB-4E9D7E404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FB5D4-D950-F85B-F7EF-9CC4836E9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6D81-D939-D7DB-2E75-710C2E91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C672-A28D-C64C-A4C0-FE8397D80E6B}" type="datetime1">
              <a:rPr lang="de-DE" smtClean="0"/>
              <a:t>28.06.22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9861-083A-8708-DC27-AC54B02D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B8229-7809-CCA3-442E-0BB2E153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005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E7AC-11D9-0EB8-5D0B-D99DCB2F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1AA7F-61AD-7D35-B4F6-942F3E2F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738EF-E8DF-ACF8-F722-47367000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6A81-9F5A-0E4D-9DA6-8C1485150F39}" type="datetime1">
              <a:rPr lang="de-DE" smtClean="0"/>
              <a:t>28.06.22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EF30A-3638-6ABC-F79F-7C272632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FD073-22CA-25E7-B3EE-9C247E91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136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0C41D-2617-D6AE-08E9-129D96302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80E4A-7A60-3954-25B7-51BFE5580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C23C2-036C-1FD6-D1DB-49547619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F16A-C9B3-FC40-8717-94F633DBDC20}" type="datetime1">
              <a:rPr lang="de-DE" smtClean="0"/>
              <a:t>28.06.22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130EC-A632-D82E-C46C-7BAC9034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1858C-E99E-3A2B-2DFE-3653A9BA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825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EB5F-32B1-53D2-8E62-A7D2891F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CB2BE-3173-0F14-BAC6-79E0D647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4D8BE-52E2-566C-B539-834F3385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693D-6536-2242-9D41-C95947A5B5A7}" type="datetime1">
              <a:rPr lang="de-DE" smtClean="0"/>
              <a:t>28.06.22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5862E-B5C0-4A3C-BF5A-57CA2DDC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1932A-ECFA-2708-DBFF-FD741CB1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711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F96D-0A81-59FA-29BE-1F02DC4E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EFA07-EB42-D78C-2D4E-F3254E73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D7C6E-B81B-972E-1AA7-A4F2521C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98F3-8C19-7F4E-893B-8BCC817E77FA}" type="datetime1">
              <a:rPr lang="de-DE" smtClean="0"/>
              <a:t>28.06.22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AD859-F47A-7292-EED7-BBD4B659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A8A29-DC33-6B5E-BAB1-8781B6BD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868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D74F-6359-5C8C-5732-07A95D94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B83AB-820E-1460-3646-CEC29B810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5DAC6-D063-C2C7-C313-ED09ED54B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BB270-7FD8-3471-F8FB-B7E92B64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0250-4226-D943-9E0E-E340A6D59AFF}" type="datetime1">
              <a:rPr lang="de-DE" smtClean="0"/>
              <a:t>28.06.22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74116-FE09-476B-92DA-B4A6B363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BD58C-0D46-4F6F-7DD0-C37430CA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230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F01C-E4A4-26E5-FFEB-C719EBF7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CAA92-98A1-DB2E-D3DC-B6C4A5BC4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DD8DE-89FF-50C7-D050-7B4C5258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BDDB4-4F26-7284-2198-B5D3B4C43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D22EB-43EB-CB52-4A5B-76351C521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EAE88-D99E-08CA-5BE6-0F728E1E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647-3EBC-DA43-91E1-6E595CD2DC80}" type="datetime1">
              <a:rPr lang="de-DE" smtClean="0"/>
              <a:t>28.06.22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502E4-628F-673B-953D-8958B83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E8C19-8C50-59BF-617F-EF8ED053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9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2D72-817E-4EF5-5C70-46629DAB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5E28B-9B37-5994-1804-14CA8B67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B8B2-2F1E-044E-A271-AE6CBECD8725}" type="datetime1">
              <a:rPr lang="de-DE" smtClean="0"/>
              <a:t>28.06.22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DF022-D7FA-5F38-E406-E7A4193E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BD8A0-DA9D-B3B5-1287-432D8EAA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295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3C1CE-27F8-30BE-BB4D-A37DDB69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16A6-EA61-D54F-80BC-E43D3D9AEB9C}" type="datetime1">
              <a:rPr lang="de-DE" smtClean="0"/>
              <a:t>28.06.22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3D0DC-ABFB-0F82-F723-1A690587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1DED2-FE73-FB15-08E7-CDB7EF65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769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C51D-3D83-016F-3097-8CBAFA55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340A-E5CD-E68F-89B4-E7CD7602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F4286-BFF7-EA1F-CD89-625616035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E40AD-AC20-F696-F13A-60071915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06F1-9574-FF44-843B-B2023916FCBD}" type="datetime1">
              <a:rPr lang="de-DE" smtClean="0"/>
              <a:t>28.06.22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E6AFC-F8AD-679D-5B8A-A0329FDC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D8F85-19F6-EE18-2AA8-79009643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96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785-63EF-2CAD-54D1-3326F0D3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F8FC3-8DA4-5B46-1E0B-5AA850F6E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5485B-2076-5811-F77A-0A7684ECF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01DF8-DB52-443A-4CBB-5F3944CF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4822-50EA-6941-B847-3722CD9128A8}" type="datetime1">
              <a:rPr lang="de-DE" smtClean="0"/>
              <a:t>28.06.22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7488C-B425-E44E-438C-441BB57F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9FD44-CF7F-8C66-FEE1-4D6BAB2D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691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15EA5-D5A6-C297-F223-64F76EEF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710A3-F003-3217-F977-0EF61378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C7F1-ABE8-8522-DC43-2FC678D18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2547F-12F0-BE45-9FD7-903A8F38F38E}" type="datetime1">
              <a:rPr lang="de-DE" smtClean="0"/>
              <a:t>28.06.22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C53D8-9DE0-2132-D365-B9B5888A3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A51CE-6D20-6F72-B0DB-1C84D593E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5FB66-4CA1-0B4A-9024-D52D276707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18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7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E75B-F6C0-3943-B9CC-E87A47FDD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907" y="2775060"/>
            <a:ext cx="10462437" cy="1775637"/>
          </a:xfrm>
        </p:spPr>
        <p:txBody>
          <a:bodyPr>
            <a:normAutofit/>
          </a:bodyPr>
          <a:lstStyle/>
          <a:p>
            <a:r>
              <a:rPr lang="en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for the classification of object surface structure using reflected ultrasonic signals</a:t>
            </a:r>
            <a:br>
              <a:rPr lang="en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D82B6-DB4F-9DE7-11BB-8E0D2F32C87A}"/>
              </a:ext>
            </a:extLst>
          </p:cNvPr>
          <p:cNvSpPr txBox="1"/>
          <p:nvPr/>
        </p:nvSpPr>
        <p:spPr>
          <a:xfrm>
            <a:off x="714153" y="1998918"/>
            <a:ext cx="1064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Master’s Thesis Topic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19B58-5BE9-94BC-76E3-5E5BA6CF80C3}"/>
              </a:ext>
            </a:extLst>
          </p:cNvPr>
          <p:cNvSpPr txBox="1"/>
          <p:nvPr/>
        </p:nvSpPr>
        <p:spPr>
          <a:xfrm>
            <a:off x="712381" y="4859079"/>
            <a:ext cx="101966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Name: 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Sahana Prasad</a:t>
            </a:r>
          </a:p>
          <a:p>
            <a:r>
              <a:rPr lang="en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Matriculation Number: 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1324329</a:t>
            </a:r>
          </a:p>
          <a:p>
            <a:r>
              <a:rPr lang="en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Supervisor: 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Andreas Pech</a:t>
            </a:r>
          </a:p>
          <a:p>
            <a:r>
              <a:rPr lang="en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Supervisor: 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Peter Nauth</a:t>
            </a:r>
          </a:p>
          <a:p>
            <a:r>
              <a:rPr lang="en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28.06.2022</a:t>
            </a:r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95BDDCE8-8C29-0ACD-9E91-72627583D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08475" cy="200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1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3457D-3E94-6143-F1B8-2DACCA72E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pPr algn="just">
                  <a:buFont typeface="Wingdings" pitchFamily="2" charset="2"/>
                  <a:buChar char="§"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Angle measurement plots for a distance 30 cm at angle -5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3457D-3E94-6143-F1B8-2DACCA72E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483" t="-108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10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D65F2-3AAD-667D-7C5B-D8C8AF029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52196"/>
            <a:ext cx="10515600" cy="434068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96EE849-2557-1C2F-6C61-94DF433609B6}"/>
              </a:ext>
            </a:extLst>
          </p:cNvPr>
          <p:cNvSpPr/>
          <p:nvPr/>
        </p:nvSpPr>
        <p:spPr>
          <a:xfrm>
            <a:off x="6528391" y="5028240"/>
            <a:ext cx="584790" cy="10526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A61106-73A1-0F2B-6DCD-ACE92FAC1E46}"/>
              </a:ext>
            </a:extLst>
          </p:cNvPr>
          <p:cNvSpPr/>
          <p:nvPr/>
        </p:nvSpPr>
        <p:spPr>
          <a:xfrm>
            <a:off x="2300177" y="2902688"/>
            <a:ext cx="584790" cy="10526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587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3457D-3E94-6143-F1B8-2DACCA72E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pPr algn="just">
                  <a:buFont typeface="Wingdings" pitchFamily="2" charset="2"/>
                  <a:buChar char="§"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Angle measurement plots for a distance 30 cm at angle 10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3457D-3E94-6143-F1B8-2DACCA72E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483" t="-108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11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ADE893-E292-583D-061C-BF93CA2AE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04275"/>
            <a:ext cx="10515600" cy="42886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0CBCF24-CD5D-5E34-A215-DD6E4FCAF086}"/>
              </a:ext>
            </a:extLst>
          </p:cNvPr>
          <p:cNvSpPr/>
          <p:nvPr/>
        </p:nvSpPr>
        <p:spPr>
          <a:xfrm>
            <a:off x="9261476" y="2977116"/>
            <a:ext cx="584790" cy="10526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221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457D-3E94-6143-F1B8-2DACCA72E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measurement plots for Nailbed 1</a:t>
            </a:r>
          </a:p>
          <a:p>
            <a:pPr algn="just">
              <a:buFont typeface="Wingdings" pitchFamily="2" charset="2"/>
              <a:buChar char="§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12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DAF95F-D545-1A19-8D5A-D6570D980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1436"/>
            <a:ext cx="10515600" cy="409144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5A88408-C6D1-8899-C673-914192E69F82}"/>
              </a:ext>
            </a:extLst>
          </p:cNvPr>
          <p:cNvSpPr/>
          <p:nvPr/>
        </p:nvSpPr>
        <p:spPr>
          <a:xfrm>
            <a:off x="7687340" y="3880884"/>
            <a:ext cx="276446" cy="1594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236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457D-3E94-6143-F1B8-2DACCA72E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measurement plots for Nailbed 4</a:t>
            </a:r>
          </a:p>
          <a:p>
            <a:pPr algn="just">
              <a:buFont typeface="Wingdings" pitchFamily="2" charset="2"/>
              <a:buChar char="§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13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7281B3-586C-F63B-9F16-D28C0F8C2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21" y="2241668"/>
            <a:ext cx="10512479" cy="425120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51ED76F-B7B1-0F6E-C8A6-E0FEEA578F7C}"/>
              </a:ext>
            </a:extLst>
          </p:cNvPr>
          <p:cNvSpPr/>
          <p:nvPr/>
        </p:nvSpPr>
        <p:spPr>
          <a:xfrm>
            <a:off x="7674429" y="3788229"/>
            <a:ext cx="250371" cy="1415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894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457D-3E94-6143-F1B8-2DACCA72E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measurement plots for Nailbed 5</a:t>
            </a:r>
          </a:p>
          <a:p>
            <a:pPr algn="just">
              <a:buFont typeface="Wingdings" pitchFamily="2" charset="2"/>
              <a:buChar char="§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14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EF7E46-9997-A465-56A0-6D7CC0A6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9117"/>
            <a:ext cx="10515600" cy="418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6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457D-3E94-6143-F1B8-2DACCA72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GB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Autocorrelation: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Autocorrelation followed by FFT, on time signals having 16384 datapoints.</a:t>
            </a:r>
          </a:p>
          <a:p>
            <a:pPr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interval of  1.95 MHz</a:t>
            </a:r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15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498FD5-E43F-BC24-9BC7-8ED1795B2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46" y="2480441"/>
            <a:ext cx="10597054" cy="401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36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457D-3E94-6143-F1B8-2DACCA72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Autocorrelation on time signals having 16384 datapoints with sampling interval of  1.95 MHz</a:t>
            </a:r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16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6173D-964E-6406-D9B6-84648FAE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6080"/>
            <a:ext cx="10515600" cy="439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99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457D-3E94-6143-F1B8-2DACCA72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Autocorrelation on time signals having 16384 datapoints with sampling interval of  1.95 MHz</a:t>
            </a:r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17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1694BF-77B9-7C5C-0B3E-907477B59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1537"/>
            <a:ext cx="10515600" cy="435133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6B51ECB-CF00-578F-019C-53081E06FBE2}"/>
              </a:ext>
            </a:extLst>
          </p:cNvPr>
          <p:cNvSpPr/>
          <p:nvPr/>
        </p:nvSpPr>
        <p:spPr>
          <a:xfrm>
            <a:off x="4038600" y="4001294"/>
            <a:ext cx="5518298" cy="531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6276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3457D-3E94-6143-F1B8-2DACCA72E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30724"/>
              </a:xfrm>
            </p:spPr>
            <p:txBody>
              <a:bodyPr/>
              <a:lstStyle/>
              <a:p>
                <a:pPr algn="just">
                  <a:buFont typeface="Wingdings" pitchFamily="2" charset="2"/>
                  <a:buChar char="§"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Consolidated mean FFT graph for Nailbed 1, 2, 3, 4 and 5 at 30 cm 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1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3457D-3E94-6143-F1B8-2DACCA72E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30724"/>
              </a:xfrm>
              <a:blipFill>
                <a:blip r:embed="rId2"/>
                <a:stretch>
                  <a:fillRect l="-483" t="-111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18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8652E5-1D44-0635-5664-AD697CCC8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337" y="2381694"/>
            <a:ext cx="8869326" cy="410959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5CF80B3-A469-F0BD-393D-608C1A20B380}"/>
              </a:ext>
            </a:extLst>
          </p:cNvPr>
          <p:cNvSpPr/>
          <p:nvPr/>
        </p:nvSpPr>
        <p:spPr>
          <a:xfrm>
            <a:off x="5072743" y="2956033"/>
            <a:ext cx="2166258" cy="2960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578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3457D-3E94-6143-F1B8-2DACCA72E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30724"/>
              </a:xfrm>
            </p:spPr>
            <p:txBody>
              <a:bodyPr/>
              <a:lstStyle/>
              <a:p>
                <a:pPr algn="just">
                  <a:buFont typeface="Wingdings" pitchFamily="2" charset="2"/>
                  <a:buChar char="§"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Consolidated graph of FFT on Nailbed 1, Nailbed 2 and Nailbed 5 respectively, after performing Autocorrelation function at 40 cm 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1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GB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3457D-3E94-6143-F1B8-2DACCA72E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30724"/>
              </a:xfrm>
              <a:blipFill>
                <a:blip r:embed="rId2"/>
                <a:stretch>
                  <a:fillRect l="-483" t="-1117" r="-48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19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E8672D-4872-2994-9C6A-BAF989FF6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10274"/>
            <a:ext cx="10515599" cy="398101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8A5C5D6-A4B1-CD9F-3A8D-114B40822B53}"/>
              </a:ext>
            </a:extLst>
          </p:cNvPr>
          <p:cNvSpPr/>
          <p:nvPr/>
        </p:nvSpPr>
        <p:spPr>
          <a:xfrm>
            <a:off x="3179135" y="4561367"/>
            <a:ext cx="223284" cy="1158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6ABAA5-2248-E75C-C511-7228F0D50B52}"/>
              </a:ext>
            </a:extLst>
          </p:cNvPr>
          <p:cNvSpPr/>
          <p:nvPr/>
        </p:nvSpPr>
        <p:spPr>
          <a:xfrm>
            <a:off x="6414977" y="3981892"/>
            <a:ext cx="223284" cy="1158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9484D-9C6E-AFEC-4A37-6DA41C936BBA}"/>
              </a:ext>
            </a:extLst>
          </p:cNvPr>
          <p:cNvSpPr/>
          <p:nvPr/>
        </p:nvSpPr>
        <p:spPr>
          <a:xfrm>
            <a:off x="9982200" y="4770233"/>
            <a:ext cx="223284" cy="1158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129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00BC-C392-AAE1-03C6-1147DB79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F02B9A5-8A28-012C-772E-BDD9B1958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010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FC2FB-900F-9A4D-5DE5-429D4810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61763-8E0F-AE50-9152-8A293EDA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2</a:t>
            </a:fld>
            <a:endParaRPr lang="en-DE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C8A2B678-4F0A-ED74-0588-9829647C16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33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3457D-3E94-6143-F1B8-2DACCA72E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GB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Mean:	</a:t>
                </a:r>
                <a:r>
                  <a:rPr lang="en-GB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DE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𝐴𝑣𝑒𝑟𝑎𝑔𝑒 (𝜑)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D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DE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𝑆𝑢𝑚</m:t>
                        </m:r>
                        <m:r>
                          <m:rPr>
                            <m:nor/>
                          </m:rPr>
                          <a:rPr lang="en-DE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DE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m:rPr>
                            <m:nor/>
                          </m:rPr>
                          <a:rPr lang="en-DE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DE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DE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DE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m:rPr>
                            <m:nor/>
                          </m:rPr>
                          <a:rPr lang="en-DE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DE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𝑑𝑎𝑡𝑎</m:t>
                        </m:r>
                        <m:r>
                          <m:rPr>
                            <m:nor/>
                          </m:rPr>
                          <a:rPr lang="en-DE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DE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𝑣𝑎𝑙𝑢𝑒𝑠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DE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𝑇𝑜𝑡𝑎𝑙</m:t>
                        </m:r>
                        <m:r>
                          <m:rPr>
                            <m:nor/>
                          </m:rPr>
                          <a:rPr lang="en-DE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DE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𝑛𝑢𝑚𝑏𝑒𝑟</m:t>
                        </m:r>
                        <m:r>
                          <m:rPr>
                            <m:nor/>
                          </m:rPr>
                          <a:rPr lang="en-DE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DE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m:rPr>
                            <m:nor/>
                          </m:rPr>
                          <a:rPr lang="en-DE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DE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𝑑𝑎𝑡𝑎</m:t>
                        </m:r>
                        <m:r>
                          <m:rPr>
                            <m:nor/>
                          </m:rPr>
                          <a:rPr lang="en-DE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DE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𝑣𝑎𝑙𝑢𝑒𝑠</m:t>
                        </m:r>
                        <m:r>
                          <m:rPr>
                            <m:nor/>
                          </m:rPr>
                          <a:rPr lang="en-DE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GB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GB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Peak FTT: </a:t>
                </a:r>
              </a:p>
              <a:p>
                <a:pPr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3457D-3E94-6143-F1B8-2DACCA72E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87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20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889FF4-0694-DFFF-23CD-30CB2AB72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27031"/>
            <a:ext cx="4935294" cy="3765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8C542A-6B92-3E97-3277-DF4AD20F9AEA}"/>
                  </a:ext>
                </a:extLst>
              </p:cNvPr>
              <p:cNvSpPr txBox="1"/>
              <p:nvPr/>
            </p:nvSpPr>
            <p:spPr>
              <a:xfrm>
                <a:off x="2806995" y="2498431"/>
                <a:ext cx="17844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Nailbed 3 30 cm 0</a:t>
                </a:r>
                <a14:m>
                  <m:oMath xmlns:m="http://schemas.openxmlformats.org/officeDocument/2006/math">
                    <m:r>
                      <a:rPr lang="en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DE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8C542A-6B92-3E97-3277-DF4AD20F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995" y="2498431"/>
                <a:ext cx="1784498" cy="276999"/>
              </a:xfrm>
              <a:prstGeom prst="rect">
                <a:avLst/>
              </a:prstGeom>
              <a:blipFill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8AC94D-118B-2375-2FB5-9419ED4B5890}"/>
                  </a:ext>
                </a:extLst>
              </p:cNvPr>
              <p:cNvSpPr txBox="1"/>
              <p:nvPr/>
            </p:nvSpPr>
            <p:spPr>
              <a:xfrm>
                <a:off x="8492756" y="2498431"/>
                <a:ext cx="17844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Nailbed 5 </a:t>
                </a:r>
                <a:r>
                  <a:rPr lang="en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 cm 10</a:t>
                </a:r>
                <a14:m>
                  <m:oMath xmlns:m="http://schemas.openxmlformats.org/officeDocument/2006/math">
                    <m:r>
                      <a:rPr lang="en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DE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8AC94D-118B-2375-2FB5-9419ED4B5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756" y="2498431"/>
                <a:ext cx="1784498" cy="276999"/>
              </a:xfrm>
              <a:prstGeom prst="rect">
                <a:avLst/>
              </a:prstGeom>
              <a:blipFill>
                <a:blip r:embed="rId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A9CDAA8D-D809-23E4-0C07-2FFC79E0B0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5829" y="2775429"/>
            <a:ext cx="5347971" cy="371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19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457D-3E94-6143-F1B8-2DACCA72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reflected signal fluctuates considerably if the wooden board contains nailbeds of varying sizes. </a:t>
            </a:r>
          </a:p>
          <a:p>
            <a:pPr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property that can be utilized to differentiate items from one another. </a:t>
            </a:r>
          </a:p>
          <a:p>
            <a:pPr>
              <a:buFont typeface="Wingdings" pitchFamily="2" charset="2"/>
              <a:buChar char="§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21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29880-A187-BF03-820D-7F5AD3B0E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566" y="2881423"/>
            <a:ext cx="6968358" cy="329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41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1.1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457D-3E94-6143-F1B8-2DACCA72E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490"/>
            <a:ext cx="10515600" cy="466347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between Nailbed 5 and the other Nailbeds by observing how they react to different stimuli. </a:t>
            </a:r>
          </a:p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results:</a:t>
            </a:r>
          </a:p>
          <a:p>
            <a:pPr algn="just">
              <a:buFont typeface="Wingdings" pitchFamily="2" charset="2"/>
              <a:buChar char="§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Master's Thesis Presentation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22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76B069-B8C8-E1B7-F490-CAA562B0B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2148"/>
            <a:ext cx="3975391" cy="2855707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76CAF9-0AF9-B3CA-690B-177BAD5C4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647" y="3251393"/>
            <a:ext cx="3017506" cy="243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93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1.1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457D-3E94-6143-F1B8-2DACCA72E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490"/>
            <a:ext cx="10515600" cy="466347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results:</a:t>
            </a:r>
          </a:p>
          <a:p>
            <a:pPr algn="just">
              <a:buFont typeface="Wingdings" pitchFamily="2" charset="2"/>
              <a:buChar char="§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Master's Thesis Presentation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23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8A9A73-577D-1839-F2FD-078558B0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0291"/>
            <a:ext cx="3765253" cy="2782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A2D8CD-0E5F-9E69-0936-CCDC034DB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233" y="2980291"/>
            <a:ext cx="3656271" cy="2542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4A2EA1-EF2F-96A9-5D16-45E6423084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025"/>
          <a:stretch/>
        </p:blipFill>
        <p:spPr>
          <a:xfrm>
            <a:off x="8405285" y="3485949"/>
            <a:ext cx="2948515" cy="1325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6D47FD-98D3-0706-64F6-DE8158ACB906}"/>
              </a:ext>
            </a:extLst>
          </p:cNvPr>
          <p:cNvSpPr txBox="1"/>
          <p:nvPr/>
        </p:nvSpPr>
        <p:spPr>
          <a:xfrm>
            <a:off x="2126511" y="3244334"/>
            <a:ext cx="46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B7C57-DE48-E38F-B65E-203A7B3D58A8}"/>
              </a:ext>
            </a:extLst>
          </p:cNvPr>
          <p:cNvSpPr txBox="1"/>
          <p:nvPr/>
        </p:nvSpPr>
        <p:spPr>
          <a:xfrm>
            <a:off x="3257106" y="4371343"/>
            <a:ext cx="46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2C2854-E70F-7258-7DD7-4E27299D3973}"/>
              </a:ext>
            </a:extLst>
          </p:cNvPr>
          <p:cNvSpPr txBox="1"/>
          <p:nvPr/>
        </p:nvSpPr>
        <p:spPr>
          <a:xfrm>
            <a:off x="3257106" y="3244334"/>
            <a:ext cx="46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FP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88768A-05F8-7632-5DDB-668D7707BE18}"/>
              </a:ext>
            </a:extLst>
          </p:cNvPr>
          <p:cNvSpPr txBox="1"/>
          <p:nvPr/>
        </p:nvSpPr>
        <p:spPr>
          <a:xfrm>
            <a:off x="2144121" y="4408557"/>
            <a:ext cx="46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FN</a:t>
            </a:r>
          </a:p>
        </p:txBody>
      </p:sp>
    </p:spTree>
    <p:extLst>
      <p:ext uri="{BB962C8B-B14F-4D97-AF65-F5344CB8AC3E}">
        <p14:creationId xmlns:p14="http://schemas.microsoft.com/office/powerpoint/2010/main" val="4051466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1.1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457D-3E94-6143-F1B8-2DACCA72E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490"/>
            <a:ext cx="10515600" cy="466347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between Nailbed 5 and the other Nailbeds by observing how they react to different stimuli. </a:t>
            </a:r>
          </a:p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results:</a:t>
            </a:r>
          </a:p>
          <a:p>
            <a:pPr algn="just">
              <a:buFont typeface="Wingdings" pitchFamily="2" charset="2"/>
              <a:buChar char="§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Master's Thesis Presentation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24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5429B32E-61D1-2251-6B0A-6F298FA29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838" y="3138068"/>
            <a:ext cx="2196662" cy="220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71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1.1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457D-3E94-6143-F1B8-2DACCA72E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490"/>
            <a:ext cx="10515600" cy="466347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results:</a:t>
            </a:r>
          </a:p>
          <a:p>
            <a:pPr algn="just">
              <a:buFont typeface="Wingdings" pitchFamily="2" charset="2"/>
              <a:buChar char="§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Master's Thesis Presentation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25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121BFD-4530-4AF9-5103-7FA41495F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2613"/>
            <a:ext cx="3194052" cy="2582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C82004-3B6B-9158-6F00-29FD2F110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251" y="2548222"/>
            <a:ext cx="4208235" cy="255717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C13D75E-C366-39ED-6EDC-A21D3DAC9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4503" y="2383146"/>
            <a:ext cx="2879298" cy="288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14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fit model?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457D-3E94-6143-F1B8-2DACCA72E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490"/>
            <a:ext cx="10515600" cy="4663473"/>
          </a:xfrm>
        </p:spPr>
        <p:txBody>
          <a:bodyPr>
            <a:normAutofit/>
          </a:bodyPr>
          <a:lstStyle/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Master's Thesis Presentation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26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C7BEAB-8E37-38F1-5657-41BC72F4E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27" y="1690688"/>
            <a:ext cx="5481582" cy="394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28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1.2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457D-3E94-6143-F1B8-2DACCA72E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490"/>
            <a:ext cx="10515600" cy="46634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angle that produces the best results for a distance of 30 centimetres in Nailbeds 3 and 5 </a:t>
            </a:r>
          </a:p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results:</a:t>
            </a:r>
          </a:p>
          <a:p>
            <a:pPr algn="just">
              <a:buFont typeface="Wingdings" pitchFamily="2" charset="2"/>
              <a:buChar char="§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algn="just"/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Master's Thesis Presentation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27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50973D-9D10-9C6D-21B5-0728A300C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830"/>
          <a:stretch/>
        </p:blipFill>
        <p:spPr>
          <a:xfrm>
            <a:off x="8750595" y="3697328"/>
            <a:ext cx="2603205" cy="1225038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0EC928AE-30B5-478B-0656-0DDA548E3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023376"/>
            <a:ext cx="4029935" cy="2916693"/>
          </a:xfrm>
          <a:prstGeom prst="rect">
            <a:avLst/>
          </a:prstGeom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A431BCB0-776F-21DD-20C4-F8B2E3EB9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067" y="3023376"/>
            <a:ext cx="3758595" cy="25729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79D212-6358-DCE2-FA47-8E35A6699908}"/>
              </a:ext>
            </a:extLst>
          </p:cNvPr>
          <p:cNvSpPr txBox="1"/>
          <p:nvPr/>
        </p:nvSpPr>
        <p:spPr>
          <a:xfrm>
            <a:off x="2137144" y="3294682"/>
            <a:ext cx="46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A5689F-2D37-AAFE-7141-D71F6F307CE2}"/>
              </a:ext>
            </a:extLst>
          </p:cNvPr>
          <p:cNvSpPr txBox="1"/>
          <p:nvPr/>
        </p:nvSpPr>
        <p:spPr>
          <a:xfrm>
            <a:off x="3338622" y="4481722"/>
            <a:ext cx="46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1F7C36-D8F4-E09D-3708-9476FA37835A}"/>
              </a:ext>
            </a:extLst>
          </p:cNvPr>
          <p:cNvSpPr txBox="1"/>
          <p:nvPr/>
        </p:nvSpPr>
        <p:spPr>
          <a:xfrm>
            <a:off x="2137144" y="4481722"/>
            <a:ext cx="46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FN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A622F3-319E-6535-C77C-F2F055D3EBA6}"/>
              </a:ext>
            </a:extLst>
          </p:cNvPr>
          <p:cNvSpPr txBox="1"/>
          <p:nvPr/>
        </p:nvSpPr>
        <p:spPr>
          <a:xfrm>
            <a:off x="3338622" y="3294682"/>
            <a:ext cx="46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FP</a:t>
            </a:r>
          </a:p>
        </p:txBody>
      </p:sp>
    </p:spTree>
    <p:extLst>
      <p:ext uri="{BB962C8B-B14F-4D97-AF65-F5344CB8AC3E}">
        <p14:creationId xmlns:p14="http://schemas.microsoft.com/office/powerpoint/2010/main" val="2280087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1.3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457D-3E94-6143-F1B8-2DACCA72E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490"/>
            <a:ext cx="10515600" cy="466347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objective is to determine if we are able to achieve the accuracy anticipated using different distance and angle datasets </a:t>
            </a:r>
          </a:p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results:</a:t>
            </a:r>
          </a:p>
          <a:p>
            <a:pPr algn="just">
              <a:buFont typeface="Wingdings" pitchFamily="2" charset="2"/>
              <a:buChar char="§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algn="just"/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Master's Thesis Presentation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28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1710BF-C31C-8CAA-785C-E028842C7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23093"/>
            <a:ext cx="4018609" cy="2894231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E681E1-86D5-B48A-C2DA-C9383539A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883" y="3261518"/>
            <a:ext cx="4037155" cy="241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68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1.3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457D-3E94-6143-F1B8-2DACCA72E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490"/>
            <a:ext cx="10515600" cy="466347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results:</a:t>
            </a:r>
          </a:p>
          <a:p>
            <a:pPr algn="just">
              <a:buFont typeface="Wingdings" pitchFamily="2" charset="2"/>
              <a:buChar char="§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algn="just"/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Master's Thesis Presentation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29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5423F6-AF52-99CF-CE21-A81569C3A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39053"/>
            <a:ext cx="3594179" cy="2752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3BF955-F093-2907-35D6-A9F459AAD2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866"/>
          <a:stretch/>
        </p:blipFill>
        <p:spPr>
          <a:xfrm>
            <a:off x="8557769" y="3510090"/>
            <a:ext cx="2669628" cy="121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FC77E6-11C8-98E8-61E0-204219C30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5183" y="2852566"/>
            <a:ext cx="3746183" cy="25318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F97987-701E-3D70-4C0B-437046E3C1F4}"/>
              </a:ext>
            </a:extLst>
          </p:cNvPr>
          <p:cNvSpPr txBox="1"/>
          <p:nvPr/>
        </p:nvSpPr>
        <p:spPr>
          <a:xfrm>
            <a:off x="3150780" y="4243100"/>
            <a:ext cx="46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A629E-738A-A714-0602-0E9AA2CE2AF2}"/>
              </a:ext>
            </a:extLst>
          </p:cNvPr>
          <p:cNvSpPr txBox="1"/>
          <p:nvPr/>
        </p:nvSpPr>
        <p:spPr>
          <a:xfrm>
            <a:off x="2066259" y="3171745"/>
            <a:ext cx="46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C06F3-9BDC-E34D-9CB2-804FFF3915D0}"/>
              </a:ext>
            </a:extLst>
          </p:cNvPr>
          <p:cNvSpPr txBox="1"/>
          <p:nvPr/>
        </p:nvSpPr>
        <p:spPr>
          <a:xfrm>
            <a:off x="2066259" y="4243100"/>
            <a:ext cx="46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FN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45290-877E-E826-F340-87A049766623}"/>
              </a:ext>
            </a:extLst>
          </p:cNvPr>
          <p:cNvSpPr txBox="1"/>
          <p:nvPr/>
        </p:nvSpPr>
        <p:spPr>
          <a:xfrm>
            <a:off x="3150780" y="3171745"/>
            <a:ext cx="46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FP</a:t>
            </a:r>
          </a:p>
        </p:txBody>
      </p:sp>
    </p:spTree>
    <p:extLst>
      <p:ext uri="{BB962C8B-B14F-4D97-AF65-F5344CB8AC3E}">
        <p14:creationId xmlns:p14="http://schemas.microsoft.com/office/powerpoint/2010/main" val="133309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D1C2-7470-014C-32DA-6A964766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aim of this project?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42A0F59-62A0-2F19-7E3F-937D27908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7419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3068B-38D5-51CA-8467-5598F753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06814-3DD3-B8E9-1CAA-078C74B1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3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6148614-6224-254C-262E-C59B9CD07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87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1.4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457D-3E94-6143-F1B8-2DACCA72E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490"/>
            <a:ext cx="10515600" cy="466347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autocorrelation function is used to determine correlation between points that are separated by a variety of time lags </a:t>
            </a:r>
          </a:p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whether the dependency is linear in order to generate smooth curves for our experiment.</a:t>
            </a:r>
          </a:p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results:</a:t>
            </a:r>
          </a:p>
          <a:p>
            <a:pPr algn="just">
              <a:buFont typeface="Wingdings" pitchFamily="2" charset="2"/>
              <a:buChar char="§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algn="just"/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Master's Thesis Presentation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30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49D78-67B7-963A-3DEC-497D8EEA6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93" y="3539340"/>
            <a:ext cx="3003550" cy="25379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32B8B4-D67F-4E43-82A1-96254D8C9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132" y="3539340"/>
            <a:ext cx="3848849" cy="25379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7D389B-91FE-DEF9-5141-F23685390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981" y="3721396"/>
            <a:ext cx="3550426" cy="21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87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Demo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457D-3E94-6143-F1B8-2DACCA72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31</a:t>
            </a:fld>
            <a:endParaRPr lang="en-DE"/>
          </a:p>
        </p:txBody>
      </p:sp>
      <p:pic>
        <p:nvPicPr>
          <p:cNvPr id="8" name="Graphic 7" descr="Teacher">
            <a:extLst>
              <a:ext uri="{FF2B5EF4-FFF2-40B4-BE49-F238E27FC236}">
                <a16:creationId xmlns:a16="http://schemas.microsoft.com/office/drawing/2014/main" id="{88FA26BB-62D5-F32B-5BFA-629A6E77E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5693" y="2418693"/>
            <a:ext cx="2020614" cy="2020614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F0BF1B56-E783-0501-3F82-3D4FB58EF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1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457D-3E94-6143-F1B8-2DACCA72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can successfully undertake object categorization when given only raw data from ultrasonic sensors. </a:t>
            </a:r>
          </a:p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has a strong performance, whereas MLP has a weak performance where CNN-1D</a:t>
            </a:r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MaxPooling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 measures do not yield superior MLP results .</a:t>
            </a:r>
          </a:p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significant discrepancies between the training data and the testing data, accuracy instantly degrades.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32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40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Future Work</a:t>
            </a:r>
            <a:br>
              <a:rPr lang="en-DE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457D-3E94-6143-F1B8-2DACCA72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unique target categorization technique based on range of FFT characteristics and machine learning algorithms.</a:t>
            </a:r>
          </a:p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such strategies have the drawback of only being applicable to static targets.</a:t>
            </a:r>
          </a:p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sensors are inexpensive, they are insufficient to meet the demanding needs of fully autonomous cars.</a:t>
            </a:r>
          </a:p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compared to ultrasound sensors, vision-based sensors such as cameras provide more comprehensive information, but they are not as resistant to severe weather and low light situations.</a:t>
            </a:r>
          </a:p>
          <a:p>
            <a:pPr algn="just">
              <a:buFont typeface="Wingdings" pitchFamily="2" charset="2"/>
              <a:buChar char="§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33</a:t>
            </a:fld>
            <a:endParaRPr lang="en-DE"/>
          </a:p>
        </p:txBody>
      </p:sp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2105437C-5747-D6D9-0627-BD26EB0E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43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321" y="2438399"/>
            <a:ext cx="8629358" cy="140323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88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8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FEA74A33-BFB4-DFEB-96C7-F289FF5CF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2204593"/>
            <a:ext cx="2251841" cy="187084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Master's Thesis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25FB66-4CA1-0B4A-9024-D52D2767073D}" type="slidenum">
              <a:rPr lang="en-US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4CD29FBD-80B8-634D-803D-B83A1BA41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01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1395-9120-99CC-62F0-2FC39C2C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321" y="2417277"/>
            <a:ext cx="8629358" cy="14032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 dirty="0">
                <a:latin typeface="+mj-lt"/>
                <a:ea typeface="+mj-ea"/>
                <a:cs typeface="+mj-cs"/>
              </a:rPr>
              <a:t>Q &amp; A</a:t>
            </a:r>
          </a:p>
        </p:txBody>
      </p:sp>
      <p:pic>
        <p:nvPicPr>
          <p:cNvPr id="9" name="Graphic 8" descr="Questions">
            <a:extLst>
              <a:ext uri="{FF2B5EF4-FFF2-40B4-BE49-F238E27FC236}">
                <a16:creationId xmlns:a16="http://schemas.microsoft.com/office/drawing/2014/main" id="{1E126305-130E-88F5-4906-787F14BC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1321" y="2046886"/>
            <a:ext cx="1684283" cy="181829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2EFC3-E93A-E1A6-CA02-C3DD8F30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Master's Thesis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36451-7D0A-3EDC-CD32-38CAE444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25FB66-4CA1-0B4A-9024-D52D2767073D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63414451-F2E2-3A02-D1DB-1C446FB18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9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D1C2-7470-014C-32DA-6A964766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3068B-38D5-51CA-8467-5598F753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06814-3DD3-B8E9-1CAA-078C74B1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4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6148614-6224-254C-262E-C59B9CD07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DBC3B6-6994-2323-9EB3-7A93D58E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ADC &amp; FFT data from an ultrasonic sensor may be utilized for object categorization. </a:t>
            </a:r>
          </a:p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the CNN-based design and the MLP-inspired architecture, as well as their performance.</a:t>
            </a:r>
          </a:p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investigation of ultrasonic data that influences the functioning of networks for different object structures.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0361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AF06-F089-0202-39C4-2CC015B2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Equipement Description</a:t>
            </a:r>
            <a:br>
              <a:rPr lang="en-GB" dirty="0"/>
            </a:br>
            <a:endParaRPr lang="en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B1257C1-EED1-3AE4-87E7-FE2DD0591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940820"/>
              </p:ext>
            </p:extLst>
          </p:nvPr>
        </p:nvGraphicFramePr>
        <p:xfrm>
          <a:off x="923259" y="1822467"/>
          <a:ext cx="10430541" cy="41838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722807">
                  <a:extLst>
                    <a:ext uri="{9D8B030D-6E8A-4147-A177-3AD203B41FA5}">
                      <a16:colId xmlns:a16="http://schemas.microsoft.com/office/drawing/2014/main" val="354897259"/>
                    </a:ext>
                  </a:extLst>
                </a:gridCol>
                <a:gridCol w="2079030">
                  <a:extLst>
                    <a:ext uri="{9D8B030D-6E8A-4147-A177-3AD203B41FA5}">
                      <a16:colId xmlns:a16="http://schemas.microsoft.com/office/drawing/2014/main" val="3590683494"/>
                    </a:ext>
                  </a:extLst>
                </a:gridCol>
                <a:gridCol w="4628704">
                  <a:extLst>
                    <a:ext uri="{9D8B030D-6E8A-4147-A177-3AD203B41FA5}">
                      <a16:colId xmlns:a16="http://schemas.microsoft.com/office/drawing/2014/main" val="825411693"/>
                    </a:ext>
                  </a:extLst>
                </a:gridCol>
              </a:tblGrid>
              <a:tr h="575469">
                <a:tc>
                  <a:txBody>
                    <a:bodyPr/>
                    <a:lstStyle/>
                    <a:p>
                      <a:pPr marL="808990" indent="-719455" algn="ctr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and Technologies</a:t>
                      </a:r>
                      <a:endParaRPr lang="en-DE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990" indent="-719455" algn="ctr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  <a:endParaRPr lang="en-DE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990" indent="-719455" algn="ctr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Usage</a:t>
                      </a:r>
                      <a:endParaRPr lang="en-DE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019544"/>
                  </a:ext>
                </a:extLst>
              </a:tr>
              <a:tr h="348096">
                <a:tc>
                  <a:txBody>
                    <a:bodyPr/>
                    <a:lstStyle/>
                    <a:p>
                      <a:pPr marL="808990" indent="-719455" algn="ctr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Anaconda Navigator</a:t>
                      </a:r>
                      <a:endParaRPr lang="en-DE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990" indent="-719455" algn="ctr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2.1.4</a:t>
                      </a:r>
                      <a:endParaRPr lang="en-DE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990" indent="-719455" algn="just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Navigator for VS code and Spyder</a:t>
                      </a:r>
                      <a:endParaRPr lang="en-DE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070250"/>
                  </a:ext>
                </a:extLst>
              </a:tr>
              <a:tr h="336513">
                <a:tc>
                  <a:txBody>
                    <a:bodyPr/>
                    <a:lstStyle/>
                    <a:p>
                      <a:pPr marL="808990" indent="-719455" algn="ctr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MATLAB</a:t>
                      </a:r>
                      <a:endParaRPr lang="en-DE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990" indent="-719455" algn="ctr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5.3.1</a:t>
                      </a:r>
                      <a:endParaRPr lang="en-DE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990" indent="-719455" algn="just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Generating waveforms</a:t>
                      </a:r>
                      <a:endParaRPr lang="en-DE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668616"/>
                  </a:ext>
                </a:extLst>
              </a:tr>
              <a:tr h="336513">
                <a:tc>
                  <a:txBody>
                    <a:bodyPr/>
                    <a:lstStyle/>
                    <a:p>
                      <a:pPr marL="808990" indent="-719455" algn="ctr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DE" sz="18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Optical Bench appartus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990" indent="-719455" algn="ctr">
                        <a:tabLst>
                          <a:tab pos="808990" algn="l"/>
                          <a:tab pos="809625" algn="l"/>
                        </a:tabLst>
                      </a:pPr>
                      <a:endParaRPr lang="en-DE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990" indent="-719455" algn="just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DE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Tool to setup the experiments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109608"/>
                  </a:ext>
                </a:extLst>
              </a:tr>
              <a:tr h="436175">
                <a:tc>
                  <a:txBody>
                    <a:bodyPr/>
                    <a:lstStyle/>
                    <a:p>
                      <a:pPr marL="808990" indent="-719455" algn="ctr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en-DE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990" indent="-719455" algn="ctr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3.8.0</a:t>
                      </a:r>
                      <a:endParaRPr lang="en-DE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Wingdings" pitchFamily="2" charset="2"/>
                        <a:buChar char="§"/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 and Frontend development</a:t>
                      </a:r>
                      <a:endParaRPr lang="en-DE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itchFamily="2" charset="2"/>
                        <a:buChar char="§"/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Extraction</a:t>
                      </a:r>
                      <a:endParaRPr lang="en-DE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215013"/>
                  </a:ext>
                </a:extLst>
              </a:tr>
              <a:tr h="356024">
                <a:tc>
                  <a:txBody>
                    <a:bodyPr/>
                    <a:lstStyle/>
                    <a:p>
                      <a:pPr marL="808990" indent="-719455" algn="ctr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Redpitaya Kit</a:t>
                      </a:r>
                      <a:endParaRPr lang="en-DE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990" indent="-719455" algn="ctr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STEMlab 125-14</a:t>
                      </a:r>
                      <a:endParaRPr lang="en-DE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990" indent="-719455" algn="just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collecting platform</a:t>
                      </a:r>
                      <a:endParaRPr lang="en-DE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325157"/>
                  </a:ext>
                </a:extLst>
              </a:tr>
              <a:tr h="336513">
                <a:tc>
                  <a:txBody>
                    <a:bodyPr/>
                    <a:lstStyle/>
                    <a:p>
                      <a:pPr marL="808990" indent="-719455" algn="ctr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SciDAVis</a:t>
                      </a:r>
                      <a:endParaRPr lang="en-DE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990" indent="-719455" algn="ctr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0.2.0</a:t>
                      </a:r>
                      <a:endParaRPr lang="en-DE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990" indent="-719455" algn="just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Generating plots</a:t>
                      </a:r>
                      <a:endParaRPr lang="en-DE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63512"/>
                  </a:ext>
                </a:extLst>
              </a:tr>
              <a:tr h="336513">
                <a:tc>
                  <a:txBody>
                    <a:bodyPr/>
                    <a:lstStyle/>
                    <a:p>
                      <a:pPr marL="808990" indent="-719455" algn="ctr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Spyder</a:t>
                      </a:r>
                      <a:endParaRPr lang="en-DE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990" indent="-719455" algn="ctr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5.1.5</a:t>
                      </a:r>
                      <a:endParaRPr lang="en-DE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990" indent="-719455" algn="just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of ML algorithms</a:t>
                      </a:r>
                      <a:endParaRPr lang="en-DE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908383"/>
                  </a:ext>
                </a:extLst>
              </a:tr>
              <a:tr h="336513">
                <a:tc>
                  <a:txBody>
                    <a:bodyPr/>
                    <a:lstStyle/>
                    <a:p>
                      <a:pPr marL="808990" indent="-719455" algn="ctr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Ultrasonic sensor</a:t>
                      </a:r>
                      <a:endParaRPr lang="en-DE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990" indent="-719455" algn="ctr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SRF02</a:t>
                      </a:r>
                      <a:endParaRPr lang="en-DE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990" indent="-719455" algn="just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 different measurements from objects </a:t>
                      </a:r>
                      <a:endParaRPr lang="en-DE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596752"/>
                  </a:ext>
                </a:extLst>
              </a:tr>
              <a:tr h="336513">
                <a:tc>
                  <a:txBody>
                    <a:bodyPr/>
                    <a:lstStyle/>
                    <a:p>
                      <a:pPr marL="808990" indent="-719455" algn="ctr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 Client</a:t>
                      </a:r>
                      <a:endParaRPr lang="en-DE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990" indent="-719455" algn="ctr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DE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990" indent="-719455" algn="just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FFT &amp; ADC raw data collection</a:t>
                      </a:r>
                      <a:endParaRPr lang="en-DE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67361"/>
                  </a:ext>
                </a:extLst>
              </a:tr>
              <a:tr h="336513">
                <a:tc>
                  <a:txBody>
                    <a:bodyPr/>
                    <a:lstStyle/>
                    <a:p>
                      <a:pPr marL="808990" indent="-719455" algn="ctr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Studio Code</a:t>
                      </a:r>
                      <a:endParaRPr lang="en-DE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990" indent="-719455" algn="ctr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1.67.2</a:t>
                      </a:r>
                      <a:endParaRPr lang="en-DE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990" indent="-719455" algn="just">
                        <a:tabLst>
                          <a:tab pos="808990" algn="l"/>
                          <a:tab pos="809625" algn="l"/>
                        </a:tabLs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of GUI</a:t>
                      </a:r>
                      <a:endParaRPr lang="en-DE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78267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8B833-ECB7-A320-CCA5-E5363007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AD142-2A06-5308-C17A-B76FEB27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5</a:t>
            </a:fld>
            <a:endParaRPr lang="en-DE"/>
          </a:p>
        </p:txBody>
      </p:sp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63411BE8-9CDA-F571-29DD-814DD736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D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Master's Thesis Presentation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6</a:t>
            </a:fld>
            <a:endParaRPr lang="en-DE"/>
          </a:p>
        </p:txBody>
      </p:sp>
      <p:pic>
        <p:nvPicPr>
          <p:cNvPr id="6" name="Content Placeholder 5" descr="A close-up of a brick wall&#10;&#10;Description automatically generated with low confidence">
            <a:extLst>
              <a:ext uri="{FF2B5EF4-FFF2-40B4-BE49-F238E27FC236}">
                <a16:creationId xmlns:a16="http://schemas.microsoft.com/office/drawing/2014/main" id="{92203708-8A25-0F5C-C619-2712B29CB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02" y="4777916"/>
            <a:ext cx="1849801" cy="13373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picture containing container&#10;&#10;Description automatically generated">
            <a:extLst>
              <a:ext uri="{FF2B5EF4-FFF2-40B4-BE49-F238E27FC236}">
                <a16:creationId xmlns:a16="http://schemas.microsoft.com/office/drawing/2014/main" id="{B508F4A4-3A10-E514-22E5-651659067B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874" y="4783570"/>
            <a:ext cx="1891203" cy="13373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A picture containing wooden, wood, chest of drawers&#10;&#10;Description automatically generated">
            <a:extLst>
              <a:ext uri="{FF2B5EF4-FFF2-40B4-BE49-F238E27FC236}">
                <a16:creationId xmlns:a16="http://schemas.microsoft.com/office/drawing/2014/main" id="{4D204D87-2A43-019A-DB5B-012F95DB30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83" y="4789731"/>
            <a:ext cx="1873585" cy="13255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EA45522-A759-17FA-12E4-A4EB4F884D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448" y="4789731"/>
            <a:ext cx="1894729" cy="13255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 descr="A close up of a person's eyes&#10;&#10;Description automatically generated with low confidence">
            <a:extLst>
              <a:ext uri="{FF2B5EF4-FFF2-40B4-BE49-F238E27FC236}">
                <a16:creationId xmlns:a16="http://schemas.microsoft.com/office/drawing/2014/main" id="{822F701C-3B44-1002-A294-4B8D3D9F1F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t="7484" r="-1"/>
          <a:stretch/>
        </p:blipFill>
        <p:spPr bwMode="auto">
          <a:xfrm>
            <a:off x="9522501" y="4777917"/>
            <a:ext cx="1911617" cy="1337376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C6DA7DD-5903-147A-5CA2-95530D076280}"/>
              </a:ext>
            </a:extLst>
          </p:cNvPr>
          <p:cNvSpPr txBox="1"/>
          <p:nvPr/>
        </p:nvSpPr>
        <p:spPr>
          <a:xfrm>
            <a:off x="1318436" y="4349534"/>
            <a:ext cx="9911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Nailbed1                       Nailbed2                      Nailbed3                       Nailbed4                        Nailbed5 </a:t>
            </a:r>
            <a:endParaRPr lang="en-DE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6DCE1A-447E-3CFF-3B49-C50B5EDBA8F4}"/>
                  </a:ext>
                </a:extLst>
              </p:cNvPr>
              <p:cNvSpPr txBox="1"/>
              <p:nvPr/>
            </p:nvSpPr>
            <p:spPr>
              <a:xfrm>
                <a:off x="838200" y="1834887"/>
                <a:ext cx="105156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object placed on the optical bench is adjusted to: </a:t>
                </a:r>
              </a:p>
              <a:p>
                <a:pPr marL="800100" lvl="1" indent="-342900" algn="just">
                  <a:buFont typeface="+mj-lt"/>
                  <a:buAutoNum type="arabicPeriod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 between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centimetres and 1 meters.</a:t>
                </a:r>
              </a:p>
              <a:p>
                <a:pPr marL="800100" lvl="1" indent="-342900" algn="just">
                  <a:buFont typeface="+mj-lt"/>
                  <a:buAutoNum type="arabicPeriod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Angle ranging from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−15</m:t>
                    </m:r>
                  </m:oMath>
                </a14:m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GB" i="0">
                        <a:latin typeface="Cambria Math" panose="02040503050406030204" pitchFamily="18" charset="0"/>
                      </a:rPr>
                      <m:t>+15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D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 algn="just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parameters for 5 categories:</a:t>
                </a:r>
              </a:p>
              <a:p>
                <a:pPr marL="800100" lvl="1" indent="-342900" algn="just">
                  <a:buFont typeface="+mj-lt"/>
                  <a:buAutoNum type="arabicPeriod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 measurements each.</a:t>
                </a:r>
              </a:p>
              <a:p>
                <a:pPr marL="800100" lvl="1" indent="-342900" algn="just">
                  <a:buFont typeface="+mj-lt"/>
                  <a:buAutoNum type="arabicPeriod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900 samples each.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6DCE1A-447E-3CFF-3B49-C50B5EDBA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34887"/>
                <a:ext cx="10515600" cy="1754326"/>
              </a:xfrm>
              <a:prstGeom prst="rect">
                <a:avLst/>
              </a:prstGeom>
              <a:blipFill>
                <a:blip r:embed="rId7"/>
                <a:stretch>
                  <a:fillRect l="-483" t="-1439" b="-431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A picture containing chart&#10;&#10;Description automatically generated">
            <a:extLst>
              <a:ext uri="{FF2B5EF4-FFF2-40B4-BE49-F238E27FC236}">
                <a16:creationId xmlns:a16="http://schemas.microsoft.com/office/drawing/2014/main" id="{3185683E-46F8-85A2-D0D5-0BADBF588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1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457D-3E94-6143-F1B8-2DACCA72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each signal is improved due to the potential for unwelcome interference from the outside.</a:t>
            </a:r>
          </a:p>
          <a:p>
            <a:pPr algn="just">
              <a:buFont typeface="Wingdings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unfiltered raw signal is transformed into a filtered one by means of the Hamming window. </a:t>
            </a:r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7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8625E9-9657-A2DD-2191-E72B1A00D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14" y="3065590"/>
            <a:ext cx="4692207" cy="2013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375F8B-39FC-59E2-AE9E-529353D87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480" y="2994720"/>
            <a:ext cx="4939320" cy="2084017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760AB56B-A32B-CC94-A68D-05FC5535335C}"/>
              </a:ext>
            </a:extLst>
          </p:cNvPr>
          <p:cNvSpPr/>
          <p:nvPr/>
        </p:nvSpPr>
        <p:spPr>
          <a:xfrm>
            <a:off x="5727693" y="3777645"/>
            <a:ext cx="468015" cy="958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968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3457D-3E94-6143-F1B8-2DACCA72E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pPr algn="just">
                  <a:buFont typeface="Wingdings" pitchFamily="2" charset="2"/>
                  <a:buChar char="§"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Angle measurement plots for a distance 30 cm at angle 0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3457D-3E94-6143-F1B8-2DACCA72E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483" t="-108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8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7C97D7-95A0-7634-55AB-AB29BBEEB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65" y="2187359"/>
            <a:ext cx="10418135" cy="41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2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C90-DA29-9A98-FB01-E80ADB2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3457D-3E94-6143-F1B8-2DACCA72E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pPr algn="just">
                  <a:buFont typeface="Wingdings" pitchFamily="2" charset="2"/>
                  <a:buChar char="§"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Angle measurement plots for a distance 30 cm at angle 5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3457D-3E94-6143-F1B8-2DACCA72E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483" t="-108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2A27-0833-FF0D-DEBD-6F59F75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Master's Thesis Presentation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67B-308D-0558-3BC7-0B0E14C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FB66-4CA1-0B4A-9024-D52D2767073D}" type="slidenum">
              <a:rPr lang="en-DE" smtClean="0"/>
              <a:t>9</a:t>
            </a:fld>
            <a:endParaRPr lang="en-DE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9C48E19-3161-9A5C-CA47-81070CFF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476" y="0"/>
            <a:ext cx="2651124" cy="1325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8FD71A-C682-742B-4D25-365B5B384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28793"/>
            <a:ext cx="10515600" cy="426408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6927893-F5E3-1698-328D-B49844BA8854}"/>
              </a:ext>
            </a:extLst>
          </p:cNvPr>
          <p:cNvSpPr/>
          <p:nvPr/>
        </p:nvSpPr>
        <p:spPr>
          <a:xfrm>
            <a:off x="6528391" y="5028240"/>
            <a:ext cx="584790" cy="10526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62F0F9-FD94-FE83-FEB7-EE51DE993C5B}"/>
              </a:ext>
            </a:extLst>
          </p:cNvPr>
          <p:cNvSpPr/>
          <p:nvPr/>
        </p:nvSpPr>
        <p:spPr>
          <a:xfrm>
            <a:off x="2300177" y="2902688"/>
            <a:ext cx="584790" cy="10526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982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1194</Words>
  <Application>Microsoft Macintosh PowerPoint</Application>
  <PresentationFormat>Widescreen</PresentationFormat>
  <Paragraphs>285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Machine learning algorithms for the classification of object surface structure using reflected ultrasonic signals  </vt:lpstr>
      <vt:lpstr>Agenda</vt:lpstr>
      <vt:lpstr>Introduction Main aim of this project?</vt:lpstr>
      <vt:lpstr>Introduction Objective</vt:lpstr>
      <vt:lpstr> Methodology Equipement Description </vt:lpstr>
      <vt:lpstr>  Methodology Data Collection      </vt:lpstr>
      <vt:lpstr>  Methodology Data Pre-Processing  </vt:lpstr>
      <vt:lpstr>  Methodology Data Pre-Processing  </vt:lpstr>
      <vt:lpstr>  Methodology Data Pre-Processing  </vt:lpstr>
      <vt:lpstr>  Methodology Data Pre-Processing  </vt:lpstr>
      <vt:lpstr>  Methodology Data Pre-Processing  </vt:lpstr>
      <vt:lpstr>  Methodology Data Pre-Processing  </vt:lpstr>
      <vt:lpstr>  Methodology Data Pre-Processing  </vt:lpstr>
      <vt:lpstr>  Methodology Data Pre-Processing  </vt:lpstr>
      <vt:lpstr>  Methodology Data Pre-Processing  </vt:lpstr>
      <vt:lpstr>  Methodology Data Pre-Processing  </vt:lpstr>
      <vt:lpstr>  Methodology Data Pre-Processing  </vt:lpstr>
      <vt:lpstr>  Methodology Feature Extraction  </vt:lpstr>
      <vt:lpstr>  Methodology Feature Extraction  </vt:lpstr>
      <vt:lpstr>  Methodology Feature Extraction  </vt:lpstr>
      <vt:lpstr>  Methodology Feature Extraction  </vt:lpstr>
      <vt:lpstr>  Results Experiment 1.1  </vt:lpstr>
      <vt:lpstr>  Results Experiment 1.1  </vt:lpstr>
      <vt:lpstr>  Results Experiment 1.1  </vt:lpstr>
      <vt:lpstr>  Results Experiment 1.1  </vt:lpstr>
      <vt:lpstr>  Results Best fit model?  </vt:lpstr>
      <vt:lpstr>  Results Experiment 1.2  </vt:lpstr>
      <vt:lpstr>  Results Experiment 1.3  </vt:lpstr>
      <vt:lpstr>  Results Experiment 1.3  </vt:lpstr>
      <vt:lpstr>  Results Experiment 1.4  </vt:lpstr>
      <vt:lpstr>  Results GUI Demo  </vt:lpstr>
      <vt:lpstr>  Conclusion  </vt:lpstr>
      <vt:lpstr>  Discussion and Future Work  </vt:lpstr>
      <vt:lpstr>       THANK YOU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algorithms for the classification of object surface structure using reflected ultrasonic signals  </dc:title>
  <dc:creator>Sahana Prasad</dc:creator>
  <cp:lastModifiedBy>Sahana Prasad</cp:lastModifiedBy>
  <cp:revision>300</cp:revision>
  <dcterms:created xsi:type="dcterms:W3CDTF">2022-06-23T17:04:07Z</dcterms:created>
  <dcterms:modified xsi:type="dcterms:W3CDTF">2022-06-28T10:41:43Z</dcterms:modified>
</cp:coreProperties>
</file>