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57" r:id="rId4"/>
    <p:sldId id="258" r:id="rId5"/>
    <p:sldId id="261" r:id="rId6"/>
    <p:sldId id="262" r:id="rId7"/>
    <p:sldId id="281" r:id="rId8"/>
    <p:sldId id="274" r:id="rId9"/>
    <p:sldId id="263" r:id="rId10"/>
    <p:sldId id="277" r:id="rId11"/>
    <p:sldId id="265" r:id="rId12"/>
    <p:sldId id="266" r:id="rId13"/>
    <p:sldId id="275" r:id="rId14"/>
    <p:sldId id="276" r:id="rId15"/>
    <p:sldId id="268" r:id="rId16"/>
    <p:sldId id="270" r:id="rId17"/>
    <p:sldId id="271" r:id="rId18"/>
    <p:sldId id="272" r:id="rId19"/>
    <p:sldId id="278" r:id="rId20"/>
    <p:sldId id="28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7E43C-37A3-4889-B85A-7AD64C99A220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1020-D560-46F9-82AC-68B13A5AD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76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7E43C-37A3-4889-B85A-7AD64C99A220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1020-D560-46F9-82AC-68B13A5AD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28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7E43C-37A3-4889-B85A-7AD64C99A220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1020-D560-46F9-82AC-68B13A5AD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7E43C-37A3-4889-B85A-7AD64C99A220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1020-D560-46F9-82AC-68B13A5AD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31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7E43C-37A3-4889-B85A-7AD64C99A220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1020-D560-46F9-82AC-68B13A5AD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7E43C-37A3-4889-B85A-7AD64C99A220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1020-D560-46F9-82AC-68B13A5AD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4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7E43C-37A3-4889-B85A-7AD64C99A220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1020-D560-46F9-82AC-68B13A5AD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27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7E43C-37A3-4889-B85A-7AD64C99A220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1020-D560-46F9-82AC-68B13A5AD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03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7E43C-37A3-4889-B85A-7AD64C99A220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1020-D560-46F9-82AC-68B13A5AD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02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7E43C-37A3-4889-B85A-7AD64C99A220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1020-D560-46F9-82AC-68B13A5AD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7E43C-37A3-4889-B85A-7AD64C99A220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1020-D560-46F9-82AC-68B13A5AD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30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7E43C-37A3-4889-B85A-7AD64C99A220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31020-D560-46F9-82AC-68B13A5AD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7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92363"/>
            <a:ext cx="9144000" cy="1112837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b="1" dirty="0" smtClean="0"/>
              <a:t>Collections Framework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7811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039600" cy="9271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PriorityQueue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5088"/>
            <a:ext cx="12192000" cy="1839912"/>
          </a:xfrm>
        </p:spPr>
        <p:txBody>
          <a:bodyPr/>
          <a:lstStyle/>
          <a:p>
            <a:r>
              <a:rPr lang="en-US" dirty="0"/>
              <a:t>The PriorityQueue class implements the Queue interface.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holds the elements or objects which are to be processed by their priorities. </a:t>
            </a:r>
            <a:endParaRPr lang="en-US" dirty="0" smtClean="0"/>
          </a:p>
          <a:p>
            <a:r>
              <a:rPr lang="en-US" dirty="0" smtClean="0"/>
              <a:t>PriorityQueue </a:t>
            </a:r>
            <a:r>
              <a:rPr lang="en-US" dirty="0"/>
              <a:t>doesn't allow null values to be stored in the queue.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086101"/>
            <a:ext cx="12039600" cy="9525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Array Deque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1600" y="4411663"/>
            <a:ext cx="12192000" cy="1839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1600" y="4411663"/>
            <a:ext cx="115189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 smtClean="0">
                <a:solidFill>
                  <a:srgbClr val="333333"/>
                </a:solidFill>
                <a:effectLst/>
              </a:rPr>
              <a:t>Deque interface extends the Queue interface.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 smtClean="0">
                <a:solidFill>
                  <a:srgbClr val="333333"/>
                </a:solidFill>
                <a:effectLst/>
              </a:rPr>
              <a:t>In Deque, we can remove and add the elements from both the side.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 smtClean="0">
                <a:solidFill>
                  <a:srgbClr val="333333"/>
                </a:solidFill>
                <a:effectLst/>
              </a:rPr>
              <a:t>Deque stands for a double-ended queue which enables us to perform the operations at both the ends.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1489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090400" cy="990600"/>
          </a:xfrm>
          <a:solidFill>
            <a:srgbClr val="92D050"/>
          </a:solidFill>
        </p:spPr>
        <p:txBody>
          <a:bodyPr/>
          <a:lstStyle/>
          <a:p>
            <a:r>
              <a:rPr lang="en-US" dirty="0"/>
              <a:t>Set </a:t>
            </a: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2"/>
            <a:ext cx="12090400" cy="5532437"/>
          </a:xfrm>
        </p:spPr>
        <p:txBody>
          <a:bodyPr/>
          <a:lstStyle/>
          <a:p>
            <a:r>
              <a:rPr lang="en-US" dirty="0"/>
              <a:t>It represents the unordered set of elements which doesn't allow us to store the duplicate items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We can store at most one null value in Set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Set is implemented by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HashSet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LinkedHashSet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TreeSet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62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1601"/>
            <a:ext cx="12077700" cy="10287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HashSet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2"/>
            <a:ext cx="11684000" cy="5202237"/>
          </a:xfrm>
        </p:spPr>
        <p:txBody>
          <a:bodyPr/>
          <a:lstStyle/>
          <a:p>
            <a:r>
              <a:rPr lang="en-US" dirty="0"/>
              <a:t>HashSet class implements Set Interface.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represents the collection that uses a hash table for storage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Hashing is used to store the elements in the HashSet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contains unique items</a:t>
            </a:r>
          </a:p>
        </p:txBody>
      </p:sp>
    </p:spTree>
    <p:extLst>
      <p:ext uri="{BB962C8B-B14F-4D97-AF65-F5344CB8AC3E}">
        <p14:creationId xmlns:p14="http://schemas.microsoft.com/office/powerpoint/2010/main" val="10095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152401"/>
            <a:ext cx="12192000" cy="10414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LinkedHashSet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2"/>
            <a:ext cx="12192000" cy="5532437"/>
          </a:xfrm>
        </p:spPr>
        <p:txBody>
          <a:bodyPr/>
          <a:lstStyle/>
          <a:p>
            <a:r>
              <a:rPr lang="en-US" dirty="0"/>
              <a:t>Java LinkedHashSet class is a </a:t>
            </a:r>
            <a:r>
              <a:rPr lang="en-US" dirty="0" err="1"/>
              <a:t>Hashtable</a:t>
            </a:r>
            <a:r>
              <a:rPr lang="en-US" dirty="0"/>
              <a:t> and Linked list implementation of the Set interface.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inherits the HashSet class and implements the Set interface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contains </a:t>
            </a:r>
            <a:r>
              <a:rPr lang="en-US" dirty="0"/>
              <a:t>unique elements only like HashSet.</a:t>
            </a:r>
          </a:p>
          <a:p>
            <a:r>
              <a:rPr lang="en-US" dirty="0" smtClean="0"/>
              <a:t>It </a:t>
            </a:r>
            <a:r>
              <a:rPr lang="en-US" dirty="0"/>
              <a:t>provides all optional set operations and permits null elements.</a:t>
            </a:r>
          </a:p>
          <a:p>
            <a:r>
              <a:rPr lang="en-US" dirty="0" smtClean="0"/>
              <a:t>It </a:t>
            </a:r>
            <a:r>
              <a:rPr lang="en-US" dirty="0"/>
              <a:t>maintains insertion order.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02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7001"/>
            <a:ext cx="12090400" cy="109220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TreeSet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36700"/>
            <a:ext cx="12192000" cy="5232399"/>
          </a:xfrm>
        </p:spPr>
        <p:txBody>
          <a:bodyPr/>
          <a:lstStyle/>
          <a:p>
            <a:r>
              <a:rPr lang="en-US" dirty="0"/>
              <a:t>Java TreeSet class implements the Set interface that uses a tree for </a:t>
            </a:r>
            <a:r>
              <a:rPr lang="en-US" dirty="0" smtClean="0"/>
              <a:t>storage.</a:t>
            </a:r>
          </a:p>
          <a:p>
            <a:r>
              <a:rPr lang="en-US" dirty="0" smtClean="0"/>
              <a:t>Like </a:t>
            </a:r>
            <a:r>
              <a:rPr lang="en-US" dirty="0"/>
              <a:t>HashSet, TreeSet also contains unique </a:t>
            </a:r>
            <a:r>
              <a:rPr lang="en-US" dirty="0" smtClean="0"/>
              <a:t>elements.</a:t>
            </a:r>
          </a:p>
          <a:p>
            <a:r>
              <a:rPr lang="en-US" dirty="0" smtClean="0"/>
              <a:t>The </a:t>
            </a:r>
            <a:r>
              <a:rPr lang="en-US" dirty="0"/>
              <a:t>access and retrieval time of TreeSet is quite </a:t>
            </a:r>
            <a:r>
              <a:rPr lang="en-US" dirty="0" smtClean="0"/>
              <a:t>fast.</a:t>
            </a:r>
          </a:p>
          <a:p>
            <a:r>
              <a:rPr lang="en-US" dirty="0" smtClean="0"/>
              <a:t>The </a:t>
            </a:r>
            <a:r>
              <a:rPr lang="en-US" dirty="0"/>
              <a:t>elements in TreeSet stored in ascending order.</a:t>
            </a:r>
          </a:p>
        </p:txBody>
      </p:sp>
    </p:spTree>
    <p:extLst>
      <p:ext uri="{BB962C8B-B14F-4D97-AF65-F5344CB8AC3E}">
        <p14:creationId xmlns:p14="http://schemas.microsoft.com/office/powerpoint/2010/main" val="331402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190500"/>
            <a:ext cx="12001500" cy="965200"/>
          </a:xfrm>
          <a:solidFill>
            <a:srgbClr val="92D050"/>
          </a:solidFill>
        </p:spPr>
        <p:txBody>
          <a:bodyPr/>
          <a:lstStyle/>
          <a:p>
            <a:r>
              <a:rPr lang="en-US" dirty="0"/>
              <a:t>Map </a:t>
            </a: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1155700"/>
            <a:ext cx="12001500" cy="5600699"/>
          </a:xfrm>
        </p:spPr>
        <p:txBody>
          <a:bodyPr/>
          <a:lstStyle/>
          <a:p>
            <a:r>
              <a:rPr lang="en-US" dirty="0"/>
              <a:t>A map contains values on the basis of key, i.e. key and value pair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Each key and value pair is known as an entry.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Map contains unique keys.</a:t>
            </a:r>
          </a:p>
          <a:p>
            <a:r>
              <a:rPr lang="en-US" dirty="0"/>
              <a:t>A Map is useful if you have to search, update or delete elements on the basis of a key</a:t>
            </a:r>
            <a:r>
              <a:rPr lang="en-US" dirty="0" smtClean="0"/>
              <a:t>.</a:t>
            </a:r>
          </a:p>
          <a:p>
            <a:r>
              <a:rPr lang="en-US" dirty="0" smtClean="0"/>
              <a:t>Classes which implements the Map interface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HashMap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TreeMap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61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5101"/>
            <a:ext cx="12014200" cy="8763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HashMap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85888"/>
            <a:ext cx="12103100" cy="5472112"/>
          </a:xfrm>
        </p:spPr>
        <p:txBody>
          <a:bodyPr>
            <a:normAutofit/>
          </a:bodyPr>
          <a:lstStyle/>
          <a:p>
            <a:r>
              <a:rPr lang="en-US" dirty="0"/>
              <a:t>Java HashMap class implements the Map interface which allows us </a:t>
            </a:r>
            <a:r>
              <a:rPr lang="en-US" i="1" dirty="0"/>
              <a:t>to store key and value </a:t>
            </a:r>
            <a:r>
              <a:rPr lang="en-US" i="1" dirty="0" smtClean="0"/>
              <a:t>pair</a:t>
            </a:r>
          </a:p>
          <a:p>
            <a:r>
              <a:rPr lang="en-US" dirty="0" smtClean="0"/>
              <a:t>It contains </a:t>
            </a:r>
            <a:r>
              <a:rPr lang="en-US" dirty="0"/>
              <a:t>values based on the key.</a:t>
            </a:r>
          </a:p>
          <a:p>
            <a:r>
              <a:rPr lang="en-US" dirty="0" smtClean="0"/>
              <a:t>It </a:t>
            </a:r>
            <a:r>
              <a:rPr lang="en-US" dirty="0"/>
              <a:t>contains only unique keys.</a:t>
            </a:r>
          </a:p>
          <a:p>
            <a:r>
              <a:rPr lang="en-US" dirty="0" smtClean="0"/>
              <a:t>It </a:t>
            </a:r>
            <a:r>
              <a:rPr lang="en-US" dirty="0"/>
              <a:t>may have one null key and multiple null values.</a:t>
            </a:r>
          </a:p>
          <a:p>
            <a:r>
              <a:rPr lang="en-US" dirty="0" smtClean="0"/>
              <a:t>It </a:t>
            </a:r>
            <a:r>
              <a:rPr lang="en-US" dirty="0"/>
              <a:t>is non synchronized.</a:t>
            </a:r>
          </a:p>
          <a:p>
            <a:r>
              <a:rPr lang="en-US" dirty="0" smtClean="0"/>
              <a:t>It </a:t>
            </a:r>
            <a:r>
              <a:rPr lang="en-US" dirty="0"/>
              <a:t>maintains no order.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51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3624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T</a:t>
            </a:r>
            <a:r>
              <a:rPr lang="en-US" dirty="0" smtClean="0"/>
              <a:t>reeMap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3624"/>
            <a:ext cx="12192000" cy="5794375"/>
          </a:xfrm>
        </p:spPr>
        <p:txBody>
          <a:bodyPr/>
          <a:lstStyle/>
          <a:p>
            <a:r>
              <a:rPr lang="en-US" dirty="0"/>
              <a:t>It provides an efficient means of storing key-value pairs in sorted order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Java TreeMap maintains ascending order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Java TreeMap contains only unique elements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Java TreeMap cannot have a null key but can have multiple null values.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06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03100" cy="927100"/>
          </a:xfrm>
          <a:solidFill>
            <a:srgbClr val="92D050"/>
          </a:solidFill>
        </p:spPr>
        <p:txBody>
          <a:bodyPr/>
          <a:lstStyle/>
          <a:p>
            <a:r>
              <a:rPr lang="en-US" dirty="0"/>
              <a:t>Comparable </a:t>
            </a: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5088"/>
            <a:ext cx="12192000" cy="5522912"/>
          </a:xfrm>
        </p:spPr>
        <p:txBody>
          <a:bodyPr/>
          <a:lstStyle/>
          <a:p>
            <a:r>
              <a:rPr lang="en-US" dirty="0"/>
              <a:t>Java Comparable interface is used to order the objects of the user-defined class.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interface is found in </a:t>
            </a:r>
            <a:r>
              <a:rPr lang="en-US" dirty="0" err="1"/>
              <a:t>java.lang</a:t>
            </a:r>
            <a:r>
              <a:rPr lang="en-US" dirty="0"/>
              <a:t> package and contains only one method named </a:t>
            </a:r>
            <a:r>
              <a:rPr lang="en-US" dirty="0" err="1"/>
              <a:t>compareTo</a:t>
            </a:r>
            <a:r>
              <a:rPr lang="en-US" dirty="0"/>
              <a:t>(Object</a:t>
            </a:r>
            <a:r>
              <a:rPr lang="en-US" dirty="0" smtClean="0"/>
              <a:t>).</a:t>
            </a:r>
          </a:p>
          <a:p>
            <a:r>
              <a:rPr lang="en-US" dirty="0" smtClean="0"/>
              <a:t> </a:t>
            </a:r>
            <a:r>
              <a:rPr lang="en-US" dirty="0"/>
              <a:t>It provides a single sorting sequence only, i.e., you can sort the elements on the basis of single data member only. 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CompareTo</a:t>
            </a:r>
            <a:r>
              <a:rPr lang="en-US" dirty="0" smtClean="0"/>
              <a:t> returns integer value</a:t>
            </a:r>
          </a:p>
          <a:p>
            <a:pPr lvl="1"/>
            <a:r>
              <a:rPr lang="en-US" b="1" dirty="0"/>
              <a:t>if</a:t>
            </a:r>
            <a:r>
              <a:rPr lang="en-US" dirty="0"/>
              <a:t> s1 &gt; s2, it returns positive number  </a:t>
            </a:r>
          </a:p>
          <a:p>
            <a:pPr lvl="1"/>
            <a:r>
              <a:rPr lang="en-US" b="1" dirty="0"/>
              <a:t>if</a:t>
            </a:r>
            <a:r>
              <a:rPr lang="en-US" dirty="0"/>
              <a:t> s1 &lt; s2, it returns negative number  </a:t>
            </a:r>
          </a:p>
          <a:p>
            <a:pPr lvl="1"/>
            <a:r>
              <a:rPr lang="en-US" b="1" dirty="0"/>
              <a:t>if</a:t>
            </a:r>
            <a:r>
              <a:rPr lang="en-US" dirty="0"/>
              <a:t> s1 == s2, it returns 0 </a:t>
            </a:r>
          </a:p>
        </p:txBody>
      </p:sp>
    </p:spTree>
    <p:extLst>
      <p:ext uri="{BB962C8B-B14F-4D97-AF65-F5344CB8AC3E}">
        <p14:creationId xmlns:p14="http://schemas.microsoft.com/office/powerpoint/2010/main" val="176283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9701"/>
            <a:ext cx="12103100" cy="1092200"/>
          </a:xfrm>
          <a:solidFill>
            <a:srgbClr val="92D050"/>
          </a:solidFill>
        </p:spPr>
        <p:txBody>
          <a:bodyPr/>
          <a:lstStyle/>
          <a:p>
            <a:r>
              <a:rPr lang="en-US" dirty="0"/>
              <a:t>Comparator </a:t>
            </a: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3188"/>
            <a:ext cx="12103100" cy="5484812"/>
          </a:xfrm>
        </p:spPr>
        <p:txBody>
          <a:bodyPr/>
          <a:lstStyle/>
          <a:p>
            <a:r>
              <a:rPr lang="en-US" dirty="0" smtClean="0"/>
              <a:t>It</a:t>
            </a:r>
            <a:r>
              <a:rPr lang="en-US" dirty="0"/>
              <a:t> is used to order the objects of a user-defined class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This interface is found in </a:t>
            </a:r>
            <a:r>
              <a:rPr lang="en-US" dirty="0" err="1"/>
              <a:t>java.util</a:t>
            </a:r>
            <a:r>
              <a:rPr lang="en-US" dirty="0"/>
              <a:t> package and contains 2 </a:t>
            </a:r>
            <a:r>
              <a:rPr lang="en-US" dirty="0" smtClean="0"/>
              <a:t>methods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compare(Object obj1,Object obj2</a:t>
            </a:r>
            <a:r>
              <a:rPr lang="en-US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equals(Object element).</a:t>
            </a:r>
          </a:p>
          <a:p>
            <a:r>
              <a:rPr lang="en-US" dirty="0"/>
              <a:t>It provides multiple sorting sequences, i.e., you can sort the elements on the basis of any data member, for example, </a:t>
            </a:r>
            <a:r>
              <a:rPr lang="en-US" dirty="0" err="1"/>
              <a:t>rollno</a:t>
            </a:r>
            <a:r>
              <a:rPr lang="en-US" dirty="0"/>
              <a:t>, name, age or anything else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17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0424"/>
            <a:ext cx="5270500" cy="5997575"/>
          </a:xfrm>
        </p:spPr>
        <p:txBody>
          <a:bodyPr/>
          <a:lstStyle/>
          <a:p>
            <a:r>
              <a:rPr lang="en-US" dirty="0" smtClean="0"/>
              <a:t>Collection Framework					</a:t>
            </a:r>
          </a:p>
          <a:p>
            <a:r>
              <a:rPr lang="en-US" dirty="0" smtClean="0"/>
              <a:t>List Interface</a:t>
            </a:r>
          </a:p>
          <a:p>
            <a:pPr lvl="1"/>
            <a:r>
              <a:rPr lang="en-US" dirty="0" smtClean="0"/>
              <a:t>ArrayList</a:t>
            </a:r>
          </a:p>
          <a:p>
            <a:pPr lvl="1"/>
            <a:r>
              <a:rPr lang="en-US" dirty="0" smtClean="0"/>
              <a:t>LinkedList</a:t>
            </a:r>
          </a:p>
          <a:p>
            <a:pPr lvl="1"/>
            <a:r>
              <a:rPr lang="en-US" dirty="0" smtClean="0"/>
              <a:t>Stack</a:t>
            </a:r>
          </a:p>
          <a:p>
            <a:r>
              <a:rPr lang="en-US" dirty="0" smtClean="0"/>
              <a:t>Queue Interface</a:t>
            </a:r>
          </a:p>
          <a:p>
            <a:pPr lvl="1"/>
            <a:r>
              <a:rPr lang="en-US" dirty="0" smtClean="0"/>
              <a:t>Priority Queue</a:t>
            </a:r>
          </a:p>
          <a:p>
            <a:pPr lvl="1"/>
            <a:r>
              <a:rPr lang="en-US" dirty="0" smtClean="0"/>
              <a:t>Array Deque</a:t>
            </a:r>
          </a:p>
          <a:p>
            <a:r>
              <a:rPr lang="en-US" dirty="0" smtClean="0"/>
              <a:t>Set Interface</a:t>
            </a:r>
          </a:p>
          <a:p>
            <a:pPr lvl="1"/>
            <a:r>
              <a:rPr lang="en-US" dirty="0" smtClean="0"/>
              <a:t>HashSet</a:t>
            </a:r>
          </a:p>
          <a:p>
            <a:pPr lvl="1"/>
            <a:r>
              <a:rPr lang="en-US" dirty="0" smtClean="0"/>
              <a:t>Linked HashSet</a:t>
            </a:r>
          </a:p>
          <a:p>
            <a:pPr lvl="1"/>
            <a:r>
              <a:rPr lang="en-US" dirty="0" smtClean="0"/>
              <a:t>TreeSet</a:t>
            </a:r>
          </a:p>
          <a:p>
            <a:pPr lvl="1"/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112000" y="1168400"/>
            <a:ext cx="48387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Map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HashMap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TreeMap</a:t>
            </a:r>
          </a:p>
          <a:p>
            <a:pPr lvl="1"/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Comparable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Comparator Interface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8383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9500" y="317500"/>
            <a:ext cx="10337800" cy="603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466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123825"/>
            <a:ext cx="11684000" cy="1325563"/>
          </a:xfrm>
          <a:solidFill>
            <a:srgbClr val="00B050"/>
          </a:solidFill>
        </p:spPr>
        <p:txBody>
          <a:bodyPr/>
          <a:lstStyle/>
          <a:p>
            <a:r>
              <a:rPr lang="en-US" dirty="0" smtClean="0"/>
              <a:t>What is Collection Framework?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449388"/>
            <a:ext cx="11684000" cy="5375275"/>
          </a:xfrm>
        </p:spPr>
        <p:txBody>
          <a:bodyPr/>
          <a:lstStyle/>
          <a:p>
            <a:r>
              <a:rPr lang="en-US" dirty="0" smtClean="0"/>
              <a:t>It is a framework that provides set of classes and interfaces to store and manipulate the group of objects.</a:t>
            </a:r>
          </a:p>
          <a:p>
            <a:endParaRPr lang="en-US" dirty="0"/>
          </a:p>
          <a:p>
            <a:r>
              <a:rPr lang="en-US" dirty="0" smtClean="0"/>
              <a:t>It gives programmer access to prepackaged data structures as well as algorithms to other objects.</a:t>
            </a:r>
          </a:p>
          <a:p>
            <a:endParaRPr lang="en-US" dirty="0" smtClean="0"/>
          </a:p>
          <a:p>
            <a:r>
              <a:rPr lang="en-US" dirty="0" smtClean="0"/>
              <a:t>Contains classes and interfaces in </a:t>
            </a:r>
            <a:r>
              <a:rPr lang="en-US" dirty="0" err="1" smtClean="0"/>
              <a:t>java.util</a:t>
            </a:r>
            <a:r>
              <a:rPr lang="en-US" dirty="0" smtClean="0"/>
              <a:t>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66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"/>
            <a:ext cx="12039600" cy="6654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002060"/>
                </a:solidFill>
              </a:rPr>
              <a:t>Hierarchy </a:t>
            </a:r>
            <a:r>
              <a:rPr lang="en-US" sz="3200" dirty="0">
                <a:solidFill>
                  <a:srgbClr val="002060"/>
                </a:solidFill>
              </a:rPr>
              <a:t>of Collection Framework</a:t>
            </a:r>
          </a:p>
        </p:txBody>
      </p:sp>
      <p:sp>
        <p:nvSpPr>
          <p:cNvPr id="5" name="Flowchart: Terminator 2"/>
          <p:cNvSpPr>
            <a:spLocks noChangeArrowheads="1"/>
          </p:cNvSpPr>
          <p:nvPr/>
        </p:nvSpPr>
        <p:spPr bwMode="auto">
          <a:xfrm>
            <a:off x="2278756" y="2179608"/>
            <a:ext cx="1974948" cy="392434"/>
          </a:xfrm>
          <a:prstGeom prst="flowChartTerminator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Collection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Flowchart: Terminator 3"/>
          <p:cNvSpPr>
            <a:spLocks noChangeArrowheads="1"/>
          </p:cNvSpPr>
          <p:nvPr/>
        </p:nvSpPr>
        <p:spPr bwMode="auto">
          <a:xfrm>
            <a:off x="7035615" y="2114876"/>
            <a:ext cx="1496442" cy="392434"/>
          </a:xfrm>
          <a:prstGeom prst="flowChartTerminator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Flowchart: Terminator 4"/>
          <p:cNvSpPr>
            <a:spLocks noChangeArrowheads="1"/>
          </p:cNvSpPr>
          <p:nvPr/>
        </p:nvSpPr>
        <p:spPr bwMode="auto">
          <a:xfrm>
            <a:off x="2364890" y="1051771"/>
            <a:ext cx="1496442" cy="392434"/>
          </a:xfrm>
          <a:prstGeom prst="flowChartTerminator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Iterable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Flowchart: Terminator 6"/>
          <p:cNvSpPr>
            <a:spLocks noChangeArrowheads="1"/>
          </p:cNvSpPr>
          <p:nvPr/>
        </p:nvSpPr>
        <p:spPr bwMode="auto">
          <a:xfrm>
            <a:off x="4556338" y="3231285"/>
            <a:ext cx="1217659" cy="392434"/>
          </a:xfrm>
          <a:prstGeom prst="flowChartTerminator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Queue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Flowchart: Terminator 7"/>
          <p:cNvSpPr>
            <a:spLocks noChangeArrowheads="1"/>
          </p:cNvSpPr>
          <p:nvPr/>
        </p:nvSpPr>
        <p:spPr bwMode="auto">
          <a:xfrm>
            <a:off x="231074" y="3261453"/>
            <a:ext cx="801321" cy="392434"/>
          </a:xfrm>
          <a:prstGeom prst="flowChartTerminator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Flowchart: Terminator 8"/>
          <p:cNvSpPr>
            <a:spLocks noChangeArrowheads="1"/>
          </p:cNvSpPr>
          <p:nvPr/>
        </p:nvSpPr>
        <p:spPr bwMode="auto">
          <a:xfrm>
            <a:off x="2017963" y="3261453"/>
            <a:ext cx="646849" cy="392434"/>
          </a:xfrm>
          <a:prstGeom prst="flowChartTerminator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809276" y="3918139"/>
            <a:ext cx="1171924" cy="4024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ArrayList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809276" y="4658502"/>
            <a:ext cx="1260824" cy="4024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LinkedList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810762" y="6022911"/>
            <a:ext cx="977135" cy="4024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798405" y="5295554"/>
            <a:ext cx="743394" cy="4024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Stack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2556394" y="5303641"/>
            <a:ext cx="1113906" cy="4024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TreeSet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556394" y="4673480"/>
            <a:ext cx="1697310" cy="4024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LinkedHashSet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2556394" y="3918139"/>
            <a:ext cx="1113906" cy="4024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HashSet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5257800" y="4628468"/>
            <a:ext cx="1701800" cy="4024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PriorityQueue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5249669" y="3924845"/>
            <a:ext cx="1417216" cy="4024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LinkedList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5262984" y="5303641"/>
            <a:ext cx="1417216" cy="4024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ArrayDeque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-70158" y="145921"/>
            <a:ext cx="12357715" cy="482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8" name="Straight Arrow Connector 27"/>
          <p:cNvCxnSpPr>
            <a:stCxn id="7" idx="2"/>
          </p:cNvCxnSpPr>
          <p:nvPr/>
        </p:nvCxnSpPr>
        <p:spPr>
          <a:xfrm>
            <a:off x="3113111" y="1444205"/>
            <a:ext cx="0" cy="763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17"/>
          <p:cNvSpPr>
            <a:spLocks noChangeArrowheads="1"/>
          </p:cNvSpPr>
          <p:nvPr/>
        </p:nvSpPr>
        <p:spPr bwMode="auto">
          <a:xfrm>
            <a:off x="7783836" y="4829716"/>
            <a:ext cx="1880864" cy="4024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LinkedHashMap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17"/>
          <p:cNvSpPr>
            <a:spLocks noChangeArrowheads="1"/>
          </p:cNvSpPr>
          <p:nvPr/>
        </p:nvSpPr>
        <p:spPr bwMode="auto">
          <a:xfrm>
            <a:off x="7783836" y="4106570"/>
            <a:ext cx="1417216" cy="4024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reeMap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17"/>
          <p:cNvSpPr>
            <a:spLocks noChangeArrowheads="1"/>
          </p:cNvSpPr>
          <p:nvPr/>
        </p:nvSpPr>
        <p:spPr bwMode="auto">
          <a:xfrm>
            <a:off x="7776509" y="3297106"/>
            <a:ext cx="1417216" cy="4024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HashMap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7" name="Straight Arrow Connector 46"/>
          <p:cNvCxnSpPr>
            <a:endCxn id="11" idx="1"/>
          </p:cNvCxnSpPr>
          <p:nvPr/>
        </p:nvCxnSpPr>
        <p:spPr>
          <a:xfrm>
            <a:off x="519825" y="4106570"/>
            <a:ext cx="289451" cy="12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05493" y="4877246"/>
            <a:ext cx="289451" cy="12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94855" y="5504889"/>
            <a:ext cx="289451" cy="12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94854" y="6237253"/>
            <a:ext cx="289451" cy="12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0" idx="2"/>
          </p:cNvCxnSpPr>
          <p:nvPr/>
        </p:nvCxnSpPr>
        <p:spPr>
          <a:xfrm flipH="1">
            <a:off x="2299292" y="3653887"/>
            <a:ext cx="42096" cy="1863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316815" y="4106570"/>
            <a:ext cx="289451" cy="12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289196" y="4881519"/>
            <a:ext cx="289451" cy="12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2308265" y="5504889"/>
            <a:ext cx="289451" cy="12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4965464" y="3628146"/>
            <a:ext cx="42096" cy="1863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968349" y="4855609"/>
            <a:ext cx="289451" cy="12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007560" y="4152387"/>
            <a:ext cx="289451" cy="12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968349" y="5490394"/>
            <a:ext cx="289451" cy="12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37348" y="2915411"/>
            <a:ext cx="46149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3113111" y="2593129"/>
            <a:ext cx="236" cy="331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537112" y="2951898"/>
            <a:ext cx="236" cy="331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311210" y="2936286"/>
            <a:ext cx="236" cy="331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114685" y="2936286"/>
            <a:ext cx="236" cy="331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444596" y="2495592"/>
            <a:ext cx="6981" cy="2580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7419643" y="4307305"/>
            <a:ext cx="289451" cy="12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7426976" y="3498354"/>
            <a:ext cx="289451" cy="12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7465721" y="5060999"/>
            <a:ext cx="289451" cy="12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497335" y="3628146"/>
            <a:ext cx="15798" cy="2603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Flowchart: Terminator 2"/>
          <p:cNvSpPr>
            <a:spLocks noChangeArrowheads="1"/>
          </p:cNvSpPr>
          <p:nvPr/>
        </p:nvSpPr>
        <p:spPr bwMode="auto">
          <a:xfrm>
            <a:off x="9767379" y="5490394"/>
            <a:ext cx="1974948" cy="392434"/>
          </a:xfrm>
          <a:prstGeom prst="flowChartTerminator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Interface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8" name="Rectangle 15"/>
          <p:cNvSpPr>
            <a:spLocks noChangeArrowheads="1"/>
          </p:cNvSpPr>
          <p:nvPr/>
        </p:nvSpPr>
        <p:spPr bwMode="auto">
          <a:xfrm>
            <a:off x="10176082" y="6022911"/>
            <a:ext cx="1113906" cy="4024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88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400"/>
            <a:ext cx="12192000" cy="927100"/>
          </a:xfrm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en-US" dirty="0"/>
              <a:t>List </a:t>
            </a: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22400"/>
            <a:ext cx="12192000" cy="5435599"/>
          </a:xfrm>
        </p:spPr>
        <p:txBody>
          <a:bodyPr/>
          <a:lstStyle/>
          <a:p>
            <a:r>
              <a:rPr lang="en-US" dirty="0" smtClean="0"/>
              <a:t>Child </a:t>
            </a:r>
            <a:r>
              <a:rPr lang="en-US" dirty="0"/>
              <a:t>interface of Collection </a:t>
            </a:r>
            <a:r>
              <a:rPr lang="en-US" dirty="0" smtClean="0"/>
              <a:t>interface.</a:t>
            </a:r>
          </a:p>
          <a:p>
            <a:r>
              <a:rPr lang="en-US" dirty="0" smtClean="0"/>
              <a:t>We </a:t>
            </a:r>
            <a:r>
              <a:rPr lang="en-US" dirty="0"/>
              <a:t>can store the ordered collection of </a:t>
            </a:r>
            <a:r>
              <a:rPr lang="en-US" dirty="0" smtClean="0"/>
              <a:t>objects.</a:t>
            </a:r>
          </a:p>
          <a:p>
            <a:r>
              <a:rPr lang="en-US" dirty="0" smtClean="0"/>
              <a:t>It </a:t>
            </a:r>
            <a:r>
              <a:rPr lang="en-US" dirty="0"/>
              <a:t>can have duplicate values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List interface is implemented by the classes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ArrayList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LinkedList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Vector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3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41400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ArrayList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2"/>
            <a:ext cx="12192000" cy="5532437"/>
          </a:xfrm>
        </p:spPr>
        <p:txBody>
          <a:bodyPr/>
          <a:lstStyle/>
          <a:p>
            <a:r>
              <a:rPr lang="en-US" dirty="0"/>
              <a:t>The ArrayList class implements the List interface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maintains </a:t>
            </a:r>
            <a:r>
              <a:rPr lang="en-US" dirty="0"/>
              <a:t>the insertion </a:t>
            </a:r>
            <a:r>
              <a:rPr lang="en-US" dirty="0" smtClean="0"/>
              <a:t>order</a:t>
            </a:r>
          </a:p>
          <a:p>
            <a:r>
              <a:rPr lang="en-US" dirty="0"/>
              <a:t> The elements stored in the ArrayList class can be randomly accessed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Drawback</a:t>
            </a:r>
            <a:endParaRPr lang="en-US" dirty="0"/>
          </a:p>
          <a:p>
            <a:r>
              <a:rPr lang="en-US" dirty="0" smtClean="0"/>
              <a:t>Cannot insert or delete elements from the middle of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12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525"/>
            <a:ext cx="12052300" cy="942975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1177925"/>
            <a:ext cx="4050970" cy="5680075"/>
          </a:xfrm>
        </p:spPr>
      </p:pic>
      <p:sp>
        <p:nvSpPr>
          <p:cNvPr id="3" name="TextBox 2"/>
          <p:cNvSpPr txBox="1"/>
          <p:nvPr/>
        </p:nvSpPr>
        <p:spPr>
          <a:xfrm>
            <a:off x="127001" y="1177925"/>
            <a:ext cx="751839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 </a:t>
            </a:r>
            <a:r>
              <a:rPr lang="en-US" sz="2000" b="1" dirty="0"/>
              <a:t>stack</a:t>
            </a:r>
            <a:r>
              <a:rPr lang="en-US" sz="2000" dirty="0"/>
              <a:t> is a linear data structure that is used to store the collection of objects. 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It </a:t>
            </a:r>
            <a:r>
              <a:rPr lang="en-US" sz="2000" dirty="0"/>
              <a:t>is based on </a:t>
            </a:r>
            <a:r>
              <a:rPr lang="en-US" sz="2000" b="1" dirty="0"/>
              <a:t>Last-In-First-Out</a:t>
            </a:r>
            <a:r>
              <a:rPr lang="en-US" sz="2000" dirty="0"/>
              <a:t> (LIFO). 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Java collection</a:t>
            </a:r>
            <a:r>
              <a:rPr lang="en-US" sz="2000" dirty="0"/>
              <a:t> framework provides many interfaces and classes to store the collection of objects. 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One </a:t>
            </a:r>
            <a:r>
              <a:rPr lang="en-US" sz="2000" dirty="0"/>
              <a:t>of them is the </a:t>
            </a:r>
            <a:r>
              <a:rPr lang="en-US" sz="2000" b="1" dirty="0"/>
              <a:t>Stack class</a:t>
            </a:r>
            <a:r>
              <a:rPr lang="en-US" sz="2000" dirty="0"/>
              <a:t> that provides different operations such as push, pop, search, etc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009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4301"/>
            <a:ext cx="12192000" cy="1016000"/>
          </a:xfrm>
          <a:solidFill>
            <a:srgbClr val="92D050"/>
          </a:solidFill>
        </p:spPr>
        <p:txBody>
          <a:bodyPr/>
          <a:lstStyle/>
          <a:p>
            <a:r>
              <a:rPr lang="en-US" dirty="0"/>
              <a:t>Queue </a:t>
            </a: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2"/>
            <a:ext cx="12192000" cy="5418137"/>
          </a:xfrm>
        </p:spPr>
        <p:txBody>
          <a:bodyPr/>
          <a:lstStyle/>
          <a:p>
            <a:r>
              <a:rPr lang="en-US" dirty="0"/>
              <a:t>Queue interface maintains the first-in-first-out order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can be defined as an ordered list that is used to hold the elements which are about to be </a:t>
            </a:r>
            <a:r>
              <a:rPr lang="en-US" dirty="0" smtClean="0"/>
              <a:t>processed.</a:t>
            </a:r>
          </a:p>
          <a:p>
            <a:r>
              <a:rPr lang="en-US" dirty="0" smtClean="0"/>
              <a:t>Classes which implements the Queue interface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PriorityQueue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Deque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ArrayDeque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933" y="3389225"/>
            <a:ext cx="5302567" cy="194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96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8901"/>
            <a:ext cx="12077700" cy="1003300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LinkedList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5088"/>
            <a:ext cx="12192000" cy="5522912"/>
          </a:xfrm>
        </p:spPr>
        <p:txBody>
          <a:bodyPr/>
          <a:lstStyle/>
          <a:p>
            <a:r>
              <a:rPr lang="en-US" dirty="0"/>
              <a:t>LinkedList implements the </a:t>
            </a:r>
            <a:r>
              <a:rPr lang="en-US" dirty="0" smtClean="0"/>
              <a:t>List/Queue interface</a:t>
            </a:r>
          </a:p>
          <a:p>
            <a:r>
              <a:rPr lang="en-US" dirty="0"/>
              <a:t> It can store the duplicate </a:t>
            </a:r>
            <a:r>
              <a:rPr lang="en-US" dirty="0" smtClean="0"/>
              <a:t>elements</a:t>
            </a:r>
          </a:p>
          <a:p>
            <a:r>
              <a:rPr lang="en-US" dirty="0" smtClean="0"/>
              <a:t>T</a:t>
            </a:r>
            <a:r>
              <a:rPr lang="en-US" dirty="0"/>
              <a:t>he manipulation is fast because no shifting is required.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86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2677</TotalTime>
  <Words>597</Words>
  <Application>Microsoft Office PowerPoint</Application>
  <PresentationFormat>Widescreen</PresentationFormat>
  <Paragraphs>154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Wingdings</vt:lpstr>
      <vt:lpstr>Office Theme</vt:lpstr>
      <vt:lpstr>Collections Framework</vt:lpstr>
      <vt:lpstr>Contents</vt:lpstr>
      <vt:lpstr>What is Collection Framework?</vt:lpstr>
      <vt:lpstr>PowerPoint Presentation</vt:lpstr>
      <vt:lpstr>List Interface</vt:lpstr>
      <vt:lpstr>ArrayList</vt:lpstr>
      <vt:lpstr>Stack</vt:lpstr>
      <vt:lpstr>Queue Interface</vt:lpstr>
      <vt:lpstr>LinkedList </vt:lpstr>
      <vt:lpstr>PriorityQueue</vt:lpstr>
      <vt:lpstr>Set Interface</vt:lpstr>
      <vt:lpstr>HashSet</vt:lpstr>
      <vt:lpstr>LinkedHashSet</vt:lpstr>
      <vt:lpstr>TreeSet </vt:lpstr>
      <vt:lpstr>Map Interface</vt:lpstr>
      <vt:lpstr>HashMap</vt:lpstr>
      <vt:lpstr>TreeMap </vt:lpstr>
      <vt:lpstr>Comparable interface</vt:lpstr>
      <vt:lpstr>Comparator interface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 Framework</dc:title>
  <dc:creator>Microsoft account</dc:creator>
  <cp:lastModifiedBy>Microsoft account</cp:lastModifiedBy>
  <cp:revision>49</cp:revision>
  <dcterms:created xsi:type="dcterms:W3CDTF">2022-05-26T05:23:05Z</dcterms:created>
  <dcterms:modified xsi:type="dcterms:W3CDTF">2022-06-03T05:56:37Z</dcterms:modified>
</cp:coreProperties>
</file>