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b802c215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b802c215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b802c215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b802c215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b802c215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b802c21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b802c21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b802c21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b802c215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b802c21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b802c215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b802c215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b802c21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b802c215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b802c21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b802c21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b802c21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b802c21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b802c215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b802c215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Welcome to the Course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Deep Learning MasterClass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Recurrent Neural Networks (RNN)</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74151"/>
                </a:solidFill>
                <a:highlight>
                  <a:schemeClr val="lt1"/>
                </a:highlight>
                <a:latin typeface="Roboto"/>
                <a:ea typeface="Roboto"/>
                <a:cs typeface="Roboto"/>
                <a:sym typeface="Roboto"/>
              </a:rPr>
              <a:t>A recurrent neural network (RNN) is a type of neural network that is designed to process sequential data, such as time series, text, and speech. RNNs are characterized by the use of recurrent connections, which allow the network to maintain information from previous time steps and use it in the current time step.</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en-GB">
                <a:solidFill>
                  <a:srgbClr val="374151"/>
                </a:solidFill>
                <a:highlight>
                  <a:schemeClr val="lt1"/>
                </a:highlight>
                <a:latin typeface="Roboto"/>
                <a:ea typeface="Roboto"/>
                <a:cs typeface="Roboto"/>
                <a:sym typeface="Roboto"/>
              </a:rPr>
              <a:t>An RNN consists of a chain of recurrently connected "neurons" or "units", which are simple mathematical functions that process information. The chain of recurrent connections allows the RNN to take into account information from the past, as well as the current input, when computing the current output.</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400">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Course Flow and What will you Learn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Course Overview</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Numpy</a:t>
            </a:r>
            <a:endParaRPr sz="2000"/>
          </a:p>
          <a:p>
            <a:pPr indent="-355600" lvl="0" marL="457200" rtl="0" algn="l">
              <a:spcBef>
                <a:spcPts val="0"/>
              </a:spcBef>
              <a:spcAft>
                <a:spcPts val="0"/>
              </a:spcAft>
              <a:buSzPts val="2000"/>
              <a:buChar char="●"/>
            </a:pPr>
            <a:r>
              <a:rPr lang="en-GB" sz="2000"/>
              <a:t>Pandas</a:t>
            </a:r>
            <a:endParaRPr sz="2000"/>
          </a:p>
          <a:p>
            <a:pPr indent="-355600" lvl="0" marL="457200" rtl="0" algn="l">
              <a:spcBef>
                <a:spcPts val="0"/>
              </a:spcBef>
              <a:spcAft>
                <a:spcPts val="0"/>
              </a:spcAft>
              <a:buSzPts val="2000"/>
              <a:buChar char="●"/>
            </a:pPr>
            <a:r>
              <a:rPr lang="en-GB" sz="2000"/>
              <a:t>Matplotlib</a:t>
            </a:r>
            <a:endParaRPr sz="2000"/>
          </a:p>
          <a:p>
            <a:pPr indent="-355600" lvl="0" marL="457200" rtl="0" algn="l">
              <a:spcBef>
                <a:spcPts val="0"/>
              </a:spcBef>
              <a:spcAft>
                <a:spcPts val="0"/>
              </a:spcAft>
              <a:buSzPts val="2000"/>
              <a:buChar char="●"/>
            </a:pPr>
            <a:r>
              <a:rPr lang="en-GB" sz="2000"/>
              <a:t>Seaborn</a:t>
            </a:r>
            <a:endParaRPr sz="2000"/>
          </a:p>
          <a:p>
            <a:pPr indent="-355600" lvl="0" marL="457200" rtl="0" algn="l">
              <a:spcBef>
                <a:spcPts val="0"/>
              </a:spcBef>
              <a:spcAft>
                <a:spcPts val="0"/>
              </a:spcAft>
              <a:buSzPts val="2000"/>
              <a:buChar char="●"/>
            </a:pPr>
            <a:r>
              <a:rPr lang="en-GB" sz="2000"/>
              <a:t>Machine Learning Fundamentals</a:t>
            </a:r>
            <a:endParaRPr sz="2000"/>
          </a:p>
          <a:p>
            <a:pPr indent="-355600" lvl="0" marL="457200" rtl="0" algn="l">
              <a:spcBef>
                <a:spcPts val="0"/>
              </a:spcBef>
              <a:spcAft>
                <a:spcPts val="0"/>
              </a:spcAft>
              <a:buSzPts val="2000"/>
              <a:buChar char="●"/>
            </a:pPr>
            <a:r>
              <a:rPr lang="en-GB" sz="2000"/>
              <a:t>Artificial Neural Networks (ANN)</a:t>
            </a:r>
            <a:endParaRPr sz="2000"/>
          </a:p>
          <a:p>
            <a:pPr indent="-355600" lvl="0" marL="457200" rtl="0" algn="l">
              <a:spcBef>
                <a:spcPts val="0"/>
              </a:spcBef>
              <a:spcAft>
                <a:spcPts val="0"/>
              </a:spcAft>
              <a:buSzPts val="2000"/>
              <a:buChar char="●"/>
            </a:pPr>
            <a:r>
              <a:rPr lang="en-GB" sz="2000"/>
              <a:t>Convolutional Neural Networks (CNN)</a:t>
            </a:r>
            <a:endParaRPr sz="2000"/>
          </a:p>
          <a:p>
            <a:pPr indent="-355600" lvl="0" marL="457200" rtl="0" algn="l">
              <a:spcBef>
                <a:spcPts val="0"/>
              </a:spcBef>
              <a:spcAft>
                <a:spcPts val="0"/>
              </a:spcAft>
              <a:buSzPts val="2000"/>
              <a:buChar char="●"/>
            </a:pPr>
            <a:r>
              <a:rPr lang="en-GB" sz="2000"/>
              <a:t>Recurrent Neural Networks (RNN)</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Numpy</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50">
                <a:solidFill>
                  <a:srgbClr val="4D5156"/>
                </a:solidFill>
                <a:highlight>
                  <a:srgbClr val="FFFFFF"/>
                </a:highlight>
                <a:latin typeface="Arial"/>
                <a:ea typeface="Arial"/>
                <a:cs typeface="Arial"/>
                <a:sym typeface="Arial"/>
              </a:rPr>
              <a:t>NumPy is a library for the Python programming language, adding support for large, multi-dimensional arrays and matrices, along with a large collection of high-level mathematical functions to operate on these arrays. In this section you will learn to work with numpy arrays and perform different operations like reshape, indexing, sorting, searching etc… Numpy is extensively used in the field of Data Science, ML and DL.</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Pandas</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374151"/>
                </a:solidFill>
                <a:highlight>
                  <a:schemeClr val="lt1"/>
                </a:highlight>
                <a:latin typeface="Roboto"/>
                <a:ea typeface="Roboto"/>
                <a:cs typeface="Roboto"/>
                <a:sym typeface="Roboto"/>
              </a:rPr>
              <a:t>Pandas is a popular Python library for data manipulation and analysis. It provides data structures and functions for working with structured data, particularly for working with tabular data, which is data that is organized into columns and rows.</a:t>
            </a:r>
            <a:endParaRPr sz="19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900">
                <a:solidFill>
                  <a:srgbClr val="374151"/>
                </a:solidFill>
                <a:highlight>
                  <a:schemeClr val="lt1"/>
                </a:highlight>
                <a:latin typeface="Roboto"/>
                <a:ea typeface="Roboto"/>
                <a:cs typeface="Roboto"/>
                <a:sym typeface="Roboto"/>
              </a:rPr>
              <a:t>The two main data structures provided by Pandas are the Series and DataFrame. A Series is a one-dimensional array-like object that can hold any data type. A DataFrame is a two-dimensional table of data with rows and columns, similar to a spreadsheet or a SQL table.</a:t>
            </a:r>
            <a:endParaRPr sz="1900">
              <a:solidFill>
                <a:srgbClr val="37415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450">
              <a:solidFill>
                <a:srgbClr val="4D5156"/>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Matplotlib and Seaborn</a:t>
            </a:r>
            <a:endParaRPr/>
          </a:p>
        </p:txBody>
      </p:sp>
      <p:sp>
        <p:nvSpPr>
          <p:cNvPr id="96" name="Google Shape;96;p18"/>
          <p:cNvSpPr txBox="1"/>
          <p:nvPr>
            <p:ph idx="1" type="body"/>
          </p:nvPr>
        </p:nvSpPr>
        <p:spPr>
          <a:xfrm>
            <a:off x="311700" y="1266325"/>
            <a:ext cx="8520600" cy="37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374151"/>
                </a:solidFill>
                <a:highlight>
                  <a:schemeClr val="lt1"/>
                </a:highlight>
                <a:latin typeface="Roboto"/>
                <a:ea typeface="Roboto"/>
                <a:cs typeface="Roboto"/>
                <a:sym typeface="Roboto"/>
              </a:rPr>
              <a:t>Matplotlib and Seaborn are two popular Python libraries for data visualization.</a:t>
            </a:r>
            <a:endParaRPr sz="15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rgbClr val="374151"/>
                </a:solidFill>
                <a:highlight>
                  <a:schemeClr val="lt1"/>
                </a:highlight>
                <a:latin typeface="Roboto"/>
                <a:ea typeface="Roboto"/>
                <a:cs typeface="Roboto"/>
                <a:sym typeface="Roboto"/>
              </a:rPr>
              <a:t>Matplotlib is a plotting library for creating static, animated, and interactive visualizations in Python. It provides an object-oriented API for embedding plots into applications using general-purpose GUI toolkits like Tkinter, wxPython, Qt, or GTK. It's a low-level library that allows you to create various types of plots and charts, such as line plots, scatter plots, bar plots, histograms, and many more. Matplotlib is highly customizable, allowing you to control every aspect of the plot, including the colors, markers, labels, and more.</a:t>
            </a:r>
            <a:endParaRPr sz="1500">
              <a:solidFill>
                <a:srgbClr val="374151"/>
              </a:solidFill>
              <a:highlight>
                <a:schemeClr val="lt1"/>
              </a:highlight>
              <a:latin typeface="Roboto"/>
              <a:ea typeface="Roboto"/>
              <a:cs typeface="Roboto"/>
              <a:sym typeface="Roboto"/>
            </a:endParaRPr>
          </a:p>
          <a:p>
            <a:pPr indent="0" lvl="0" marL="0" rtl="0" algn="l">
              <a:spcBef>
                <a:spcPts val="1500"/>
              </a:spcBef>
              <a:spcAft>
                <a:spcPts val="1200"/>
              </a:spcAft>
              <a:buNone/>
            </a:pPr>
            <a:r>
              <a:rPr lang="en-GB" sz="1500">
                <a:solidFill>
                  <a:srgbClr val="374151"/>
                </a:solidFill>
                <a:highlight>
                  <a:schemeClr val="lt1"/>
                </a:highlight>
                <a:latin typeface="Roboto"/>
                <a:ea typeface="Roboto"/>
                <a:cs typeface="Roboto"/>
                <a:sym typeface="Roboto"/>
              </a:rPr>
              <a:t>Seaborn, on the other hand, is a higher-level library built on top of Matplotlib. It provides a more convenient API for creating common types of plots, and it also has some additional features that make it well-suited for working with large datasets and visualizing statistical models. Seaborn has a lot of built-in themes for making beautiful statistical graphics. It also has a lot of functions to visualize distributions of data and relationships between multiple variables.</a:t>
            </a:r>
            <a:endParaRPr sz="210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Fundamentals</a:t>
            </a:r>
            <a:endParaRPr/>
          </a:p>
        </p:txBody>
      </p:sp>
      <p:sp>
        <p:nvSpPr>
          <p:cNvPr id="102" name="Google Shape;10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700"/>
              <a:t>This section covers all fundamental topics of Machine Learning like Lifecycle of a ML Project, Different type of Machine Learning, Regression, classification, model evaluation metrics and data preprocessing steps.</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Artificial Neural Networks (ANN)</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74151"/>
                </a:solidFill>
                <a:highlight>
                  <a:schemeClr val="lt1"/>
                </a:highlight>
                <a:latin typeface="Roboto"/>
                <a:ea typeface="Roboto"/>
                <a:cs typeface="Roboto"/>
                <a:sym typeface="Roboto"/>
              </a:rPr>
              <a:t>An artificial neural network (ANN) is a type of Deep Learning model that is inspired by the way the human brain works. ANNs are composed of layers of interconnected "neurons," which are simple mathematical functions that process information.</a:t>
            </a:r>
            <a:endParaRPr>
              <a:solidFill>
                <a:srgbClr val="374151"/>
              </a:solidFill>
              <a:highlight>
                <a:schemeClr val="lt1"/>
              </a:highlight>
              <a:latin typeface="Roboto"/>
              <a:ea typeface="Roboto"/>
              <a:cs typeface="Roboto"/>
              <a:sym typeface="Roboto"/>
            </a:endParaRPr>
          </a:p>
          <a:p>
            <a:pPr indent="0" lvl="0" marL="0" rtl="0" algn="l">
              <a:spcBef>
                <a:spcPts val="1200"/>
              </a:spcBef>
              <a:spcAft>
                <a:spcPts val="1200"/>
              </a:spcAft>
              <a:buNone/>
            </a:pPr>
            <a:r>
              <a:rPr lang="en-GB">
                <a:solidFill>
                  <a:srgbClr val="374151"/>
                </a:solidFill>
                <a:highlight>
                  <a:schemeClr val="lt1"/>
                </a:highlight>
                <a:latin typeface="Roboto"/>
                <a:ea typeface="Roboto"/>
                <a:cs typeface="Roboto"/>
                <a:sym typeface="Roboto"/>
              </a:rPr>
              <a:t>The basic building block of an ANN is the artificial neuron, also known as a perceptron. A perceptron takes in inputs, performs a computation on them, and produces an output. The inputs are typically real numbers, and the computation is typically a simple mathematical operation like a dot product followed by a non-linear function called an "activation function.</a:t>
            </a:r>
            <a:endParaRPr>
              <a:solidFill>
                <a:srgbClr val="37415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Convolutional Neural Networks (CNN)</a:t>
            </a:r>
            <a:endParaRPr/>
          </a:p>
        </p:txBody>
      </p:sp>
      <p:sp>
        <p:nvSpPr>
          <p:cNvPr id="114" name="Google Shape;114;p21"/>
          <p:cNvSpPr txBox="1"/>
          <p:nvPr>
            <p:ph idx="1" type="body"/>
          </p:nvPr>
        </p:nvSpPr>
        <p:spPr>
          <a:xfrm>
            <a:off x="311700" y="1266325"/>
            <a:ext cx="8520600" cy="354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00">
                <a:solidFill>
                  <a:srgbClr val="374151"/>
                </a:solidFill>
                <a:highlight>
                  <a:schemeClr val="lt1"/>
                </a:highlight>
                <a:latin typeface="Roboto"/>
                <a:ea typeface="Roboto"/>
                <a:cs typeface="Roboto"/>
                <a:sym typeface="Roboto"/>
              </a:rPr>
              <a:t>A convolutional neural network (CNN) is a type of feedforward neural network that is specifically designed to process data that has a grid-like topology, such as an image. CNNs are composed of multiple layers, including convolutional layers, pooling layers, and fully connected layers.</a:t>
            </a:r>
            <a:endParaRPr sz="1400">
              <a:solidFill>
                <a:srgbClr val="374151"/>
              </a:solidFill>
              <a:highlight>
                <a:schemeClr val="lt1"/>
              </a:highlight>
              <a:latin typeface="Roboto"/>
              <a:ea typeface="Roboto"/>
              <a:cs typeface="Roboto"/>
              <a:sym typeface="Roboto"/>
            </a:endParaRPr>
          </a:p>
          <a:p>
            <a:pPr indent="0" lvl="0" marL="0" rtl="0" algn="l">
              <a:lnSpc>
                <a:spcPct val="95000"/>
              </a:lnSpc>
              <a:spcBef>
                <a:spcPts val="1500"/>
              </a:spcBef>
              <a:spcAft>
                <a:spcPts val="0"/>
              </a:spcAft>
              <a:buNone/>
            </a:pPr>
            <a:r>
              <a:rPr lang="en-GB" sz="1400">
                <a:solidFill>
                  <a:srgbClr val="374151"/>
                </a:solidFill>
                <a:highlight>
                  <a:schemeClr val="lt1"/>
                </a:highlight>
                <a:latin typeface="Roboto"/>
                <a:ea typeface="Roboto"/>
                <a:cs typeface="Roboto"/>
                <a:sym typeface="Roboto"/>
              </a:rPr>
              <a:t>The key feature of a CNN is the use of convolutional layers, which apply a set of filters to the input data to extract features at different levels of abstraction. Each filter slides over the input data, performing a dot product between the filter and the local region of the input data to produce a filtered output, known as a feature map. These filters can be thought of as edge detectors or blob detectors that help to extract useful features from the input data.</a:t>
            </a:r>
            <a:endParaRPr sz="1400">
              <a:solidFill>
                <a:srgbClr val="374151"/>
              </a:solidFill>
              <a:highlight>
                <a:schemeClr val="lt1"/>
              </a:highlight>
              <a:latin typeface="Roboto"/>
              <a:ea typeface="Roboto"/>
              <a:cs typeface="Roboto"/>
              <a:sym typeface="Roboto"/>
            </a:endParaRPr>
          </a:p>
          <a:p>
            <a:pPr indent="0" lvl="0" marL="0" rtl="0" algn="l">
              <a:lnSpc>
                <a:spcPct val="95000"/>
              </a:lnSpc>
              <a:spcBef>
                <a:spcPts val="1500"/>
              </a:spcBef>
              <a:spcAft>
                <a:spcPts val="0"/>
              </a:spcAft>
              <a:buNone/>
            </a:pPr>
            <a:r>
              <a:rPr lang="en-GB" sz="1400">
                <a:solidFill>
                  <a:srgbClr val="374151"/>
                </a:solidFill>
                <a:highlight>
                  <a:schemeClr val="lt1"/>
                </a:highlight>
                <a:latin typeface="Roboto"/>
                <a:ea typeface="Roboto"/>
                <a:cs typeface="Roboto"/>
                <a:sym typeface="Roboto"/>
              </a:rPr>
              <a:t>Pooling layers are used to reduce the spatial dimensions of the feature maps and control overfitting. They typically apply a simple operation, such as max pooling, which selects the maximum value in a small region of the feature map.</a:t>
            </a:r>
            <a:endParaRPr sz="1400">
              <a:solidFill>
                <a:srgbClr val="374151"/>
              </a:solidFill>
              <a:highlight>
                <a:schemeClr val="lt1"/>
              </a:highlight>
              <a:latin typeface="Roboto"/>
              <a:ea typeface="Roboto"/>
              <a:cs typeface="Roboto"/>
              <a:sym typeface="Roboto"/>
            </a:endParaRPr>
          </a:p>
          <a:p>
            <a:pPr indent="0" lvl="0" marL="0" rtl="0" algn="l">
              <a:lnSpc>
                <a:spcPct val="95000"/>
              </a:lnSpc>
              <a:spcBef>
                <a:spcPts val="1500"/>
              </a:spcBef>
              <a:spcAft>
                <a:spcPts val="0"/>
              </a:spcAft>
              <a:buNone/>
            </a:pPr>
            <a:r>
              <a:rPr lang="en-GB" sz="1400">
                <a:solidFill>
                  <a:srgbClr val="374151"/>
                </a:solidFill>
                <a:highlight>
                  <a:schemeClr val="lt1"/>
                </a:highlight>
                <a:latin typeface="Roboto"/>
                <a:ea typeface="Roboto"/>
                <a:cs typeface="Roboto"/>
                <a:sym typeface="Roboto"/>
              </a:rPr>
              <a:t>The fully connected layers at the end of the network, take the output of the convolutional and pooling layers and use it for classification or regression tasks.</a:t>
            </a:r>
            <a:endParaRPr sz="1400">
              <a:solidFill>
                <a:srgbClr val="374151"/>
              </a:solidFill>
              <a:highlight>
                <a:schemeClr val="lt1"/>
              </a:highlight>
              <a:latin typeface="Roboto"/>
              <a:ea typeface="Roboto"/>
              <a:cs typeface="Roboto"/>
              <a:sym typeface="Roboto"/>
            </a:endParaRPr>
          </a:p>
          <a:p>
            <a:pPr indent="0" lvl="0" marL="0" rtl="0" algn="l">
              <a:lnSpc>
                <a:spcPct val="95000"/>
              </a:lnSpc>
              <a:spcBef>
                <a:spcPts val="1500"/>
              </a:spcBef>
              <a:spcAft>
                <a:spcPts val="1200"/>
              </a:spcAft>
              <a:buNone/>
            </a:pPr>
            <a:r>
              <a:t/>
            </a:r>
            <a:endParaRPr sz="20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