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58" r:id="rId5"/>
    <p:sldId id="259" r:id="rId6"/>
    <p:sldId id="280" r:id="rId7"/>
    <p:sldId id="281" r:id="rId8"/>
    <p:sldId id="282" r:id="rId9"/>
    <p:sldId id="285" r:id="rId10"/>
    <p:sldId id="283" r:id="rId11"/>
    <p:sldId id="279" r:id="rId12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36" y="54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F70C35FA-AFEC-4F6C-81BD-7814ED69409F}" type="slidenum">
              <a:t>‹#›</a:t>
            </a:fld>
            <a:endParaRPr lang="en-IN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3650162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IN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IN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IN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IN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B79278DC-7C15-4D89-AABF-F020DFB65AE4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995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IN" sz="2000" b="0" i="0" u="none" strike="noStrike" kern="1200">
        <a:ln>
          <a:noFill/>
        </a:ln>
        <a:latin typeface="Arial" pitchFamily="18"/>
        <a:ea typeface="Microsoft YaHei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IN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IN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IN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IN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IN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6753C39-433E-471A-9213-DD039FD5FA0F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09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69149C-77E4-49C3-B159-8DB5919E2277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04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3E48F0D-0ECD-4455-BE76-C4A0A5B8A77D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C6A6E1F-450A-47F2-87F8-AED124AC99B7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12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31237CD-7299-4EE3-B7AA-9D161844568E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49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8E16F6C-2A24-468F-98BC-697FDD0FD87C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01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532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532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12E0D41-9698-424F-8939-FF9B1B7ABC34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15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EC6C4B5-1AA5-49BE-AC79-E290696474F2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95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AF6D2A8-3D62-4919-8B44-C7544BDD6C7E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68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867E90E-E218-4597-A6C6-02571C013BC8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20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C61CB6D-5DBD-4E0A-932A-2A9981059BFF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0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1C45A7C-B67F-47FC-8B68-993D29AD43B5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21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577CF5B-9124-48A6-A441-B204A9467C5B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66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3EDD90-4254-499F-80F8-A269FFD0CF81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29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36550"/>
            <a:ext cx="2266950" cy="5964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36550"/>
            <a:ext cx="6653212" cy="5964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E0C0B46-0E1A-4C1B-8159-9DDDED542A27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21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0282883-EEC1-4572-BF3E-AB6B6E73B0F0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09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A5ADDF-B014-4CB3-BED2-F2FAD5237B1B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41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EFFDCB6-24C0-4D66-BFCE-E25E48D7CE69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23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E03CE02-55E4-472C-9BFC-2D130DFA9E41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40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88F9252-5032-4C7B-8348-E936F8240982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58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25ECBBB-551E-4CB0-881F-FD49E91287FC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59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3FFEB2A-B8CB-410A-825E-F6F12067FA53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78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IN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IN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IN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IN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IN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IN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IN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IN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IN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F2E3E053-81F2-4416-8C47-D1791B4EBE2C}" type="slidenum"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IN" sz="4400" b="0" i="0" u="none" strike="noStrike" kern="1200">
          <a:ln>
            <a:noFill/>
          </a:ln>
          <a:latin typeface="Arial" pitchFamily="18"/>
          <a:ea typeface="Microsoft YaHei" pitchFamily="2"/>
          <a:cs typeface="Arial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4"/>
        </a:spcAft>
        <a:tabLst/>
        <a:defRPr lang="en-IN" sz="3200" b="0" i="0" u="none" strike="noStrike" kern="1200">
          <a:ln>
            <a:noFill/>
          </a:ln>
          <a:latin typeface="Arial" pitchFamily="18"/>
          <a:ea typeface="Microsoft YaHei" pitchFamily="2"/>
          <a:cs typeface="Arial" pitchFamily="2"/>
        </a:defRPr>
      </a:lvl1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36960"/>
            <a:ext cx="9071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IN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8680"/>
            <a:ext cx="9071640" cy="4531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12"/>
              </a:spcAft>
              <a:buClr>
                <a:srgbClr val="000080"/>
              </a:buClr>
              <a:buSzPct val="45000"/>
              <a:buFont typeface="StarSymbol"/>
              <a:buNone/>
              <a:defRPr lang="en-IN" sz="3200" b="0" i="0" u="none" strike="noStrike">
                <a:ln>
                  <a:noFill/>
                </a:ln>
                <a:latin typeface="Thorndale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2"/>
              </a:spcAft>
              <a:buClr>
                <a:srgbClr val="000080"/>
              </a:buClr>
              <a:buSzPct val="45000"/>
              <a:buFont typeface="StarSymbol"/>
              <a:buChar char="●"/>
              <a:defRPr lang="en-IN" sz="3200" b="0" i="0" u="none" strike="noStrike">
                <a:ln>
                  <a:noFill/>
                </a:ln>
                <a:latin typeface="Thorndale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IN" sz="2800" b="0" i="0" u="none" strike="noStrike">
                <a:ln>
                  <a:noFill/>
                </a:ln>
                <a:latin typeface="Thorndale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45"/>
              </a:spcAft>
              <a:buClr>
                <a:srgbClr val="000080"/>
              </a:buClr>
              <a:buSzPct val="45000"/>
              <a:buFont typeface="StarSymbol"/>
              <a:buChar char="●"/>
              <a:defRPr lang="en-IN" sz="2400" b="0" i="0" u="none" strike="noStrike">
                <a:ln>
                  <a:noFill/>
                </a:ln>
                <a:latin typeface="Thorndale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1"/>
              </a:spcAft>
              <a:buClr>
                <a:srgbClr val="000080"/>
              </a:buClr>
              <a:buSzPct val="75000"/>
              <a:buFont typeface="StarSymbol"/>
              <a:buChar char="–"/>
              <a:defRPr lang="en-IN" sz="2000" b="0" i="0" u="none" strike="noStrike">
                <a:ln>
                  <a:noFill/>
                </a:ln>
                <a:latin typeface="Thorndale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78"/>
              </a:spcAft>
              <a:buClr>
                <a:srgbClr val="000080"/>
              </a:buClr>
              <a:buSzPct val="45000"/>
              <a:buFont typeface="StarSymbol"/>
              <a:buChar char="●"/>
              <a:defRPr lang="en-IN" sz="2000" b="0" i="0" u="none" strike="noStrike">
                <a:ln>
                  <a:noFill/>
                </a:ln>
                <a:latin typeface="Thorndale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78"/>
              </a:spcAft>
              <a:buClr>
                <a:srgbClr val="000080"/>
              </a:buClr>
              <a:buSzPct val="45000"/>
              <a:buFont typeface="StarSymbol"/>
              <a:buChar char="●"/>
              <a:defRPr lang="en-IN" sz="2000" b="0" i="0" u="none" strike="noStrike">
                <a:ln>
                  <a:noFill/>
                </a:ln>
                <a:latin typeface="Thorndale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78"/>
              </a:spcAft>
              <a:buClr>
                <a:srgbClr val="000080"/>
              </a:buClr>
              <a:buSzPct val="45000"/>
              <a:buFont typeface="StarSymbol"/>
              <a:buChar char="●"/>
              <a:defRPr lang="en-IN" sz="2000" b="0" i="0" u="none" strike="noStrike">
                <a:ln>
                  <a:noFill/>
                </a:ln>
                <a:latin typeface="Thorndale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78"/>
              </a:spcAft>
              <a:buClr>
                <a:srgbClr val="000080"/>
              </a:buClr>
              <a:buSzPct val="45000"/>
              <a:buFont typeface="StarSymbol"/>
              <a:buChar char="●"/>
              <a:defRPr lang="en-IN" sz="2000" b="0" i="0" u="none" strike="noStrike">
                <a:ln>
                  <a:noFill/>
                </a:ln>
                <a:latin typeface="Thorndale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78"/>
              </a:spcAft>
              <a:buClr>
                <a:srgbClr val="000080"/>
              </a:buClr>
              <a:buSzPct val="45000"/>
              <a:buFont typeface="StarSymbol"/>
              <a:buChar char="●"/>
              <a:defRPr lang="en-IN" sz="2000" b="0" i="0" u="none" strike="noStrike">
                <a:ln>
                  <a:noFill/>
                </a:ln>
                <a:latin typeface="Thorndale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6708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rtl="0" hangingPunct="0">
              <a:buNone/>
              <a:tabLst/>
              <a:defRPr lang="en-IN" sz="14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67080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ctr" rtl="0" hangingPunct="0">
              <a:buNone/>
              <a:tabLst/>
              <a:defRPr lang="en-IN" sz="14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6708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r" rtl="0" hangingPunct="0">
              <a:buNone/>
              <a:tabLst/>
              <a:defRPr lang="en-IN" sz="14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FA800149-E1EB-47AA-864F-E81C7B714192}" type="slidenum"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IN" sz="4400" b="0" i="0" u="none" strike="noStrike">
          <a:ln>
            <a:noFill/>
          </a:ln>
          <a:solidFill>
            <a:srgbClr val="000080"/>
          </a:solidFill>
          <a:latin typeface="Thorndale" pitchFamily="18"/>
          <a:cs typeface="Tahoma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2"/>
        </a:spcAft>
        <a:tabLst/>
        <a:defRPr lang="en-IN" sz="3200" b="0" i="0" u="none" strike="noStrike">
          <a:ln>
            <a:noFill/>
          </a:ln>
          <a:latin typeface="Thorndale" pitchFamily="18"/>
          <a:cs typeface="Tahoma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-stage.avinetworks.com/what-is-load-balancin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www-stage.avinetworks.com/glossary/service-discovery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mware.com/topics/glossary/content/kubernetes-services.html" TargetMode="Externa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tanzu.vmware.com/cicd" TargetMode="Externa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tanzu.vmware.com/devsecops" TargetMode="Externa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40000" y="323303"/>
            <a:ext cx="8607960" cy="615553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IN" sz="4000" dirty="0" smtClean="0"/>
              <a:t>Kubernetes </a:t>
            </a:r>
            <a:r>
              <a:rPr lang="en-IN" sz="4000" dirty="0"/>
              <a:t>Presentation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4392000" y="6192000"/>
            <a:ext cx="5256000" cy="109008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2"/>
              </a:spcAft>
              <a:buClr>
                <a:srgbClr val="000080"/>
              </a:buClr>
              <a:buSzPct val="45000"/>
              <a:buFont typeface="StarSymbol"/>
              <a:buNone/>
              <a:defRPr lang="en-IN" sz="3200" b="0" i="0" u="none" strike="noStrike">
                <a:ln>
                  <a:noFill/>
                </a:ln>
                <a:latin typeface="Thorndale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2"/>
              </a:spcAft>
              <a:buClr>
                <a:srgbClr val="000080"/>
              </a:buClr>
              <a:buSzPct val="45000"/>
              <a:buFont typeface="StarSymbol"/>
              <a:buChar char="●"/>
              <a:defRPr lang="en-IN" sz="3200" b="0" i="0" u="none" strike="noStrike">
                <a:ln>
                  <a:noFill/>
                </a:ln>
                <a:latin typeface="Thorndale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IN" sz="2800" b="0" i="0" u="none" strike="noStrike">
                <a:ln>
                  <a:noFill/>
                </a:ln>
                <a:latin typeface="Thorndale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45"/>
              </a:spcAft>
              <a:buClr>
                <a:srgbClr val="000080"/>
              </a:buClr>
              <a:buSzPct val="45000"/>
              <a:buFont typeface="StarSymbol"/>
              <a:buChar char="●"/>
              <a:defRPr lang="en-IN" sz="2400" b="0" i="0" u="none" strike="noStrike">
                <a:ln>
                  <a:noFill/>
                </a:ln>
                <a:latin typeface="Thorndale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1"/>
              </a:spcAft>
              <a:buClr>
                <a:srgbClr val="000080"/>
              </a:buClr>
              <a:buSzPct val="75000"/>
              <a:buFont typeface="StarSymbol"/>
              <a:buChar char="–"/>
              <a:defRPr lang="en-IN" sz="2000" b="0" i="0" u="none" strike="noStrike">
                <a:ln>
                  <a:noFill/>
                </a:ln>
                <a:latin typeface="Thorndale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78"/>
              </a:spcAft>
              <a:buClr>
                <a:srgbClr val="000080"/>
              </a:buClr>
              <a:buSzPct val="45000"/>
              <a:buFont typeface="StarSymbol"/>
              <a:buChar char="●"/>
              <a:defRPr lang="en-IN" sz="2000" b="0" i="0" u="none" strike="noStrike">
                <a:ln>
                  <a:noFill/>
                </a:ln>
                <a:latin typeface="Thorndale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78"/>
              </a:spcAft>
              <a:buClr>
                <a:srgbClr val="000080"/>
              </a:buClr>
              <a:buSzPct val="45000"/>
              <a:buFont typeface="StarSymbol"/>
              <a:buChar char="●"/>
              <a:defRPr lang="en-IN" sz="2000" b="0" i="0" u="none" strike="noStrike">
                <a:ln>
                  <a:noFill/>
                </a:ln>
                <a:latin typeface="Thorndale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78"/>
              </a:spcAft>
              <a:buClr>
                <a:srgbClr val="000080"/>
              </a:buClr>
              <a:buSzPct val="45000"/>
              <a:buFont typeface="StarSymbol"/>
              <a:buChar char="●"/>
              <a:defRPr lang="en-IN" sz="2000" b="0" i="0" u="none" strike="noStrike">
                <a:ln>
                  <a:noFill/>
                </a:ln>
                <a:latin typeface="Thorndale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78"/>
              </a:spcAft>
              <a:buClr>
                <a:srgbClr val="000080"/>
              </a:buClr>
              <a:buSzPct val="45000"/>
              <a:buFont typeface="StarSymbol"/>
              <a:buChar char="●"/>
              <a:defRPr lang="en-IN" sz="2000" b="0" i="0" u="none" strike="noStrike">
                <a:ln>
                  <a:noFill/>
                </a:ln>
                <a:latin typeface="Thorndale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78"/>
              </a:spcAft>
              <a:buClr>
                <a:srgbClr val="000080"/>
              </a:buClr>
              <a:buSzPct val="45000"/>
              <a:buFont typeface="StarSymbol"/>
              <a:buChar char="●"/>
              <a:defRPr lang="en-IN" sz="2000" b="0" i="0" u="none" strike="noStrike">
                <a:ln>
                  <a:noFill/>
                </a:ln>
                <a:latin typeface="Thorndale" pitchFamily="18"/>
                <a:ea typeface="Andale Sans UI" pitchFamily="2"/>
                <a:cs typeface="Tahoma" pitchFamily="2"/>
              </a:defRPr>
            </a:lvl9pPr>
          </a:lstStyle>
          <a:p>
            <a:pPr lvl="0">
              <a:buNone/>
            </a:pPr>
            <a:r>
              <a:rPr lang="en-IN" sz="2200" b="1"/>
              <a:t>Presented by- Prasad Yadav</a:t>
            </a:r>
            <a:br>
              <a:rPr lang="en-IN" sz="2200" b="1"/>
            </a:br>
            <a:r>
              <a:rPr lang="en-IN" sz="2200" b="1"/>
              <a:t>         IT Infrastructure Admin</a:t>
            </a:r>
            <a:r>
              <a:rPr lang="en-IN"/>
              <a:t/>
            </a:r>
            <a:br>
              <a:rPr lang="en-IN"/>
            </a:br>
            <a:r>
              <a:rPr lang="en-IN"/>
              <a:t>                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520000" y="5112000"/>
            <a:ext cx="5472000" cy="86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AutoShape 2" descr="Kubernetes – Logos Downlo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924" y="1115541"/>
            <a:ext cx="7503811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-1262520"/>
            <a:ext cx="9071640" cy="126252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IN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 rot="4800">
            <a:off x="292248" y="425928"/>
            <a:ext cx="9355320" cy="731628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2"/>
              </a:spcAft>
              <a:buClr>
                <a:srgbClr val="000080"/>
              </a:buClr>
              <a:buSzPct val="45000"/>
              <a:buFont typeface="StarSymbol"/>
              <a:buNone/>
              <a:defRPr lang="en-IN" sz="3200" b="0" i="0" u="none" strike="noStrike">
                <a:ln>
                  <a:noFill/>
                </a:ln>
                <a:latin typeface="Thorndale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2"/>
              </a:spcAft>
              <a:buClr>
                <a:srgbClr val="000080"/>
              </a:buClr>
              <a:buSzPct val="45000"/>
              <a:buFont typeface="StarSymbol"/>
              <a:buChar char="●"/>
              <a:defRPr lang="en-IN" sz="3200" b="0" i="0" u="none" strike="noStrike">
                <a:ln>
                  <a:noFill/>
                </a:ln>
                <a:latin typeface="Thorndale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IN" sz="2800" b="0" i="0" u="none" strike="noStrike">
                <a:ln>
                  <a:noFill/>
                </a:ln>
                <a:latin typeface="Thorndale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45"/>
              </a:spcAft>
              <a:buClr>
                <a:srgbClr val="000080"/>
              </a:buClr>
              <a:buSzPct val="45000"/>
              <a:buFont typeface="StarSymbol"/>
              <a:buChar char="●"/>
              <a:defRPr lang="en-IN" sz="2400" b="0" i="0" u="none" strike="noStrike">
                <a:ln>
                  <a:noFill/>
                </a:ln>
                <a:latin typeface="Thorndale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1"/>
              </a:spcAft>
              <a:buClr>
                <a:srgbClr val="000080"/>
              </a:buClr>
              <a:buSzPct val="75000"/>
              <a:buFont typeface="StarSymbol"/>
              <a:buChar char="–"/>
              <a:defRPr lang="en-IN" sz="2000" b="0" i="0" u="none" strike="noStrike">
                <a:ln>
                  <a:noFill/>
                </a:ln>
                <a:latin typeface="Thorndale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78"/>
              </a:spcAft>
              <a:buClr>
                <a:srgbClr val="000080"/>
              </a:buClr>
              <a:buSzPct val="45000"/>
              <a:buFont typeface="StarSymbol"/>
              <a:buChar char="●"/>
              <a:defRPr lang="en-IN" sz="2000" b="0" i="0" u="none" strike="noStrike">
                <a:ln>
                  <a:noFill/>
                </a:ln>
                <a:latin typeface="Thorndale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78"/>
              </a:spcAft>
              <a:buClr>
                <a:srgbClr val="000080"/>
              </a:buClr>
              <a:buSzPct val="45000"/>
              <a:buFont typeface="StarSymbol"/>
              <a:buChar char="●"/>
              <a:defRPr lang="en-IN" sz="2000" b="0" i="0" u="none" strike="noStrike">
                <a:ln>
                  <a:noFill/>
                </a:ln>
                <a:latin typeface="Thorndale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78"/>
              </a:spcAft>
              <a:buClr>
                <a:srgbClr val="000080"/>
              </a:buClr>
              <a:buSzPct val="45000"/>
              <a:buFont typeface="StarSymbol"/>
              <a:buChar char="●"/>
              <a:defRPr lang="en-IN" sz="2000" b="0" i="0" u="none" strike="noStrike">
                <a:ln>
                  <a:noFill/>
                </a:ln>
                <a:latin typeface="Thorndale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78"/>
              </a:spcAft>
              <a:buClr>
                <a:srgbClr val="000080"/>
              </a:buClr>
              <a:buSzPct val="45000"/>
              <a:buFont typeface="StarSymbol"/>
              <a:buChar char="●"/>
              <a:defRPr lang="en-IN" sz="2000" b="0" i="0" u="none" strike="noStrike">
                <a:ln>
                  <a:noFill/>
                </a:ln>
                <a:latin typeface="Thorndale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78"/>
              </a:spcAft>
              <a:buClr>
                <a:srgbClr val="000080"/>
              </a:buClr>
              <a:buSzPct val="45000"/>
              <a:buFont typeface="StarSymbol"/>
              <a:buChar char="●"/>
              <a:defRPr lang="en-IN" sz="2000" b="0" i="0" u="none" strike="noStrike">
                <a:ln>
                  <a:noFill/>
                </a:ln>
                <a:latin typeface="Thorndale" pitchFamily="18"/>
                <a:ea typeface="Andale Sans UI" pitchFamily="2"/>
                <a:cs typeface="Tahoma" pitchFamily="2"/>
              </a:defRPr>
            </a:lvl9pPr>
          </a:lstStyle>
          <a:p>
            <a:pPr marL="0" lvl="0" indent="457200" algn="l">
              <a:buNone/>
            </a:pPr>
            <a:endParaRPr lang="en-IN" sz="2200" dirty="0"/>
          </a:p>
          <a:p>
            <a:pPr marL="0" lvl="0" indent="457200" algn="l">
              <a:buNone/>
            </a:pPr>
            <a:endParaRPr lang="en-IN" sz="2200" dirty="0"/>
          </a:p>
          <a:p>
            <a:pPr marL="0" lvl="0" indent="457200" algn="l">
              <a:buNone/>
            </a:pPr>
            <a:endParaRPr lang="en-IN" sz="2200" dirty="0"/>
          </a:p>
          <a:p>
            <a:pPr marL="0" lvl="0" indent="457200" algn="l">
              <a:buNone/>
            </a:pPr>
            <a:endParaRPr lang="en-IN" sz="2200" dirty="0"/>
          </a:p>
          <a:p>
            <a:pPr marL="0" lvl="0" indent="457200" algn="l">
              <a:buNone/>
            </a:pPr>
            <a:endParaRPr lang="en-IN" sz="2200" dirty="0"/>
          </a:p>
          <a:p>
            <a:pPr marL="0" lvl="0" indent="457200" algn="l">
              <a:buNone/>
            </a:pPr>
            <a:endParaRPr lang="en-IN" sz="2200" dirty="0"/>
          </a:p>
          <a:p>
            <a:pPr marL="0" lvl="0" indent="457200" algn="l">
              <a:buNone/>
            </a:pPr>
            <a:endParaRPr lang="en-IN" sz="2200" dirty="0"/>
          </a:p>
          <a:p>
            <a:pPr marL="0" lvl="0" indent="457200" algn="l">
              <a:buNone/>
            </a:pPr>
            <a:endParaRPr lang="en-IN" sz="2200" dirty="0"/>
          </a:p>
          <a:p>
            <a:pPr marL="0" lvl="0" indent="457200" algn="l">
              <a:buNone/>
            </a:pPr>
            <a:endParaRPr lang="en-IN" sz="2200" dirty="0"/>
          </a:p>
          <a:p>
            <a:pPr marL="0" lvl="0" indent="457200" algn="l">
              <a:buNone/>
            </a:pPr>
            <a:r>
              <a:rPr lang="en-IN" sz="2200" dirty="0"/>
              <a:t>Contact me if you have any doubts:</a:t>
            </a:r>
          </a:p>
          <a:p>
            <a:pPr marL="0" lvl="0" indent="457200" algn="l">
              <a:buNone/>
            </a:pPr>
            <a:r>
              <a:rPr lang="en-IN" sz="2200" dirty="0"/>
              <a:t>9513031322</a:t>
            </a:r>
          </a:p>
          <a:p>
            <a:pPr marL="0" lvl="0" indent="457200" algn="l">
              <a:buNone/>
            </a:pPr>
            <a:r>
              <a:rPr lang="en-IN" sz="2200" dirty="0" smtClean="0"/>
              <a:t>Prasad.vullipayala@technoidentity.com</a:t>
            </a:r>
            <a:endParaRPr lang="en-IN" sz="2200" dirty="0"/>
          </a:p>
          <a:p>
            <a:pPr marL="0" lvl="0" indent="457200" algn="l">
              <a:buNone/>
            </a:pPr>
            <a:r>
              <a:rPr lang="en-IN" sz="2200" dirty="0"/>
              <a:t>We see you soon with Cloud Real Time Infrastructure Creation.</a:t>
            </a:r>
          </a:p>
          <a:p>
            <a:pPr marL="0" lvl="0" indent="457200">
              <a:buNone/>
            </a:pPr>
            <a:r>
              <a:rPr lang="en-IN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63200" y="717480"/>
            <a:ext cx="8092799" cy="3674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629666"/>
            <a:ext cx="9071640" cy="677108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IN" dirty="0"/>
              <a:t>What is </a:t>
            </a:r>
            <a:r>
              <a:rPr lang="en-IN" dirty="0" smtClean="0"/>
              <a:t>Kubernetes?</a:t>
            </a:r>
            <a:endParaRPr lang="en-IN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808" y="1403573"/>
            <a:ext cx="9071640" cy="515880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2"/>
              </a:spcAft>
              <a:buClr>
                <a:srgbClr val="000080"/>
              </a:buClr>
              <a:buSzPct val="45000"/>
              <a:buFont typeface="StarSymbol"/>
              <a:buNone/>
              <a:defRPr lang="en-IN" sz="3200" b="0" i="0" u="none" strike="noStrike">
                <a:ln>
                  <a:noFill/>
                </a:ln>
                <a:latin typeface="Thorndale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2"/>
              </a:spcAft>
              <a:buClr>
                <a:srgbClr val="000080"/>
              </a:buClr>
              <a:buSzPct val="45000"/>
              <a:buFont typeface="StarSymbol"/>
              <a:buChar char="●"/>
              <a:defRPr lang="en-IN" sz="3200" b="0" i="0" u="none" strike="noStrike">
                <a:ln>
                  <a:noFill/>
                </a:ln>
                <a:latin typeface="Thorndale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IN" sz="2800" b="0" i="0" u="none" strike="noStrike">
                <a:ln>
                  <a:noFill/>
                </a:ln>
                <a:latin typeface="Thorndale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45"/>
              </a:spcAft>
              <a:buClr>
                <a:srgbClr val="000080"/>
              </a:buClr>
              <a:buSzPct val="45000"/>
              <a:buFont typeface="StarSymbol"/>
              <a:buChar char="●"/>
              <a:defRPr lang="en-IN" sz="2400" b="0" i="0" u="none" strike="noStrike">
                <a:ln>
                  <a:noFill/>
                </a:ln>
                <a:latin typeface="Thorndale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1"/>
              </a:spcAft>
              <a:buClr>
                <a:srgbClr val="000080"/>
              </a:buClr>
              <a:buSzPct val="75000"/>
              <a:buFont typeface="StarSymbol"/>
              <a:buChar char="–"/>
              <a:defRPr lang="en-IN" sz="2000" b="0" i="0" u="none" strike="noStrike">
                <a:ln>
                  <a:noFill/>
                </a:ln>
                <a:latin typeface="Thorndale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78"/>
              </a:spcAft>
              <a:buClr>
                <a:srgbClr val="000080"/>
              </a:buClr>
              <a:buSzPct val="45000"/>
              <a:buFont typeface="StarSymbol"/>
              <a:buChar char="●"/>
              <a:defRPr lang="en-IN" sz="2000" b="0" i="0" u="none" strike="noStrike">
                <a:ln>
                  <a:noFill/>
                </a:ln>
                <a:latin typeface="Thorndale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78"/>
              </a:spcAft>
              <a:buClr>
                <a:srgbClr val="000080"/>
              </a:buClr>
              <a:buSzPct val="45000"/>
              <a:buFont typeface="StarSymbol"/>
              <a:buChar char="●"/>
              <a:defRPr lang="en-IN" sz="2000" b="0" i="0" u="none" strike="noStrike">
                <a:ln>
                  <a:noFill/>
                </a:ln>
                <a:latin typeface="Thorndale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78"/>
              </a:spcAft>
              <a:buClr>
                <a:srgbClr val="000080"/>
              </a:buClr>
              <a:buSzPct val="45000"/>
              <a:buFont typeface="StarSymbol"/>
              <a:buChar char="●"/>
              <a:defRPr lang="en-IN" sz="2000" b="0" i="0" u="none" strike="noStrike">
                <a:ln>
                  <a:noFill/>
                </a:ln>
                <a:latin typeface="Thorndale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78"/>
              </a:spcAft>
              <a:buClr>
                <a:srgbClr val="000080"/>
              </a:buClr>
              <a:buSzPct val="45000"/>
              <a:buFont typeface="StarSymbol"/>
              <a:buChar char="●"/>
              <a:defRPr lang="en-IN" sz="2000" b="0" i="0" u="none" strike="noStrike">
                <a:ln>
                  <a:noFill/>
                </a:ln>
                <a:latin typeface="Thorndale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78"/>
              </a:spcAft>
              <a:buClr>
                <a:srgbClr val="000080"/>
              </a:buClr>
              <a:buSzPct val="45000"/>
              <a:buFont typeface="StarSymbol"/>
              <a:buChar char="●"/>
              <a:defRPr lang="en-IN" sz="2000" b="0" i="0" u="none" strike="noStrike">
                <a:ln>
                  <a:noFill/>
                </a:ln>
                <a:latin typeface="Thorndale" pitchFamily="18"/>
                <a:ea typeface="Andale Sans UI" pitchFamily="2"/>
                <a:cs typeface="Tahoma" pitchFamily="2"/>
              </a:defRPr>
            </a:lvl9pPr>
          </a:lstStyle>
          <a:p>
            <a:pPr lvl="0"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Kubernetes is a portable, extensible, open source platform for managing containerized workloads and services, that facilitates both declarative configuration and automation. </a:t>
            </a:r>
            <a:endParaRPr lang="en-US" sz="2400" dirty="0" smtClean="0"/>
          </a:p>
          <a:p>
            <a:pPr lvl="0"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b="1" dirty="0" smtClean="0"/>
              <a:t>Kubernetes</a:t>
            </a:r>
            <a:r>
              <a:rPr lang="en-US" sz="2400" dirty="0"/>
              <a:t>, at its basic level, is a system for running and coordinating containerized applications across a cluster of machines. It is a platform designed to completely manage the life cycle of containerized applications and services using methods that provide predictability, scalability, and high availability</a:t>
            </a:r>
            <a:r>
              <a:rPr lang="en-US" sz="2400" dirty="0" smtClean="0"/>
              <a:t>.</a:t>
            </a:r>
          </a:p>
          <a:p>
            <a:pPr lvl="0"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Kubernetes is an open source container deployment and management platform. It offers container orchestration, a container runtime, container-centric infrastructure orchestration, </a:t>
            </a:r>
            <a:r>
              <a:rPr lang="en-US" sz="2400" dirty="0">
                <a:hlinkClick r:id="rId3"/>
              </a:rPr>
              <a:t>load balancing</a:t>
            </a:r>
            <a:r>
              <a:rPr lang="en-US" sz="2400" dirty="0"/>
              <a:t>, self-healing mechanisms, and </a:t>
            </a:r>
            <a:r>
              <a:rPr lang="en-US" sz="2400" dirty="0">
                <a:hlinkClick r:id="rId4"/>
              </a:rPr>
              <a:t>service discovery</a:t>
            </a:r>
            <a:r>
              <a:rPr lang="en-US" sz="2400" dirty="0"/>
              <a:t>.</a:t>
            </a:r>
            <a:endParaRPr lang="en-IN" sz="2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864000" y="446400"/>
            <a:ext cx="8352000" cy="6192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/>
              <a:t>Kubernetes Architecture</a:t>
            </a:r>
            <a:endParaRPr lang="en-IN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065600"/>
            <a:ext cx="9071640" cy="5918399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2"/>
              </a:spcAft>
              <a:buClr>
                <a:srgbClr val="000080"/>
              </a:buClr>
              <a:buSzPct val="45000"/>
              <a:buFont typeface="StarSymbol"/>
              <a:buNone/>
              <a:defRPr lang="en-IN" sz="3200" b="0" i="0" u="none" strike="noStrike">
                <a:ln>
                  <a:noFill/>
                </a:ln>
                <a:latin typeface="Thorndale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2"/>
              </a:spcAft>
              <a:buClr>
                <a:srgbClr val="000080"/>
              </a:buClr>
              <a:buSzPct val="45000"/>
              <a:buFont typeface="StarSymbol"/>
              <a:buChar char="●"/>
              <a:defRPr lang="en-IN" sz="3200" b="0" i="0" u="none" strike="noStrike">
                <a:ln>
                  <a:noFill/>
                </a:ln>
                <a:latin typeface="Thorndale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IN" sz="2800" b="0" i="0" u="none" strike="noStrike">
                <a:ln>
                  <a:noFill/>
                </a:ln>
                <a:latin typeface="Thorndale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45"/>
              </a:spcAft>
              <a:buClr>
                <a:srgbClr val="000080"/>
              </a:buClr>
              <a:buSzPct val="45000"/>
              <a:buFont typeface="StarSymbol"/>
              <a:buChar char="●"/>
              <a:defRPr lang="en-IN" sz="2400" b="0" i="0" u="none" strike="noStrike">
                <a:ln>
                  <a:noFill/>
                </a:ln>
                <a:latin typeface="Thorndale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1"/>
              </a:spcAft>
              <a:buClr>
                <a:srgbClr val="000080"/>
              </a:buClr>
              <a:buSzPct val="75000"/>
              <a:buFont typeface="StarSymbol"/>
              <a:buChar char="–"/>
              <a:defRPr lang="en-IN" sz="2000" b="0" i="0" u="none" strike="noStrike">
                <a:ln>
                  <a:noFill/>
                </a:ln>
                <a:latin typeface="Thorndale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78"/>
              </a:spcAft>
              <a:buClr>
                <a:srgbClr val="000080"/>
              </a:buClr>
              <a:buSzPct val="45000"/>
              <a:buFont typeface="StarSymbol"/>
              <a:buChar char="●"/>
              <a:defRPr lang="en-IN" sz="2000" b="0" i="0" u="none" strike="noStrike">
                <a:ln>
                  <a:noFill/>
                </a:ln>
                <a:latin typeface="Thorndale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78"/>
              </a:spcAft>
              <a:buClr>
                <a:srgbClr val="000080"/>
              </a:buClr>
              <a:buSzPct val="45000"/>
              <a:buFont typeface="StarSymbol"/>
              <a:buChar char="●"/>
              <a:defRPr lang="en-IN" sz="2000" b="0" i="0" u="none" strike="noStrike">
                <a:ln>
                  <a:noFill/>
                </a:ln>
                <a:latin typeface="Thorndale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78"/>
              </a:spcAft>
              <a:buClr>
                <a:srgbClr val="000080"/>
              </a:buClr>
              <a:buSzPct val="45000"/>
              <a:buFont typeface="StarSymbol"/>
              <a:buChar char="●"/>
              <a:defRPr lang="en-IN" sz="2000" b="0" i="0" u="none" strike="noStrike">
                <a:ln>
                  <a:noFill/>
                </a:ln>
                <a:latin typeface="Thorndale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78"/>
              </a:spcAft>
              <a:buClr>
                <a:srgbClr val="000080"/>
              </a:buClr>
              <a:buSzPct val="45000"/>
              <a:buFont typeface="StarSymbol"/>
              <a:buChar char="●"/>
              <a:defRPr lang="en-IN" sz="2000" b="0" i="0" u="none" strike="noStrike">
                <a:ln>
                  <a:noFill/>
                </a:ln>
                <a:latin typeface="Thorndale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78"/>
              </a:spcAft>
              <a:buClr>
                <a:srgbClr val="000080"/>
              </a:buClr>
              <a:buSzPct val="45000"/>
              <a:buFont typeface="StarSymbol"/>
              <a:buChar char="●"/>
              <a:defRPr lang="en-IN" sz="2000" b="0" i="0" u="none" strike="noStrike">
                <a:ln>
                  <a:noFill/>
                </a:ln>
                <a:latin typeface="Thorndale" pitchFamily="18"/>
                <a:ea typeface="Andale Sans UI" pitchFamily="2"/>
                <a:cs typeface="Tahoma" pitchFamily="2"/>
              </a:defRPr>
            </a:lvl9pPr>
          </a:lstStyle>
          <a:p>
            <a:pPr lvl="0">
              <a:buNone/>
            </a:pPr>
            <a:endParaRPr lang="en-IN" sz="2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82" y="1065600"/>
            <a:ext cx="8693274" cy="600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76360" y="-2232000"/>
            <a:ext cx="9071640" cy="126252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IN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576000"/>
            <a:ext cx="9071640" cy="644220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2"/>
              </a:spcAft>
              <a:buClr>
                <a:srgbClr val="000080"/>
              </a:buClr>
              <a:buSzPct val="45000"/>
              <a:buFont typeface="StarSymbol"/>
              <a:buNone/>
              <a:defRPr lang="en-IN" sz="3200" b="0" i="0" u="none" strike="noStrike">
                <a:ln>
                  <a:noFill/>
                </a:ln>
                <a:latin typeface="Thorndale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2"/>
              </a:spcAft>
              <a:buClr>
                <a:srgbClr val="000080"/>
              </a:buClr>
              <a:buSzPct val="45000"/>
              <a:buFont typeface="StarSymbol"/>
              <a:buChar char="●"/>
              <a:defRPr lang="en-IN" sz="3200" b="0" i="0" u="none" strike="noStrike">
                <a:ln>
                  <a:noFill/>
                </a:ln>
                <a:latin typeface="Thorndale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IN" sz="2800" b="0" i="0" u="none" strike="noStrike">
                <a:ln>
                  <a:noFill/>
                </a:ln>
                <a:latin typeface="Thorndale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45"/>
              </a:spcAft>
              <a:buClr>
                <a:srgbClr val="000080"/>
              </a:buClr>
              <a:buSzPct val="45000"/>
              <a:buFont typeface="StarSymbol"/>
              <a:buChar char="●"/>
              <a:defRPr lang="en-IN" sz="2400" b="0" i="0" u="none" strike="noStrike">
                <a:ln>
                  <a:noFill/>
                </a:ln>
                <a:latin typeface="Thorndale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1"/>
              </a:spcAft>
              <a:buClr>
                <a:srgbClr val="000080"/>
              </a:buClr>
              <a:buSzPct val="75000"/>
              <a:buFont typeface="StarSymbol"/>
              <a:buChar char="–"/>
              <a:defRPr lang="en-IN" sz="2000" b="0" i="0" u="none" strike="noStrike">
                <a:ln>
                  <a:noFill/>
                </a:ln>
                <a:latin typeface="Thorndale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78"/>
              </a:spcAft>
              <a:buClr>
                <a:srgbClr val="000080"/>
              </a:buClr>
              <a:buSzPct val="45000"/>
              <a:buFont typeface="StarSymbol"/>
              <a:buChar char="●"/>
              <a:defRPr lang="en-IN" sz="2000" b="0" i="0" u="none" strike="noStrike">
                <a:ln>
                  <a:noFill/>
                </a:ln>
                <a:latin typeface="Thorndale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78"/>
              </a:spcAft>
              <a:buClr>
                <a:srgbClr val="000080"/>
              </a:buClr>
              <a:buSzPct val="45000"/>
              <a:buFont typeface="StarSymbol"/>
              <a:buChar char="●"/>
              <a:defRPr lang="en-IN" sz="2000" b="0" i="0" u="none" strike="noStrike">
                <a:ln>
                  <a:noFill/>
                </a:ln>
                <a:latin typeface="Thorndale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78"/>
              </a:spcAft>
              <a:buClr>
                <a:srgbClr val="000080"/>
              </a:buClr>
              <a:buSzPct val="45000"/>
              <a:buFont typeface="StarSymbol"/>
              <a:buChar char="●"/>
              <a:defRPr lang="en-IN" sz="2000" b="0" i="0" u="none" strike="noStrike">
                <a:ln>
                  <a:noFill/>
                </a:ln>
                <a:latin typeface="Thorndale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78"/>
              </a:spcAft>
              <a:buClr>
                <a:srgbClr val="000080"/>
              </a:buClr>
              <a:buSzPct val="45000"/>
              <a:buFont typeface="StarSymbol"/>
              <a:buChar char="●"/>
              <a:defRPr lang="en-IN" sz="2000" b="0" i="0" u="none" strike="noStrike">
                <a:ln>
                  <a:noFill/>
                </a:ln>
                <a:latin typeface="Thorndale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78"/>
              </a:spcAft>
              <a:buClr>
                <a:srgbClr val="000080"/>
              </a:buClr>
              <a:buSzPct val="45000"/>
              <a:buFont typeface="StarSymbol"/>
              <a:buChar char="●"/>
              <a:defRPr lang="en-IN" sz="2000" b="0" i="0" u="none" strike="noStrike">
                <a:ln>
                  <a:noFill/>
                </a:ln>
                <a:latin typeface="Thorndale" pitchFamily="18"/>
                <a:ea typeface="Andale Sans UI" pitchFamily="2"/>
                <a:cs typeface="Tahoma" pitchFamily="2"/>
              </a:defRPr>
            </a:lvl9pPr>
          </a:lstStyle>
          <a:p>
            <a:pPr lvl="0" algn="ctr">
              <a:buNone/>
            </a:pPr>
            <a:r>
              <a:rPr lang="en-US" sz="4400" dirty="0">
                <a:solidFill>
                  <a:srgbClr val="000080"/>
                </a:solidFill>
              </a:rPr>
              <a:t>Kubernetes </a:t>
            </a:r>
            <a:r>
              <a:rPr lang="en-US" sz="4400" dirty="0" smtClean="0">
                <a:solidFill>
                  <a:srgbClr val="000080"/>
                </a:solidFill>
              </a:rPr>
              <a:t>Terminology</a:t>
            </a:r>
          </a:p>
          <a:p>
            <a:pPr algn="l">
              <a:buNone/>
            </a:pPr>
            <a:r>
              <a:rPr lang="en-US" dirty="0"/>
              <a:t>A K8s </a:t>
            </a:r>
            <a:r>
              <a:rPr lang="en-US" dirty="0" smtClean="0"/>
              <a:t>Master </a:t>
            </a:r>
            <a:r>
              <a:rPr lang="en-US" dirty="0"/>
              <a:t>has </a:t>
            </a:r>
            <a:r>
              <a:rPr lang="en-US" dirty="0" smtClean="0"/>
              <a:t>major </a:t>
            </a:r>
            <a:r>
              <a:rPr lang="en-US" dirty="0"/>
              <a:t>components</a:t>
            </a:r>
            <a:r>
              <a:rPr lang="en-US" dirty="0" smtClean="0"/>
              <a:t>:</a:t>
            </a:r>
            <a:endParaRPr lang="en-US" dirty="0">
              <a:solidFill>
                <a:srgbClr val="000080"/>
              </a:solidFill>
            </a:endParaRP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Kube-apiserver</a:t>
            </a:r>
            <a:r>
              <a:rPr lang="en-US" sz="2400" dirty="0"/>
              <a:t>. As its name suggests, the </a:t>
            </a:r>
            <a:r>
              <a:rPr lang="en-US" sz="2400" dirty="0" err="1"/>
              <a:t>kube-apiserver</a:t>
            </a:r>
            <a:r>
              <a:rPr lang="en-US" sz="2400" dirty="0"/>
              <a:t> exposes the Kubernetes API.</a:t>
            </a: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b="1" dirty="0" err="1"/>
              <a:t>etcd</a:t>
            </a:r>
            <a:r>
              <a:rPr lang="en-US" sz="2400" dirty="0"/>
              <a:t>. A key-value store where all data relating to the Kubernetes cluster is stored.</a:t>
            </a: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b="1" dirty="0" err="1"/>
              <a:t>Kube</a:t>
            </a:r>
            <a:r>
              <a:rPr lang="en-US" sz="2400" b="1" dirty="0"/>
              <a:t>-scheduler</a:t>
            </a:r>
            <a:r>
              <a:rPr lang="en-US" sz="2400" dirty="0"/>
              <a:t>. Watches for new Kubernetes Pods with no assigned nodes and assigns them to a node for execution based on resources, policies, and ‘affinity’ specifications.</a:t>
            </a: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b="1" dirty="0" err="1"/>
              <a:t>Kube</a:t>
            </a:r>
            <a:r>
              <a:rPr lang="en-US" sz="2400" b="1" dirty="0"/>
              <a:t>-controller-manager.</a:t>
            </a:r>
            <a:r>
              <a:rPr lang="en-US" sz="2400" dirty="0"/>
              <a:t> All controller functions of the control plane are compiled into a single binary: </a:t>
            </a:r>
            <a:r>
              <a:rPr lang="en-US" sz="2400" dirty="0" err="1"/>
              <a:t>kube</a:t>
            </a:r>
            <a:r>
              <a:rPr lang="en-US" sz="2400" dirty="0"/>
              <a:t>-controller-manager</a:t>
            </a:r>
            <a:r>
              <a:rPr lang="en-US" sz="2400" dirty="0" smtClean="0"/>
              <a:t>.</a:t>
            </a: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b="1" dirty="0"/>
              <a:t>Controller.</a:t>
            </a:r>
            <a:r>
              <a:rPr lang="en-US" sz="2400" dirty="0"/>
              <a:t> Controllers ensure that the actual running state of the Kubernetes cluster is as close as possible to the desired state.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7824" y="755501"/>
            <a:ext cx="8856984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latin typeface="Thorndale"/>
              </a:rPr>
              <a:t>A K8s node has three major components:</a:t>
            </a:r>
          </a:p>
          <a:p>
            <a:endParaRPr lang="en-IN" dirty="0"/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en-IN" sz="2400" b="1" dirty="0" err="1">
                <a:latin typeface="Thorndale"/>
              </a:rPr>
              <a:t>Kubelet</a:t>
            </a:r>
            <a:r>
              <a:rPr lang="en-IN" sz="2400" b="1" dirty="0">
                <a:latin typeface="Thorndale"/>
              </a:rPr>
              <a:t>.</a:t>
            </a:r>
            <a:r>
              <a:rPr lang="en-IN" sz="2400" dirty="0">
                <a:latin typeface="Thorndale"/>
              </a:rPr>
              <a:t> An agent that makes sure that the necessary containers are running in a Kubernetes Pod.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en-IN" sz="2400" b="1" dirty="0" err="1">
                <a:latin typeface="Thorndale"/>
              </a:rPr>
              <a:t>Kube</a:t>
            </a:r>
            <a:r>
              <a:rPr lang="en-IN" sz="2400" b="1" dirty="0">
                <a:latin typeface="Thorndale"/>
              </a:rPr>
              <a:t>-proxy.</a:t>
            </a:r>
            <a:r>
              <a:rPr lang="en-IN" sz="2400" dirty="0">
                <a:latin typeface="Thorndale"/>
              </a:rPr>
              <a:t> A network proxy that runs on each node in a cluster to maintain network rules and allow communication.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en-IN" sz="2400" b="1" dirty="0">
                <a:latin typeface="Thorndale"/>
              </a:rPr>
              <a:t>Container runtime. </a:t>
            </a:r>
            <a:r>
              <a:rPr lang="en-IN" sz="2400" dirty="0">
                <a:latin typeface="Thorndale"/>
              </a:rPr>
              <a:t>The software responsible for running containers. Kubernetes supports any runtime that adheres to the Kubernetes CRI (Container Runtime Interface</a:t>
            </a:r>
            <a:r>
              <a:rPr lang="en-IN" sz="2400" dirty="0" smtClean="0">
                <a:latin typeface="Thorndale"/>
              </a:rPr>
              <a:t>).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Thorndale"/>
              </a:rPr>
              <a:t>Kubernetes service</a:t>
            </a:r>
            <a:r>
              <a:rPr lang="en-US" sz="2400" dirty="0">
                <a:latin typeface="Thorndale"/>
              </a:rPr>
              <a:t>. A </a:t>
            </a:r>
            <a:r>
              <a:rPr lang="en-US" sz="2400" dirty="0">
                <a:latin typeface="Thorndale"/>
                <a:hlinkClick r:id="rId2"/>
              </a:rPr>
              <a:t>Kubernetes service</a:t>
            </a:r>
            <a:r>
              <a:rPr lang="en-US" sz="2400" dirty="0">
                <a:latin typeface="Thorndale"/>
              </a:rPr>
              <a:t> is a logical abstraction for a group of Kubernetes Pods which all perform the same function. Kubernetes services are assigned unique addresses which stay the same even as pod instances come and go.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horndale"/>
              </a:rPr>
              <a:t>Operator</a:t>
            </a:r>
            <a:r>
              <a:rPr lang="en-US" sz="2400" dirty="0">
                <a:latin typeface="Thorndale"/>
              </a:rPr>
              <a:t>.  Kubernetes Operators allow you to encapsulate domain-specific knowledge for an application similar to a run book. By automating application-specific tasks, Operators allow you to more easily deploy and manage applications on K8s. 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endParaRPr lang="en-IN" sz="2400" dirty="0">
              <a:latin typeface="Thorndale"/>
            </a:endParaRPr>
          </a:p>
        </p:txBody>
      </p:sp>
    </p:spTree>
    <p:extLst>
      <p:ext uri="{BB962C8B-B14F-4D97-AF65-F5344CB8AC3E}">
        <p14:creationId xmlns:p14="http://schemas.microsoft.com/office/powerpoint/2010/main" val="22803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7824" y="611485"/>
            <a:ext cx="8856983" cy="8340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400" dirty="0">
                <a:solidFill>
                  <a:srgbClr val="000080"/>
                </a:solidFill>
                <a:latin typeface="Thorndale" pitchFamily="18"/>
                <a:ea typeface="Andale Sans UI" pitchFamily="2"/>
                <a:cs typeface="Tahoma" pitchFamily="2"/>
              </a:rPr>
              <a:t>Kubernetes </a:t>
            </a:r>
            <a:r>
              <a:rPr lang="en-IN" sz="4400" dirty="0" smtClean="0">
                <a:solidFill>
                  <a:srgbClr val="000080"/>
                </a:solidFill>
                <a:latin typeface="Thorndale" pitchFamily="18"/>
                <a:ea typeface="Andale Sans UI" pitchFamily="2"/>
                <a:cs typeface="Tahoma" pitchFamily="2"/>
              </a:rPr>
              <a:t>Advantages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horndale"/>
              </a:rPr>
              <a:t>Portability.</a:t>
            </a:r>
            <a:r>
              <a:rPr lang="en-US" sz="2400" dirty="0">
                <a:latin typeface="Thorndale"/>
              </a:rPr>
              <a:t> Containers are portable across a range of environments from virtual environments to bare metal. Kubernetes is supported in all major public clouds, as a result, you can run containerized applications on K8s across many different environments.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horndale"/>
              </a:rPr>
              <a:t>Integration and extensibility</a:t>
            </a:r>
            <a:r>
              <a:rPr lang="en-US" sz="2400" dirty="0">
                <a:latin typeface="Thorndale"/>
              </a:rPr>
              <a:t>. Kubernetes is extensible to work with the solutions you already rely on, including logging, monitoring, and alerting services. The Kubernetes community is working on a variety of open source solutions complementary to Kubernetes, creating a rich and fast-growing ecosystem.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horndale"/>
              </a:rPr>
              <a:t>Scalability</a:t>
            </a:r>
            <a:r>
              <a:rPr lang="en-US" sz="2400" dirty="0">
                <a:latin typeface="Thorndale"/>
              </a:rPr>
              <a:t>. Cloud native applications scale horizontally. Kubernetes uses “auto-scaling,” spinning up additional container instances and scaling out automatically in response to demand.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horndale"/>
              </a:rPr>
              <a:t>Simplified </a:t>
            </a:r>
            <a:r>
              <a:rPr lang="en-US" sz="2400" b="1" dirty="0">
                <a:latin typeface="Thorndale"/>
              </a:rPr>
              <a:t>CI/CD</a:t>
            </a:r>
            <a:r>
              <a:rPr lang="en-US" sz="2400" dirty="0">
                <a:latin typeface="Thorndale"/>
              </a:rPr>
              <a:t>. </a:t>
            </a:r>
            <a:r>
              <a:rPr lang="en-US" sz="2400" dirty="0">
                <a:latin typeface="Thorndale"/>
                <a:hlinkClick r:id="rId2"/>
              </a:rPr>
              <a:t>CI/CD</a:t>
            </a:r>
            <a:r>
              <a:rPr lang="en-US" sz="2400" dirty="0">
                <a:latin typeface="Thorndale"/>
              </a:rPr>
              <a:t> is a DevOps practice that automates building, testing and deploying applications to production environments. </a:t>
            </a:r>
            <a:endParaRPr lang="en-US" sz="4400" dirty="0">
              <a:solidFill>
                <a:srgbClr val="000080"/>
              </a:solidFill>
              <a:latin typeface="Thorndale" pitchFamily="18"/>
              <a:ea typeface="Andale Sans UI" pitchFamily="2"/>
              <a:cs typeface="Tahoma" pitchFamily="2"/>
            </a:endParaRPr>
          </a:p>
          <a:p>
            <a:pPr algn="ctr"/>
            <a:endParaRPr lang="en-US" sz="4400" dirty="0" smtClean="0">
              <a:solidFill>
                <a:srgbClr val="000080"/>
              </a:solidFill>
              <a:latin typeface="Thorndale" pitchFamily="18"/>
              <a:ea typeface="Andale Sans UI" pitchFamily="2"/>
              <a:cs typeface="Tahoma" pitchFamily="2"/>
            </a:endParaRPr>
          </a:p>
          <a:p>
            <a:pPr algn="ctr"/>
            <a:endParaRPr lang="en-US" sz="4400" dirty="0">
              <a:solidFill>
                <a:srgbClr val="000080"/>
              </a:solidFill>
              <a:latin typeface="Thorndale" pitchFamily="18"/>
              <a:ea typeface="Andale Sans UI" pitchFamily="2"/>
              <a:cs typeface="Tahoma" pitchFamily="2"/>
            </a:endParaRPr>
          </a:p>
          <a:p>
            <a:pPr algn="ctr"/>
            <a:endParaRPr lang="en-IN" sz="4400" dirty="0">
              <a:solidFill>
                <a:srgbClr val="000080"/>
              </a:solidFill>
              <a:latin typeface="Thorndale" pitchFamily="18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0441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5816" y="409685"/>
            <a:ext cx="8856984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600" dirty="0">
                <a:solidFill>
                  <a:srgbClr val="000080"/>
                </a:solidFill>
                <a:latin typeface="Thorndale" pitchFamily="18"/>
                <a:ea typeface="Andale Sans UI" pitchFamily="2"/>
                <a:cs typeface="Tahoma" pitchFamily="2"/>
              </a:rPr>
              <a:t>Kubernetes </a:t>
            </a:r>
            <a:r>
              <a:rPr lang="en-IN" sz="3600" dirty="0" smtClean="0">
                <a:solidFill>
                  <a:srgbClr val="000080"/>
                </a:solidFill>
                <a:latin typeface="Thorndale" pitchFamily="18"/>
                <a:ea typeface="Andale Sans UI" pitchFamily="2"/>
                <a:cs typeface="Tahoma" pitchFamily="2"/>
              </a:rPr>
              <a:t>Features</a:t>
            </a:r>
            <a:endParaRPr lang="en-IN" sz="3600" dirty="0">
              <a:solidFill>
                <a:srgbClr val="000080"/>
              </a:solidFill>
              <a:latin typeface="Thorndale" pitchFamily="18"/>
              <a:ea typeface="Andale Sans UI" pitchFamily="2"/>
              <a:cs typeface="Tahoma" pitchFamily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horndale"/>
              </a:rPr>
              <a:t>Auto-scaling</a:t>
            </a:r>
            <a:r>
              <a:rPr lang="en-US" sz="2400" dirty="0">
                <a:latin typeface="Thorndale"/>
              </a:rPr>
              <a:t>. Automatically scale containerized applications and their resources up or down based on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horndale"/>
              </a:rPr>
              <a:t>Lifecycle management</a:t>
            </a:r>
            <a:r>
              <a:rPr lang="en-US" sz="2400" dirty="0">
                <a:latin typeface="Thorndale"/>
              </a:rPr>
              <a:t>. Automate deployments and updates with the ability 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horndale"/>
              </a:rPr>
              <a:t>Rollback to previous versions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horndale"/>
              </a:rPr>
              <a:t>Pause and continue a </a:t>
            </a:r>
            <a:r>
              <a:rPr lang="en-US" sz="2400" dirty="0" smtClean="0">
                <a:latin typeface="Thorndale"/>
              </a:rPr>
              <a:t>deployment</a:t>
            </a:r>
            <a:endParaRPr lang="en-US" sz="2400" dirty="0">
              <a:latin typeface="Thornda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horndale"/>
              </a:rPr>
              <a:t>Persistent storage</a:t>
            </a:r>
            <a:r>
              <a:rPr lang="en-US" sz="2400" dirty="0">
                <a:latin typeface="Thorndale"/>
              </a:rPr>
              <a:t>. Ability to mount and add storage dynamically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horndale"/>
              </a:rPr>
              <a:t>Load balancing</a:t>
            </a:r>
            <a:r>
              <a:rPr lang="en-US" sz="2400" dirty="0">
                <a:latin typeface="Thorndale"/>
              </a:rPr>
              <a:t>. Kubernetes supports a variety of internal and external load balancing options to address diverse needs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Thorndale"/>
              </a:rPr>
              <a:t>DevSecOps</a:t>
            </a:r>
            <a:r>
              <a:rPr lang="en-US" sz="2400" b="1" dirty="0">
                <a:latin typeface="Thorndale"/>
              </a:rPr>
              <a:t> support</a:t>
            </a:r>
            <a:r>
              <a:rPr lang="en-US" sz="2400" dirty="0">
                <a:latin typeface="Thorndale"/>
              </a:rPr>
              <a:t>. </a:t>
            </a:r>
            <a:r>
              <a:rPr lang="en-US" sz="2400" dirty="0" err="1">
                <a:latin typeface="Thorndale"/>
                <a:hlinkClick r:id="rId2"/>
              </a:rPr>
              <a:t>DevSecOps</a:t>
            </a:r>
            <a:r>
              <a:rPr lang="en-US" sz="2400" dirty="0">
                <a:latin typeface="Thorndale"/>
              </a:rPr>
              <a:t> is an advanced approach to security that simplifies and automates container operations across clouds, integrates security throughout the container lifecycle, and enables teams to deliver secure, high-quality software more quickly. Combining </a:t>
            </a:r>
            <a:r>
              <a:rPr lang="en-US" sz="2400" dirty="0" err="1">
                <a:latin typeface="Thorndale"/>
              </a:rPr>
              <a:t>DevSecOps</a:t>
            </a:r>
            <a:r>
              <a:rPr lang="en-US" sz="2400" dirty="0">
                <a:latin typeface="Thorndale"/>
              </a:rPr>
              <a:t> practices and Kubernetes improves developer productivity.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80"/>
              </a:solidFill>
              <a:latin typeface="Thorndale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01527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3848" y="-612651"/>
            <a:ext cx="8712968" cy="11110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IN" dirty="0"/>
          </a:p>
          <a:p>
            <a:r>
              <a:rPr lang="en-IN" sz="2200" b="1" dirty="0" smtClean="0">
                <a:latin typeface="Thorndale"/>
              </a:rPr>
              <a:t>Pods Definition: </a:t>
            </a:r>
            <a:r>
              <a:rPr lang="en-IN" sz="2200" dirty="0" smtClean="0">
                <a:latin typeface="Thorndale"/>
              </a:rPr>
              <a:t>Pods </a:t>
            </a:r>
            <a:r>
              <a:rPr lang="en-IN" sz="2200" dirty="0">
                <a:latin typeface="Thorndale"/>
              </a:rPr>
              <a:t>are </a:t>
            </a:r>
            <a:r>
              <a:rPr lang="en-IN" sz="2200" b="1" dirty="0">
                <a:latin typeface="Thorndale"/>
              </a:rPr>
              <a:t>the smallest, most basic deployable objects in Kubernetes</a:t>
            </a:r>
            <a:r>
              <a:rPr lang="en-IN" sz="2200" dirty="0">
                <a:latin typeface="Thorndale"/>
              </a:rPr>
              <a:t>. A Pod represents a single instance of a running process in your cluster. Pods contain one or more containers, such as Docker containers. When a Pod runs multiple containers, the containers are managed as a single entity and share the Pod's resources</a:t>
            </a:r>
            <a:r>
              <a:rPr lang="en-IN" sz="2200" dirty="0" smtClean="0">
                <a:latin typeface="Thorndale"/>
              </a:rPr>
              <a:t>.</a:t>
            </a:r>
          </a:p>
          <a:p>
            <a:endParaRPr lang="en-US" sz="2200" dirty="0">
              <a:latin typeface="Thorndale"/>
            </a:endParaRPr>
          </a:p>
          <a:p>
            <a:r>
              <a:rPr lang="en-US" sz="2200" b="1" dirty="0" smtClean="0">
                <a:latin typeface="Thorndale"/>
              </a:rPr>
              <a:t>Service Definition: </a:t>
            </a:r>
            <a:r>
              <a:rPr lang="en-IN" sz="2200" dirty="0">
                <a:latin typeface="Thorndale"/>
              </a:rPr>
              <a:t>A Kubernetes service is </a:t>
            </a:r>
            <a:r>
              <a:rPr lang="en-IN" sz="2200" b="1" dirty="0">
                <a:latin typeface="Thorndale"/>
              </a:rPr>
              <a:t>a logical abstraction for a deployed group of pods in a cluster</a:t>
            </a:r>
            <a:r>
              <a:rPr lang="en-IN" sz="2200" dirty="0">
                <a:latin typeface="Thorndale"/>
              </a:rPr>
              <a:t> (which all perform the same function). Since pods are ephemeral, a service enables a group of pods, which provide specific functions (web services, image processing, etc.) to be assigned a name and unique IP address (</a:t>
            </a:r>
            <a:r>
              <a:rPr lang="en-IN" sz="2200" dirty="0" err="1">
                <a:latin typeface="Thorndale"/>
              </a:rPr>
              <a:t>clusterIP</a:t>
            </a:r>
            <a:r>
              <a:rPr lang="en-IN" sz="2200" dirty="0" smtClean="0">
                <a:latin typeface="Thorndale"/>
              </a:rPr>
              <a:t>).</a:t>
            </a:r>
          </a:p>
          <a:p>
            <a:endParaRPr lang="en-US" sz="2200" dirty="0">
              <a:latin typeface="Thorndale"/>
            </a:endParaRPr>
          </a:p>
          <a:p>
            <a:r>
              <a:rPr lang="en-US" sz="2200" b="1" dirty="0" smtClean="0">
                <a:latin typeface="Thorndale"/>
              </a:rPr>
              <a:t>Deployment Definition: </a:t>
            </a:r>
            <a:r>
              <a:rPr lang="en-IN" sz="2200" dirty="0">
                <a:latin typeface="Thorndale"/>
              </a:rPr>
              <a:t>A Kubernetes Deployment </a:t>
            </a:r>
            <a:r>
              <a:rPr lang="en-IN" sz="2200" b="1" dirty="0">
                <a:latin typeface="Thorndale"/>
              </a:rPr>
              <a:t>tells Kubernetes how to create or modify instances of the pods that hold a containerized application</a:t>
            </a:r>
            <a:r>
              <a:rPr lang="en-IN" sz="2200" dirty="0">
                <a:latin typeface="Thorndale"/>
              </a:rPr>
              <a:t>. Deployments can help to efficiently scale the number of replica pods, enable the rollout of updated code in a controlled manner, or roll back to an earlier deployment version if </a:t>
            </a:r>
            <a:r>
              <a:rPr lang="en-IN" sz="2200" dirty="0" smtClean="0">
                <a:latin typeface="Thorndale"/>
              </a:rPr>
              <a:t>necessary</a:t>
            </a:r>
            <a:r>
              <a:rPr lang="en-IN" sz="2200" dirty="0">
                <a:latin typeface="Thorndale"/>
              </a:rPr>
              <a:t>.</a:t>
            </a:r>
            <a:endParaRPr lang="en-US" sz="2200" dirty="0" smtClean="0">
              <a:latin typeface="Thorndale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016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3848" y="539477"/>
            <a:ext cx="9073008" cy="7232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Thorndale"/>
              </a:rPr>
              <a:t>Basic Real Time Commands Practical Session:</a:t>
            </a:r>
            <a:endParaRPr lang="en-IN" sz="3200" b="1" dirty="0" smtClean="0">
              <a:latin typeface="Thorndale"/>
            </a:endParaRPr>
          </a:p>
          <a:p>
            <a:endParaRPr lang="en-IN" dirty="0">
              <a:latin typeface="Thorndale"/>
            </a:endParaRPr>
          </a:p>
          <a:p>
            <a:r>
              <a:rPr lang="en-IN" sz="2400" dirty="0" err="1">
                <a:latin typeface="Thorndale"/>
              </a:rPr>
              <a:t>kubectl</a:t>
            </a:r>
            <a:r>
              <a:rPr lang="en-IN" sz="2400" dirty="0">
                <a:latin typeface="Thorndale"/>
              </a:rPr>
              <a:t> </a:t>
            </a:r>
            <a:r>
              <a:rPr lang="en-IN" sz="2400" dirty="0" err="1">
                <a:latin typeface="Thorndale"/>
              </a:rPr>
              <a:t>config</a:t>
            </a:r>
            <a:r>
              <a:rPr lang="en-IN" sz="2400" dirty="0">
                <a:latin typeface="Thorndale"/>
              </a:rPr>
              <a:t> view</a:t>
            </a:r>
          </a:p>
          <a:p>
            <a:r>
              <a:rPr lang="en-IN" sz="2400" dirty="0" err="1">
                <a:latin typeface="Thorndale"/>
              </a:rPr>
              <a:t>kubectl</a:t>
            </a:r>
            <a:r>
              <a:rPr lang="en-IN" sz="2400" dirty="0">
                <a:latin typeface="Thorndale"/>
              </a:rPr>
              <a:t> </a:t>
            </a:r>
            <a:r>
              <a:rPr lang="en-IN" sz="2400" dirty="0" smtClean="0">
                <a:latin typeface="Thorndale"/>
              </a:rPr>
              <a:t>version</a:t>
            </a:r>
          </a:p>
          <a:p>
            <a:r>
              <a:rPr lang="en-US" sz="2400" dirty="0" err="1">
                <a:latin typeface="Thorndale"/>
              </a:rPr>
              <a:t>k</a:t>
            </a:r>
            <a:r>
              <a:rPr lang="en-US" sz="2400" dirty="0" err="1" smtClean="0">
                <a:latin typeface="Thorndale"/>
              </a:rPr>
              <a:t>ubectl</a:t>
            </a:r>
            <a:r>
              <a:rPr lang="en-US" sz="2400" dirty="0" smtClean="0">
                <a:latin typeface="Thorndale"/>
              </a:rPr>
              <a:t> </a:t>
            </a:r>
            <a:r>
              <a:rPr lang="en-US" sz="2400" dirty="0" err="1" smtClean="0">
                <a:latin typeface="Thorndale"/>
              </a:rPr>
              <a:t>api</a:t>
            </a:r>
            <a:r>
              <a:rPr lang="en-US" sz="2400" dirty="0" smtClean="0">
                <a:latin typeface="Thorndale"/>
              </a:rPr>
              <a:t>-resources</a:t>
            </a:r>
          </a:p>
          <a:p>
            <a:r>
              <a:rPr lang="en-IN" sz="2400" dirty="0" err="1">
                <a:latin typeface="Thorndale"/>
              </a:rPr>
              <a:t>kubectl</a:t>
            </a:r>
            <a:r>
              <a:rPr lang="en-IN" sz="2400" dirty="0">
                <a:latin typeface="Thorndale"/>
              </a:rPr>
              <a:t> create -f </a:t>
            </a:r>
            <a:r>
              <a:rPr lang="en-IN" sz="2400" dirty="0" err="1" smtClean="0">
                <a:latin typeface="Thorndale"/>
              </a:rPr>
              <a:t>rs.yml</a:t>
            </a:r>
            <a:endParaRPr lang="en-IN" sz="2400" dirty="0" smtClean="0">
              <a:latin typeface="Thorndale"/>
            </a:endParaRPr>
          </a:p>
          <a:p>
            <a:r>
              <a:rPr lang="en-US" sz="2400" dirty="0" err="1">
                <a:latin typeface="Thorndale"/>
              </a:rPr>
              <a:t>kubectl</a:t>
            </a:r>
            <a:r>
              <a:rPr lang="en-US" sz="2400" dirty="0">
                <a:latin typeface="Thorndale"/>
              </a:rPr>
              <a:t> get </a:t>
            </a:r>
            <a:r>
              <a:rPr lang="en-US" sz="2400" dirty="0" err="1">
                <a:latin typeface="Thorndale"/>
              </a:rPr>
              <a:t>rs</a:t>
            </a:r>
            <a:r>
              <a:rPr lang="en-US" sz="2400" dirty="0">
                <a:latin typeface="Thorndale"/>
              </a:rPr>
              <a:t> -o </a:t>
            </a:r>
            <a:r>
              <a:rPr lang="en-US" sz="2400" dirty="0" smtClean="0">
                <a:latin typeface="Thorndale"/>
              </a:rPr>
              <a:t>wide</a:t>
            </a:r>
          </a:p>
          <a:p>
            <a:r>
              <a:rPr lang="en-US" sz="2400" dirty="0" err="1">
                <a:latin typeface="Thorndale"/>
              </a:rPr>
              <a:t>kubectl</a:t>
            </a:r>
            <a:r>
              <a:rPr lang="en-US" sz="2400" dirty="0">
                <a:latin typeface="Thorndale"/>
              </a:rPr>
              <a:t> get pods -o </a:t>
            </a:r>
            <a:r>
              <a:rPr lang="en-US" sz="2400" dirty="0" smtClean="0">
                <a:latin typeface="Thorndale"/>
              </a:rPr>
              <a:t>wide</a:t>
            </a:r>
          </a:p>
          <a:p>
            <a:r>
              <a:rPr lang="en-IN" sz="2400" dirty="0" err="1">
                <a:latin typeface="Thorndale"/>
              </a:rPr>
              <a:t>kubectl</a:t>
            </a:r>
            <a:r>
              <a:rPr lang="en-IN" sz="2400" dirty="0">
                <a:latin typeface="Thorndale"/>
              </a:rPr>
              <a:t> delete pod </a:t>
            </a:r>
            <a:r>
              <a:rPr lang="en-IN" sz="2400" dirty="0" smtClean="0">
                <a:latin typeface="Thorndale"/>
              </a:rPr>
              <a:t>&lt;</a:t>
            </a:r>
            <a:r>
              <a:rPr lang="en-IN" sz="2400" dirty="0" err="1" smtClean="0">
                <a:latin typeface="Thorndale"/>
              </a:rPr>
              <a:t>pod_name</a:t>
            </a:r>
            <a:r>
              <a:rPr lang="en-IN" sz="2400" dirty="0" smtClean="0">
                <a:latin typeface="Thorndale"/>
              </a:rPr>
              <a:t>&gt;</a:t>
            </a:r>
          </a:p>
          <a:p>
            <a:r>
              <a:rPr lang="en-US" sz="2400" dirty="0" err="1">
                <a:latin typeface="Thorndale"/>
              </a:rPr>
              <a:t>k</a:t>
            </a:r>
            <a:r>
              <a:rPr lang="en-US" sz="2400" dirty="0" err="1" smtClean="0">
                <a:latin typeface="Thorndale"/>
              </a:rPr>
              <a:t>ubectl</a:t>
            </a:r>
            <a:r>
              <a:rPr lang="en-US" sz="2400" dirty="0" smtClean="0">
                <a:latin typeface="Thorndale"/>
              </a:rPr>
              <a:t> delete all –all</a:t>
            </a:r>
          </a:p>
          <a:p>
            <a:r>
              <a:rPr lang="en-US" sz="2400" dirty="0" err="1">
                <a:latin typeface="Thorndale"/>
              </a:rPr>
              <a:t>k</a:t>
            </a:r>
            <a:r>
              <a:rPr lang="en-US" sz="2400" dirty="0" err="1" smtClean="0">
                <a:latin typeface="Thorndale"/>
              </a:rPr>
              <a:t>ubectl</a:t>
            </a:r>
            <a:r>
              <a:rPr lang="en-US" sz="2400" dirty="0" smtClean="0">
                <a:latin typeface="Thorndale"/>
              </a:rPr>
              <a:t> get pods –show-labels</a:t>
            </a:r>
            <a:endParaRPr lang="en-US" sz="2400" dirty="0">
              <a:latin typeface="Thorndale"/>
            </a:endParaRPr>
          </a:p>
          <a:p>
            <a:r>
              <a:rPr lang="en-US" sz="2400" dirty="0" err="1">
                <a:latin typeface="Thorndale"/>
              </a:rPr>
              <a:t>k</a:t>
            </a:r>
            <a:r>
              <a:rPr lang="en-US" sz="2400" dirty="0" err="1" smtClean="0">
                <a:latin typeface="Thorndale"/>
              </a:rPr>
              <a:t>ubectl</a:t>
            </a:r>
            <a:r>
              <a:rPr lang="en-US" sz="2400" dirty="0" smtClean="0">
                <a:latin typeface="Thorndale"/>
              </a:rPr>
              <a:t> describe </a:t>
            </a:r>
            <a:r>
              <a:rPr lang="en-US" sz="2400" dirty="0" err="1" smtClean="0">
                <a:latin typeface="Thorndale"/>
              </a:rPr>
              <a:t>rs</a:t>
            </a:r>
            <a:r>
              <a:rPr lang="en-US" sz="2400" dirty="0" smtClean="0">
                <a:latin typeface="Thorndale"/>
              </a:rPr>
              <a:t> </a:t>
            </a:r>
            <a:r>
              <a:rPr lang="en-US" sz="2400" dirty="0" err="1" smtClean="0">
                <a:latin typeface="Thorndale"/>
              </a:rPr>
              <a:t>myrs</a:t>
            </a:r>
            <a:endParaRPr lang="en-US" sz="2400" dirty="0" smtClean="0">
              <a:latin typeface="Thorndale"/>
            </a:endParaRPr>
          </a:p>
          <a:p>
            <a:r>
              <a:rPr lang="en-US" sz="2400" dirty="0" err="1" smtClean="0">
                <a:latin typeface="Thorndale"/>
              </a:rPr>
              <a:t>kubectl</a:t>
            </a:r>
            <a:r>
              <a:rPr lang="en-US" sz="2400" dirty="0" smtClean="0">
                <a:latin typeface="Thorndale"/>
              </a:rPr>
              <a:t> describe pod &lt;</a:t>
            </a:r>
            <a:r>
              <a:rPr lang="en-US" sz="2400" dirty="0" err="1" smtClean="0">
                <a:latin typeface="Thorndale"/>
              </a:rPr>
              <a:t>podname</a:t>
            </a:r>
            <a:r>
              <a:rPr lang="en-US" sz="2400" dirty="0" smtClean="0">
                <a:latin typeface="Thorndale"/>
              </a:rPr>
              <a:t>&gt;</a:t>
            </a:r>
          </a:p>
          <a:p>
            <a:r>
              <a:rPr lang="en-US" sz="2400" dirty="0" err="1">
                <a:latin typeface="Thorndale"/>
              </a:rPr>
              <a:t>k</a:t>
            </a:r>
            <a:r>
              <a:rPr lang="en-US" sz="2400" dirty="0" err="1" smtClean="0">
                <a:latin typeface="Thorndale"/>
              </a:rPr>
              <a:t>ubectl</a:t>
            </a:r>
            <a:r>
              <a:rPr lang="en-US" sz="2400" dirty="0" smtClean="0">
                <a:latin typeface="Thorndale"/>
              </a:rPr>
              <a:t> create –f </a:t>
            </a:r>
            <a:r>
              <a:rPr lang="en-US" sz="2400" dirty="0" err="1" smtClean="0">
                <a:latin typeface="Thorndale"/>
              </a:rPr>
              <a:t>svc.yml</a:t>
            </a:r>
            <a:endParaRPr lang="en-US" sz="2400" dirty="0" smtClean="0">
              <a:latin typeface="Thorndale"/>
            </a:endParaRPr>
          </a:p>
          <a:p>
            <a:r>
              <a:rPr lang="en-US" sz="2400" dirty="0" err="1">
                <a:latin typeface="Thorndale"/>
              </a:rPr>
              <a:t>k</a:t>
            </a:r>
            <a:r>
              <a:rPr lang="en-US" sz="2400" dirty="0" err="1" smtClean="0">
                <a:latin typeface="Thorndale"/>
              </a:rPr>
              <a:t>ubectl</a:t>
            </a:r>
            <a:r>
              <a:rPr lang="en-US" sz="2400" dirty="0" smtClean="0">
                <a:latin typeface="Thorndale"/>
              </a:rPr>
              <a:t> get svc –o wide</a:t>
            </a:r>
          </a:p>
          <a:p>
            <a:r>
              <a:rPr lang="en-US" sz="2400" dirty="0" err="1">
                <a:latin typeface="Thorndale"/>
              </a:rPr>
              <a:t>k</a:t>
            </a:r>
            <a:r>
              <a:rPr lang="en-US" sz="2400" dirty="0" err="1" smtClean="0">
                <a:latin typeface="Thorndale"/>
              </a:rPr>
              <a:t>ubectl</a:t>
            </a:r>
            <a:r>
              <a:rPr lang="en-US" sz="2400" dirty="0" smtClean="0">
                <a:latin typeface="Thorndale"/>
              </a:rPr>
              <a:t> delete svc &lt;service-name</a:t>
            </a:r>
            <a:r>
              <a:rPr lang="en-US" sz="2400" dirty="0" smtClean="0">
                <a:latin typeface="Thorndale"/>
              </a:rPr>
              <a:t>&gt;</a:t>
            </a:r>
          </a:p>
          <a:p>
            <a:r>
              <a:rPr lang="en-US" sz="2400" dirty="0" err="1">
                <a:latin typeface="Thorndale"/>
              </a:rPr>
              <a:t>k</a:t>
            </a:r>
            <a:r>
              <a:rPr lang="en-US" sz="2400" dirty="0" err="1" smtClean="0">
                <a:latin typeface="Thorndale"/>
              </a:rPr>
              <a:t>ubectl</a:t>
            </a:r>
            <a:r>
              <a:rPr lang="en-US" sz="2400" dirty="0" smtClean="0">
                <a:latin typeface="Thorndale"/>
              </a:rPr>
              <a:t> logs &lt;</a:t>
            </a:r>
            <a:r>
              <a:rPr lang="en-US" sz="2400" dirty="0" err="1" smtClean="0">
                <a:latin typeface="Thorndale"/>
              </a:rPr>
              <a:t>podname</a:t>
            </a:r>
            <a:r>
              <a:rPr lang="en-US" sz="2400" dirty="0" smtClean="0">
                <a:latin typeface="Thorndale"/>
              </a:rPr>
              <a:t>&gt;</a:t>
            </a:r>
            <a:endParaRPr lang="en-US" sz="2400" dirty="0" smtClean="0">
              <a:latin typeface="Thorndale"/>
            </a:endParaRPr>
          </a:p>
          <a:p>
            <a:endParaRPr lang="en-US" dirty="0">
              <a:latin typeface="Thorndale"/>
            </a:endParaRPr>
          </a:p>
          <a:p>
            <a:endParaRPr lang="en-IN" dirty="0">
              <a:latin typeface="Thorndale"/>
            </a:endParaRPr>
          </a:p>
          <a:p>
            <a:endParaRPr lang="en-IN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kubectl logs -p some_pod</a:t>
            </a:r>
            <a:r>
              <a:rPr kumimoji="0" lang="en-US" altLang="en-US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9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yt-sunri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7649</TotalTime>
  <Words>622</Words>
  <Application>Microsoft Office PowerPoint</Application>
  <PresentationFormat>Custom</PresentationFormat>
  <Paragraphs>90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3" baseType="lpstr">
      <vt:lpstr>Arial Unicode MS</vt:lpstr>
      <vt:lpstr>Microsoft YaHei</vt:lpstr>
      <vt:lpstr>Albany</vt:lpstr>
      <vt:lpstr>Andale Sans UI</vt:lpstr>
      <vt:lpstr>Arial</vt:lpstr>
      <vt:lpstr>Calibri</vt:lpstr>
      <vt:lpstr>Lucida Sans Unicode</vt:lpstr>
      <vt:lpstr>StarSymbol</vt:lpstr>
      <vt:lpstr>Tahoma</vt:lpstr>
      <vt:lpstr>Thorndale</vt:lpstr>
      <vt:lpstr>Times New Roman</vt:lpstr>
      <vt:lpstr>Default</vt:lpstr>
      <vt:lpstr>lyt-sunrise</vt:lpstr>
      <vt:lpstr>Kubernetes Presentation</vt:lpstr>
      <vt:lpstr>What is Kubernetes?</vt:lpstr>
      <vt:lpstr>Kubernetes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Presentation</dc:title>
  <dc:creator>Technoidentity</dc:creator>
  <cp:lastModifiedBy>Technoidentity</cp:lastModifiedBy>
  <cp:revision>157</cp:revision>
  <dcterms:created xsi:type="dcterms:W3CDTF">2022-03-24T23:38:57Z</dcterms:created>
  <dcterms:modified xsi:type="dcterms:W3CDTF">2022-10-27T05:18:01Z</dcterms:modified>
</cp:coreProperties>
</file>