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35F9-FF73-873B-9317-F6257CF88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838682-E2BA-70D8-FE37-7E3ECC7180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8002A8-72E3-055E-18A7-119646721315}"/>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5E32568E-2EC2-557B-8D59-8BCD906EB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B1EDA-BBCB-4064-7A6E-48B038D6938B}"/>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69794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5E07-D215-C6D1-958F-8E3D837738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F55F8B-A246-049B-FDDC-7D9751F10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F81FA-B6FB-7408-2C9E-7AE61DFFDB00}"/>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5D808258-17BE-A25E-58A4-50C8EA0AF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96C62-9E94-3CE5-7976-F95B0F66DB4C}"/>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118417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58BA7-02C2-F01A-21F3-F22C99D2AD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1A6BC-2AF7-59EF-0C0C-52A05A9C0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DE31B-D432-04AB-4A35-6419EEE0057B}"/>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F3F27E6A-5C33-AB67-9EFA-2CF0FF044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171BC-B19D-3CFC-08D2-E1980E290344}"/>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378843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458C-176D-C8A8-A645-6EC3DEBE5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62C2DF-0800-EEE1-3A87-178D5FCB6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E98DE-7563-1652-01DE-40354EFB88D1}"/>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6F6B4E87-AC2D-BBA0-DC4E-DADA6EB5F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C5F95-EAFC-D6F6-361E-A89403AB6343}"/>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25734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3FD8-114C-A918-FBA8-8E1D46FB27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F024E8-156F-643B-4F99-D3CA0DF56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EBC73-8717-309E-433C-2902405B597C}"/>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0EBC7D5D-5C4F-A2DC-1F5B-2373BEA2A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E50A0-D5C6-D342-BB06-2F4321C7639E}"/>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8047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3D47-C9AB-344C-0EA5-DECD8E044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D002F-7B19-0549-B44A-58FD8EA34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48439F-8B4A-8E10-C283-FC2B2EDEC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DD1D5-9535-8383-8B1D-EE01A95CDE68}"/>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6" name="Footer Placeholder 5">
            <a:extLst>
              <a:ext uri="{FF2B5EF4-FFF2-40B4-BE49-F238E27FC236}">
                <a16:creationId xmlns:a16="http://schemas.microsoft.com/office/drawing/2014/main" id="{4C0B6C29-8E0B-ACD7-95E7-EA6F43BB2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41384-DA66-FD9A-18AD-1DDA067A5714}"/>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26820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66D8-9238-7280-5620-63D9B134FE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BB46BF-C2BB-0E64-F7D3-3A2D4D5DF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C6D0A-B13E-CE50-764E-CA921612F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D309BB-AFD3-4072-51CE-FC359A5D1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9DDAA-89CB-BBEA-1FB8-2D3D32539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DB4E50-CA02-F2E0-FEE8-489852ACB321}"/>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8" name="Footer Placeholder 7">
            <a:extLst>
              <a:ext uri="{FF2B5EF4-FFF2-40B4-BE49-F238E27FC236}">
                <a16:creationId xmlns:a16="http://schemas.microsoft.com/office/drawing/2014/main" id="{6A66A59F-FCFE-5B21-13C5-B416D86D91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6400E0-45E7-8A60-430E-FB6646D58E8D}"/>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328750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E827-7324-C91B-538B-73AAC7FC48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14BFE-2B91-37D0-411C-E53E57F11F00}"/>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4" name="Footer Placeholder 3">
            <a:extLst>
              <a:ext uri="{FF2B5EF4-FFF2-40B4-BE49-F238E27FC236}">
                <a16:creationId xmlns:a16="http://schemas.microsoft.com/office/drawing/2014/main" id="{6F341BA3-FE0C-BE6B-F7C5-0420FE345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EE0ACE-0C8A-238D-C11F-31FD23512745}"/>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283483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0F018-D923-D774-543E-DF83445C5445}"/>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3" name="Footer Placeholder 2">
            <a:extLst>
              <a:ext uri="{FF2B5EF4-FFF2-40B4-BE49-F238E27FC236}">
                <a16:creationId xmlns:a16="http://schemas.microsoft.com/office/drawing/2014/main" id="{D74EEFC3-148C-0FAA-17A4-DE71EB08A7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72E6E5-1CF2-8446-0304-AFC19C5887AB}"/>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388554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0A0F-DC52-D08C-C0E6-20770C46E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BA9B84-1CF6-A5E0-280A-60274DEF3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E1984C-CFE5-C2AE-3CE1-57FA8BBCD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AC13F-1F91-90A4-3597-FEA637A38234}"/>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6" name="Footer Placeholder 5">
            <a:extLst>
              <a:ext uri="{FF2B5EF4-FFF2-40B4-BE49-F238E27FC236}">
                <a16:creationId xmlns:a16="http://schemas.microsoft.com/office/drawing/2014/main" id="{54A8CA2A-BCD4-9704-432C-2CD577ADC9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9D7F5-8020-BD40-4A79-54EDD4F862BF}"/>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52873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B5DB-47DE-B39E-952E-D6A95B466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8EEED3-494A-4B3D-5A6A-EE784DCF1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6CA2C3-82E7-CD69-E32C-0CF5D2691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6C9B4-E597-83B9-5488-C2ACF046CA26}"/>
              </a:ext>
            </a:extLst>
          </p:cNvPr>
          <p:cNvSpPr>
            <a:spLocks noGrp="1"/>
          </p:cNvSpPr>
          <p:nvPr>
            <p:ph type="dt" sz="half" idx="10"/>
          </p:nvPr>
        </p:nvSpPr>
        <p:spPr/>
        <p:txBody>
          <a:bodyPr/>
          <a:lstStyle/>
          <a:p>
            <a:fld id="{D17E051B-58CD-475F-9097-8F0E2B45284E}" type="datetimeFigureOut">
              <a:rPr lang="en-IN" smtClean="0"/>
              <a:t>25-12-2024</a:t>
            </a:fld>
            <a:endParaRPr lang="en-IN"/>
          </a:p>
        </p:txBody>
      </p:sp>
      <p:sp>
        <p:nvSpPr>
          <p:cNvPr id="6" name="Footer Placeholder 5">
            <a:extLst>
              <a:ext uri="{FF2B5EF4-FFF2-40B4-BE49-F238E27FC236}">
                <a16:creationId xmlns:a16="http://schemas.microsoft.com/office/drawing/2014/main" id="{A2014E46-63A6-9CBA-BB59-12CDBD74E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0E127-CA60-8C7F-5DBF-2F2903FDB8C5}"/>
              </a:ext>
            </a:extLst>
          </p:cNvPr>
          <p:cNvSpPr>
            <a:spLocks noGrp="1"/>
          </p:cNvSpPr>
          <p:nvPr>
            <p:ph type="sldNum" sz="quarter" idx="12"/>
          </p:nvPr>
        </p:nvSpPr>
        <p:spPr/>
        <p:txBody>
          <a:bodyPr/>
          <a:lstStyle/>
          <a:p>
            <a:fld id="{4798F760-9E55-4A2A-B809-145F15C7372F}" type="slidenum">
              <a:rPr lang="en-IN" smtClean="0"/>
              <a:t>‹#›</a:t>
            </a:fld>
            <a:endParaRPr lang="en-IN"/>
          </a:p>
        </p:txBody>
      </p:sp>
    </p:spTree>
    <p:extLst>
      <p:ext uri="{BB962C8B-B14F-4D97-AF65-F5344CB8AC3E}">
        <p14:creationId xmlns:p14="http://schemas.microsoft.com/office/powerpoint/2010/main" val="20319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261E4-80E8-08D8-DC53-8AB5B2D5F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85AE25-DDA4-E941-A0BF-D478B6304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B21A79-7ED7-63F7-606D-ACBB04BDD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E051B-58CD-475F-9097-8F0E2B45284E}" type="datetimeFigureOut">
              <a:rPr lang="en-IN" smtClean="0"/>
              <a:t>25-12-2024</a:t>
            </a:fld>
            <a:endParaRPr lang="en-IN"/>
          </a:p>
        </p:txBody>
      </p:sp>
      <p:sp>
        <p:nvSpPr>
          <p:cNvPr id="5" name="Footer Placeholder 4">
            <a:extLst>
              <a:ext uri="{FF2B5EF4-FFF2-40B4-BE49-F238E27FC236}">
                <a16:creationId xmlns:a16="http://schemas.microsoft.com/office/drawing/2014/main" id="{F957389B-CF81-36D5-5556-5D9E75613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7DDD31-9BA2-5C54-1971-9545C92E3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F760-9E55-4A2A-B809-145F15C7372F}" type="slidenum">
              <a:rPr lang="en-IN" smtClean="0"/>
              <a:t>‹#›</a:t>
            </a:fld>
            <a:endParaRPr lang="en-IN"/>
          </a:p>
        </p:txBody>
      </p:sp>
      <p:sp>
        <p:nvSpPr>
          <p:cNvPr id="8" name="TextBox 7">
            <a:extLst>
              <a:ext uri="{FF2B5EF4-FFF2-40B4-BE49-F238E27FC236}">
                <a16:creationId xmlns:a16="http://schemas.microsoft.com/office/drawing/2014/main" id="{255FD56B-09AF-592F-468A-AD50D7A8873E}"/>
              </a:ext>
            </a:extLst>
          </p:cNvPr>
          <p:cNvSpPr txBox="1"/>
          <p:nvPr userDrawn="1">
            <p:extLst>
              <p:ext uri="{1162E1C5-73C7-4A58-AE30-91384D911F3F}">
                <p184:classification xmlns:p184="http://schemas.microsoft.com/office/powerpoint/2018/4/main" val="hdr"/>
              </p:ext>
            </p:extLst>
          </p:nvPr>
        </p:nvSpPr>
        <p:spPr>
          <a:xfrm>
            <a:off x="11723688" y="63500"/>
            <a:ext cx="433387"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321196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E978-F8CE-3D1D-705F-D2FC3E232C3E}"/>
              </a:ext>
            </a:extLst>
          </p:cNvPr>
          <p:cNvSpPr>
            <a:spLocks noGrp="1"/>
          </p:cNvSpPr>
          <p:nvPr>
            <p:ph type="ctrTitle"/>
          </p:nvPr>
        </p:nvSpPr>
        <p:spPr>
          <a:xfrm>
            <a:off x="1046375" y="1041399"/>
            <a:ext cx="9621625" cy="3851111"/>
          </a:xfrm>
        </p:spPr>
        <p:txBody>
          <a:bodyPr/>
          <a:lstStyle/>
          <a:p>
            <a:r>
              <a:rPr lang="en-US" sz="3200" b="1" kern="0" dirty="0">
                <a:effectLst/>
                <a:latin typeface="Calibri" panose="020F0502020204030204" pitchFamily="34" charset="0"/>
              </a:rPr>
              <a:t>Assignment-based Subjective Questions and Answers</a:t>
            </a:r>
            <a:br>
              <a:rPr lang="en-IN" sz="1800" b="1" kern="0" dirty="0">
                <a:effectLst/>
                <a:latin typeface="Calibri" panose="020F0502020204030204" pitchFamily="34" charset="0"/>
              </a:rPr>
            </a:br>
            <a:endParaRPr lang="en-IN" dirty="0"/>
          </a:p>
        </p:txBody>
      </p:sp>
    </p:spTree>
    <p:extLst>
      <p:ext uri="{BB962C8B-B14F-4D97-AF65-F5344CB8AC3E}">
        <p14:creationId xmlns:p14="http://schemas.microsoft.com/office/powerpoint/2010/main" val="294078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5B6B-7AED-0F93-6D14-C9F52C773F61}"/>
              </a:ext>
            </a:extLst>
          </p:cNvPr>
          <p:cNvSpPr>
            <a:spLocks noGrp="1"/>
          </p:cNvSpPr>
          <p:nvPr>
            <p:ph type="title"/>
          </p:nvPr>
        </p:nvSpPr>
        <p:spPr>
          <a:xfrm>
            <a:off x="838200" y="233150"/>
            <a:ext cx="10515600" cy="539848"/>
          </a:xfrm>
        </p:spPr>
        <p:txBody>
          <a:bodyPr/>
          <a:lstStyle/>
          <a:p>
            <a:r>
              <a:rPr lang="en-US" sz="1400" dirty="0">
                <a:latin typeface="+mn-lt"/>
                <a:ea typeface="+mn-ea"/>
                <a:cs typeface="+mn-cs"/>
              </a:rPr>
              <a:t>What is Pearson’s R?</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C303F360-6BC7-3825-E7A1-152A7B4C4CC2}"/>
              </a:ext>
            </a:extLst>
          </p:cNvPr>
          <p:cNvSpPr>
            <a:spLocks noGrp="1"/>
          </p:cNvSpPr>
          <p:nvPr>
            <p:ph idx="1"/>
          </p:nvPr>
        </p:nvSpPr>
        <p:spPr>
          <a:xfrm>
            <a:off x="838200" y="772998"/>
            <a:ext cx="10515600" cy="5090474"/>
          </a:xfrm>
        </p:spPr>
        <p:txBody>
          <a:bodyPr>
            <a:normAutofit/>
          </a:bodyPr>
          <a:lstStyle/>
          <a:p>
            <a:pPr marL="0" indent="0">
              <a:spcBef>
                <a:spcPct val="0"/>
              </a:spcBef>
              <a:buNone/>
            </a:pPr>
            <a:r>
              <a:rPr lang="en-US" sz="1400" dirty="0"/>
              <a:t>Pearson's R, also known as the Pearson correlation coefficient, is a measure of the linear correlation between two variables. It ranges from -1 to 1, where:</a:t>
            </a:r>
          </a:p>
          <a:p>
            <a:pPr marL="0" indent="0">
              <a:spcBef>
                <a:spcPct val="0"/>
              </a:spcBef>
              <a:buNone/>
            </a:pPr>
            <a:r>
              <a:rPr lang="en-US" sz="1400" dirty="0"/>
              <a:t> 1 indicates a perfect positive linear relationship,</a:t>
            </a:r>
          </a:p>
          <a:p>
            <a:pPr marL="0" indent="0">
              <a:spcBef>
                <a:spcPct val="0"/>
              </a:spcBef>
              <a:buNone/>
            </a:pPr>
            <a:r>
              <a:rPr lang="en-US" sz="1400" dirty="0"/>
              <a:t> -1 indicates a perfect negative linear relationship,</a:t>
            </a:r>
          </a:p>
          <a:p>
            <a:pPr marL="0" indent="0">
              <a:spcBef>
                <a:spcPct val="0"/>
              </a:spcBef>
              <a:buNone/>
            </a:pPr>
            <a:r>
              <a:rPr lang="en-US" sz="1400" dirty="0"/>
              <a:t> 0 indicates no linear relationship.</a:t>
            </a:r>
          </a:p>
          <a:p>
            <a:pPr marL="0" indent="0">
              <a:spcBef>
                <a:spcPct val="0"/>
              </a:spcBef>
              <a:buNone/>
            </a:pPr>
            <a:r>
              <a:rPr lang="en-US" sz="1400" dirty="0"/>
              <a:t>Pearson's R is calculated as the covariance of the two variables divided by the product of their standard deviations.</a:t>
            </a:r>
          </a:p>
          <a:p>
            <a:pPr marL="0" marR="0" lvl="0" indent="0">
              <a:spcBef>
                <a:spcPct val="0"/>
              </a:spcBef>
              <a:spcAft>
                <a:spcPts val="800"/>
              </a:spcAft>
              <a:buSzPts val="1000"/>
              <a:buNone/>
              <a:tabLst>
                <a:tab pos="457200" algn="l"/>
              </a:tabLst>
            </a:pPr>
            <a:r>
              <a:rPr lang="en-IN" sz="1400" dirty="0"/>
              <a:t>Significance:</a:t>
            </a:r>
          </a:p>
          <a:p>
            <a:pPr marL="0" marR="0" lvl="1" indent="0">
              <a:spcBef>
                <a:spcPct val="0"/>
              </a:spcBef>
              <a:spcAft>
                <a:spcPts val="800"/>
              </a:spcAft>
              <a:buSzPts val="1000"/>
              <a:buNone/>
              <a:tabLst>
                <a:tab pos="914400" algn="l"/>
              </a:tabLst>
            </a:pPr>
            <a:r>
              <a:rPr lang="en-IN" sz="1400" dirty="0"/>
              <a:t>A positive value indicates that as one variable increases, the other also tends to increase.</a:t>
            </a:r>
          </a:p>
          <a:p>
            <a:pPr marL="0" marR="0" lvl="1" indent="0">
              <a:spcBef>
                <a:spcPct val="0"/>
              </a:spcBef>
              <a:spcAft>
                <a:spcPts val="800"/>
              </a:spcAft>
              <a:buSzPts val="1000"/>
              <a:buNone/>
              <a:tabLst>
                <a:tab pos="914400" algn="l"/>
              </a:tabLst>
            </a:pPr>
            <a:r>
              <a:rPr lang="en-IN" sz="1400" dirty="0"/>
              <a:t>A negative value indicates that as one variable increases, the other tends to decrease.</a:t>
            </a:r>
          </a:p>
          <a:p>
            <a:pPr marL="0" indent="0">
              <a:spcBef>
                <a:spcPct val="0"/>
              </a:spcBef>
              <a:buNone/>
            </a:pPr>
            <a:r>
              <a:rPr lang="en-IN" sz="1400" dirty="0"/>
              <a:t>Strength of the Relationship: The closer the absolute value of r is to 1, the stronger the linear relationship between the two variables. Values closer to 0 indicate a weaker linear relationship</a:t>
            </a:r>
          </a:p>
        </p:txBody>
      </p:sp>
    </p:spTree>
    <p:extLst>
      <p:ext uri="{BB962C8B-B14F-4D97-AF65-F5344CB8AC3E}">
        <p14:creationId xmlns:p14="http://schemas.microsoft.com/office/powerpoint/2010/main" val="316686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3419-3B2B-35A7-638C-53018A081908}"/>
              </a:ext>
            </a:extLst>
          </p:cNvPr>
          <p:cNvSpPr>
            <a:spLocks noGrp="1"/>
          </p:cNvSpPr>
          <p:nvPr>
            <p:ph type="title"/>
          </p:nvPr>
        </p:nvSpPr>
        <p:spPr/>
        <p:txBody>
          <a:bodyPr/>
          <a:lstStyle/>
          <a:p>
            <a:pPr>
              <a:lnSpc>
                <a:spcPct val="100000"/>
              </a:lnSpc>
            </a:pPr>
            <a:r>
              <a:rPr lang="en-US" sz="1500" dirty="0">
                <a:latin typeface="+mn-lt"/>
                <a:ea typeface="+mn-ea"/>
                <a:cs typeface="+mn-cs"/>
              </a:rPr>
              <a:t>9) What is scaling? Why is scaling performed? What is the difference between normalized scaling and standardized scaling? </a:t>
            </a:r>
            <a:endParaRPr lang="en-IN" sz="1500" dirty="0">
              <a:latin typeface="+mn-lt"/>
              <a:ea typeface="+mn-ea"/>
              <a:cs typeface="+mn-cs"/>
            </a:endParaRPr>
          </a:p>
        </p:txBody>
      </p:sp>
      <p:sp>
        <p:nvSpPr>
          <p:cNvPr id="3" name="Content Placeholder 2">
            <a:extLst>
              <a:ext uri="{FF2B5EF4-FFF2-40B4-BE49-F238E27FC236}">
                <a16:creationId xmlns:a16="http://schemas.microsoft.com/office/drawing/2014/main" id="{D2D74C63-866D-6867-EFBC-079DE2BF4609}"/>
              </a:ext>
            </a:extLst>
          </p:cNvPr>
          <p:cNvSpPr>
            <a:spLocks noGrp="1"/>
          </p:cNvSpPr>
          <p:nvPr>
            <p:ph idx="1"/>
          </p:nvPr>
        </p:nvSpPr>
        <p:spPr/>
        <p:txBody>
          <a:bodyPr>
            <a:normAutofit/>
          </a:bodyPr>
          <a:lstStyle/>
          <a:p>
            <a:pPr marL="0" indent="0">
              <a:lnSpc>
                <a:spcPct val="100000"/>
              </a:lnSpc>
              <a:spcBef>
                <a:spcPct val="0"/>
              </a:spcBef>
              <a:buNone/>
            </a:pPr>
            <a:r>
              <a:rPr lang="en-US" sz="1500" dirty="0"/>
              <a:t>Scaling is the process of adjusting the range of feature values in a dataset so that they fit within a specific scale, typically between a minimum and maximum value. </a:t>
            </a:r>
          </a:p>
          <a:p>
            <a:pPr marL="0" indent="0">
              <a:lnSpc>
                <a:spcPct val="100000"/>
              </a:lnSpc>
              <a:spcBef>
                <a:spcPct val="0"/>
              </a:spcBef>
              <a:buNone/>
            </a:pPr>
            <a:r>
              <a:rPr lang="en-US" sz="1500" dirty="0"/>
              <a:t> Scaling is performed to ensure that all features contribute equally to the model's performance and to improve the convergence speed of optimization algorithms. It helps in handling features with different units and magnitudes, making the model training process more efficient and effective.</a:t>
            </a:r>
          </a:p>
          <a:p>
            <a:pPr marL="0" indent="0">
              <a:lnSpc>
                <a:spcPct val="100000"/>
              </a:lnSpc>
              <a:spcBef>
                <a:spcPct val="0"/>
              </a:spcBef>
              <a:buNone/>
            </a:pPr>
            <a:r>
              <a:rPr lang="en-US" sz="1500" dirty="0"/>
              <a:t> Normalized scaling (also known as Min-Max scaling) transforms the data to fit within a specific range, usually [0, 1]. It is done using the formula:</a:t>
            </a:r>
          </a:p>
          <a:p>
            <a:pPr marL="0" indent="0">
              <a:lnSpc>
                <a:spcPct val="100000"/>
              </a:lnSpc>
              <a:spcBef>
                <a:spcPct val="0"/>
              </a:spcBef>
              <a:buNone/>
            </a:pPr>
            <a:r>
              <a:rPr lang="en-US" sz="1500" dirty="0"/>
              <a:t> </a:t>
            </a:r>
            <a:r>
              <a:rPr lang="en-US" sz="1500" dirty="0" err="1"/>
              <a:t>X_normalized</a:t>
            </a:r>
            <a:r>
              <a:rPr lang="en-US" sz="1500" dirty="0"/>
              <a:t> = (X - </a:t>
            </a:r>
            <a:r>
              <a:rPr lang="en-US" sz="1500" dirty="0" err="1"/>
              <a:t>X_min</a:t>
            </a:r>
            <a:r>
              <a:rPr lang="en-US" sz="1500" dirty="0"/>
              <a:t>) / (</a:t>
            </a:r>
            <a:r>
              <a:rPr lang="en-US" sz="1500" dirty="0" err="1"/>
              <a:t>X_max</a:t>
            </a:r>
            <a:r>
              <a:rPr lang="en-US" sz="1500" dirty="0"/>
              <a:t> - </a:t>
            </a:r>
            <a:r>
              <a:rPr lang="en-US" sz="1500" dirty="0" err="1"/>
              <a:t>X_min</a:t>
            </a:r>
            <a:r>
              <a:rPr lang="en-US" sz="1500" dirty="0"/>
              <a:t>)</a:t>
            </a:r>
          </a:p>
          <a:p>
            <a:pPr marL="0" indent="0">
              <a:lnSpc>
                <a:spcPct val="100000"/>
              </a:lnSpc>
              <a:spcBef>
                <a:spcPct val="0"/>
              </a:spcBef>
              <a:buNone/>
            </a:pPr>
            <a:r>
              <a:rPr lang="en-US" sz="1500" dirty="0"/>
              <a:t> Standardized scaling (also known as Z-score normalization) transforms the data to have a mean of 0 and a standard deviation of 1. It is done using the formula:</a:t>
            </a:r>
          </a:p>
          <a:p>
            <a:pPr marL="0" indent="0">
              <a:lnSpc>
                <a:spcPct val="100000"/>
              </a:lnSpc>
              <a:spcBef>
                <a:spcPct val="0"/>
              </a:spcBef>
              <a:buNone/>
            </a:pPr>
            <a:r>
              <a:rPr lang="en-US" sz="1500" dirty="0"/>
              <a:t> </a:t>
            </a:r>
            <a:r>
              <a:rPr lang="en-US" sz="1500" dirty="0" err="1"/>
              <a:t>X_standardized</a:t>
            </a:r>
            <a:r>
              <a:rPr lang="en-US" sz="1500" dirty="0"/>
              <a:t> = (X - mean) / </a:t>
            </a:r>
            <a:r>
              <a:rPr lang="en-US" sz="1500" dirty="0" err="1"/>
              <a:t>standard_deviation</a:t>
            </a:r>
            <a:endParaRPr lang="en-US" sz="1500" dirty="0"/>
          </a:p>
          <a:p>
            <a:pPr marL="0" indent="0">
              <a:lnSpc>
                <a:spcPct val="100000"/>
              </a:lnSpc>
              <a:spcBef>
                <a:spcPct val="0"/>
              </a:spcBef>
              <a:buNone/>
            </a:pPr>
            <a:r>
              <a:rPr lang="en-US" sz="1500" dirty="0"/>
              <a:t> The key difference between normalized scaling and standardized scaling is that normalization adjusts the data to a specific range, while standardization adjusts the data to have a specific mean and standard deviation.</a:t>
            </a:r>
            <a:endParaRPr lang="en-IN" sz="1500" dirty="0"/>
          </a:p>
          <a:p>
            <a:endParaRPr lang="en-IN" dirty="0"/>
          </a:p>
        </p:txBody>
      </p:sp>
    </p:spTree>
    <p:extLst>
      <p:ext uri="{BB962C8B-B14F-4D97-AF65-F5344CB8AC3E}">
        <p14:creationId xmlns:p14="http://schemas.microsoft.com/office/powerpoint/2010/main" val="285667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F84A-7842-13A8-E747-BAE88D152314}"/>
              </a:ext>
            </a:extLst>
          </p:cNvPr>
          <p:cNvSpPr>
            <a:spLocks noGrp="1"/>
          </p:cNvSpPr>
          <p:nvPr>
            <p:ph type="title"/>
          </p:nvPr>
        </p:nvSpPr>
        <p:spPr/>
        <p:txBody>
          <a:bodyPr/>
          <a:lstStyle/>
          <a:p>
            <a:pPr>
              <a:lnSpc>
                <a:spcPct val="100000"/>
              </a:lnSpc>
            </a:pPr>
            <a:r>
              <a:rPr lang="en-US" sz="1500" dirty="0">
                <a:latin typeface="+mn-lt"/>
                <a:ea typeface="+mn-ea"/>
                <a:cs typeface="+mn-cs"/>
              </a:rPr>
              <a:t>10) You might have observed that sometimes the value of VIF is infinite. Why does this happen? </a:t>
            </a:r>
            <a:endParaRPr lang="en-IN" sz="1500" dirty="0">
              <a:latin typeface="+mn-lt"/>
              <a:ea typeface="+mn-ea"/>
              <a:cs typeface="+mn-cs"/>
            </a:endParaRPr>
          </a:p>
        </p:txBody>
      </p:sp>
      <p:sp>
        <p:nvSpPr>
          <p:cNvPr id="3" name="Content Placeholder 2">
            <a:extLst>
              <a:ext uri="{FF2B5EF4-FFF2-40B4-BE49-F238E27FC236}">
                <a16:creationId xmlns:a16="http://schemas.microsoft.com/office/drawing/2014/main" id="{2C5ED3BE-44EA-71B7-E3C6-78B35D129C42}"/>
              </a:ext>
            </a:extLst>
          </p:cNvPr>
          <p:cNvSpPr>
            <a:spLocks noGrp="1"/>
          </p:cNvSpPr>
          <p:nvPr>
            <p:ph idx="1"/>
          </p:nvPr>
        </p:nvSpPr>
        <p:spPr/>
        <p:txBody>
          <a:bodyPr/>
          <a:lstStyle/>
          <a:p>
            <a:pPr marL="0" indent="0">
              <a:lnSpc>
                <a:spcPct val="100000"/>
              </a:lnSpc>
              <a:spcBef>
                <a:spcPct val="0"/>
              </a:spcBef>
              <a:buNone/>
            </a:pPr>
            <a:r>
              <a:rPr lang="en-IN" sz="1500" dirty="0"/>
              <a:t>The Variance Inflation Factor (VIF) can become infinite when there is perfect multicollinearity among the predictor variables in a regression model. Perfect multicollinearity occurs when one predictor variable is an exact linear combination of one or more other predictor variables. This means that the predictor variables are perfectly correlated.</a:t>
            </a:r>
          </a:p>
          <a:p>
            <a:pPr marL="0" indent="0">
              <a:lnSpc>
                <a:spcPct val="100000"/>
              </a:lnSpc>
              <a:spcBef>
                <a:spcPct val="0"/>
              </a:spcBef>
              <a:buNone/>
            </a:pPr>
            <a:r>
              <a:rPr lang="en-US" sz="1500" dirty="0"/>
              <a:t>How to Address Infinite VIF:</a:t>
            </a:r>
          </a:p>
          <a:p>
            <a:pPr marL="0" indent="0">
              <a:lnSpc>
                <a:spcPct val="100000"/>
              </a:lnSpc>
              <a:spcBef>
                <a:spcPct val="0"/>
              </a:spcBef>
              <a:buNone/>
            </a:pPr>
            <a:r>
              <a:rPr lang="en-US" sz="1500" dirty="0"/>
              <a:t>Remove one of the correlated variables: If two or more predictors are highly correlated, dropping one of them can resolve the issue.</a:t>
            </a:r>
          </a:p>
          <a:p>
            <a:pPr marL="0" indent="0">
              <a:lnSpc>
                <a:spcPct val="100000"/>
              </a:lnSpc>
              <a:spcBef>
                <a:spcPct val="0"/>
              </a:spcBef>
              <a:buNone/>
            </a:pPr>
            <a:r>
              <a:rPr lang="en-US" sz="1500" dirty="0"/>
              <a:t>Use Principal Component Analysis (PCA): PCA can transform the predictors into orthogonal components, which removes multicollinearity.</a:t>
            </a:r>
          </a:p>
          <a:p>
            <a:pPr marL="0" indent="0">
              <a:lnSpc>
                <a:spcPct val="100000"/>
              </a:lnSpc>
              <a:spcBef>
                <a:spcPct val="0"/>
              </a:spcBef>
              <a:buNone/>
            </a:pPr>
            <a:r>
              <a:rPr lang="en-US" sz="1500" dirty="0"/>
              <a:t>Ridge Regression: This method adds a penalty to the size of the coefficients and can help mitigate issues of multicollinearity without dropping variables.</a:t>
            </a:r>
          </a:p>
          <a:p>
            <a:pPr marL="0" indent="0">
              <a:lnSpc>
                <a:spcPct val="100000"/>
              </a:lnSpc>
              <a:spcBef>
                <a:spcPct val="0"/>
              </a:spcBef>
              <a:buNone/>
            </a:pPr>
            <a:endParaRPr lang="en-US" sz="1500" dirty="0"/>
          </a:p>
          <a:p>
            <a:pPr marL="0" indent="0">
              <a:lnSpc>
                <a:spcPct val="100000"/>
              </a:lnSpc>
              <a:spcBef>
                <a:spcPct val="0"/>
              </a:spcBef>
              <a:buNone/>
            </a:pPr>
            <a:r>
              <a:rPr lang="en-US" sz="1500" dirty="0"/>
              <a:t>infinite VIF arises when there is perfect multicollinearity among predictor variables, causing the regression model to fail to estimate their coefficients independently.</a:t>
            </a:r>
            <a:endParaRPr lang="en-IN" sz="1500" dirty="0"/>
          </a:p>
          <a:p>
            <a:endParaRPr lang="en-IN" dirty="0"/>
          </a:p>
        </p:txBody>
      </p:sp>
    </p:spTree>
    <p:extLst>
      <p:ext uri="{BB962C8B-B14F-4D97-AF65-F5344CB8AC3E}">
        <p14:creationId xmlns:p14="http://schemas.microsoft.com/office/powerpoint/2010/main" val="44783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2C49-834E-670E-6445-65F62A3218C5}"/>
              </a:ext>
            </a:extLst>
          </p:cNvPr>
          <p:cNvSpPr>
            <a:spLocks noGrp="1"/>
          </p:cNvSpPr>
          <p:nvPr>
            <p:ph type="title"/>
          </p:nvPr>
        </p:nvSpPr>
        <p:spPr>
          <a:xfrm>
            <a:off x="838200" y="176589"/>
            <a:ext cx="10515600" cy="652970"/>
          </a:xfrm>
        </p:spPr>
        <p:txBody>
          <a:bodyPr/>
          <a:lstStyle/>
          <a:p>
            <a:pPr>
              <a:lnSpc>
                <a:spcPct val="110000"/>
              </a:lnSpc>
            </a:pPr>
            <a:r>
              <a:rPr lang="en-US" sz="1600" dirty="0">
                <a:latin typeface="+mn-lt"/>
                <a:ea typeface="+mn-ea"/>
                <a:cs typeface="+mn-cs"/>
              </a:rPr>
              <a:t>11) What is a Q-Q plot? Explain the use and importance of a Q-Q plot in linear regression.</a:t>
            </a:r>
            <a:endParaRPr lang="en-IN" sz="1600" dirty="0">
              <a:latin typeface="+mn-lt"/>
              <a:ea typeface="+mn-ea"/>
              <a:cs typeface="+mn-cs"/>
            </a:endParaRPr>
          </a:p>
        </p:txBody>
      </p:sp>
      <p:sp>
        <p:nvSpPr>
          <p:cNvPr id="3" name="Content Placeholder 2">
            <a:extLst>
              <a:ext uri="{FF2B5EF4-FFF2-40B4-BE49-F238E27FC236}">
                <a16:creationId xmlns:a16="http://schemas.microsoft.com/office/drawing/2014/main" id="{69D33C69-0A18-A0C4-1AD7-C1187D263B90}"/>
              </a:ext>
            </a:extLst>
          </p:cNvPr>
          <p:cNvSpPr>
            <a:spLocks noGrp="1"/>
          </p:cNvSpPr>
          <p:nvPr>
            <p:ph idx="1"/>
          </p:nvPr>
        </p:nvSpPr>
        <p:spPr>
          <a:xfrm>
            <a:off x="838200" y="829558"/>
            <a:ext cx="10515600" cy="6136849"/>
          </a:xfrm>
        </p:spPr>
        <p:txBody>
          <a:bodyPr>
            <a:normAutofit/>
          </a:bodyPr>
          <a:lstStyle/>
          <a:p>
            <a:pPr marL="0" indent="0">
              <a:lnSpc>
                <a:spcPct val="110000"/>
              </a:lnSpc>
              <a:spcBef>
                <a:spcPct val="0"/>
              </a:spcBef>
              <a:buNone/>
            </a:pPr>
            <a:r>
              <a:rPr lang="en-US" sz="1600" dirty="0"/>
              <a:t>A Q-Q plot compares the quantiles of your data against the quantiles of a theoretical distribution</a:t>
            </a:r>
          </a:p>
          <a:p>
            <a:pPr marL="0" indent="0">
              <a:lnSpc>
                <a:spcPct val="110000"/>
              </a:lnSpc>
              <a:spcBef>
                <a:spcPct val="0"/>
              </a:spcBef>
              <a:buNone/>
            </a:pPr>
            <a:r>
              <a:rPr lang="en-US" sz="1600" dirty="0"/>
              <a:t>If the data follows the theoretical distribution, the points on the Q-Q plot will approximately lie on a straight line.</a:t>
            </a:r>
          </a:p>
          <a:p>
            <a:pPr marL="0" indent="0">
              <a:lnSpc>
                <a:spcPct val="110000"/>
              </a:lnSpc>
              <a:spcBef>
                <a:spcPct val="0"/>
              </a:spcBef>
              <a:buNone/>
            </a:pPr>
            <a:r>
              <a:rPr lang="en-US" sz="1600" dirty="0"/>
              <a:t>In the context of linear regression, a Q-Q plot is used to check the normality of residuals</a:t>
            </a:r>
          </a:p>
          <a:p>
            <a:pPr marL="0" indent="0">
              <a:lnSpc>
                <a:spcPct val="110000"/>
              </a:lnSpc>
              <a:spcBef>
                <a:spcPct val="0"/>
              </a:spcBef>
              <a:buNone/>
            </a:pPr>
            <a:r>
              <a:rPr lang="en-US" sz="1600" dirty="0"/>
              <a:t>In the context of linear regression, a Q-Q plot is used to check the normality of residuals (the differences between observed and predicted values). Normality of residuals is an important assumption in linear regression because:</a:t>
            </a:r>
          </a:p>
          <a:p>
            <a:pPr marL="0" indent="0">
              <a:lnSpc>
                <a:spcPct val="110000"/>
              </a:lnSpc>
              <a:spcBef>
                <a:spcPct val="0"/>
              </a:spcBef>
              <a:buNone/>
            </a:pPr>
            <a:endParaRPr lang="en-US" sz="1600" dirty="0"/>
          </a:p>
          <a:p>
            <a:pPr marL="0" indent="0">
              <a:lnSpc>
                <a:spcPct val="110000"/>
              </a:lnSpc>
              <a:spcBef>
                <a:spcPct val="0"/>
              </a:spcBef>
              <a:buNone/>
            </a:pPr>
            <a:r>
              <a:rPr lang="en-US" sz="1600" dirty="0"/>
              <a:t>1 Inference Validity: Many statistical tests and confidence intervals assume that residuals are normally distributed.</a:t>
            </a:r>
          </a:p>
          <a:p>
            <a:pPr marL="0" indent="0">
              <a:lnSpc>
                <a:spcPct val="110000"/>
              </a:lnSpc>
              <a:spcBef>
                <a:spcPct val="0"/>
              </a:spcBef>
              <a:buNone/>
            </a:pPr>
            <a:r>
              <a:rPr lang="en-US" sz="1600" dirty="0"/>
              <a:t>2 Model Accuracy: Non-normal residuals can indicate that the model is missing some key predictor variables or that the relationship between predictors and response is not linear.</a:t>
            </a:r>
          </a:p>
          <a:p>
            <a:pPr marL="0" indent="0">
              <a:lnSpc>
                <a:spcPct val="110000"/>
              </a:lnSpc>
              <a:spcBef>
                <a:spcPct val="0"/>
              </a:spcBef>
              <a:buNone/>
            </a:pPr>
            <a:r>
              <a:rPr lang="en-US" sz="1600" dirty="0"/>
              <a:t>Importance</a:t>
            </a:r>
          </a:p>
          <a:p>
            <a:pPr marL="0" indent="0">
              <a:lnSpc>
                <a:spcPct val="110000"/>
              </a:lnSpc>
              <a:spcBef>
                <a:spcPct val="0"/>
              </a:spcBef>
              <a:buNone/>
            </a:pPr>
            <a:r>
              <a:rPr lang="en-US" sz="1600" dirty="0"/>
              <a:t> Diagnostic Tool: Helps in diagnosing potential problems with the model, such as non-linearity, outliers, or heteroscedasticity (non-constant variance of residuals).</a:t>
            </a:r>
          </a:p>
          <a:p>
            <a:pPr marL="0" indent="0">
              <a:lnSpc>
                <a:spcPct val="110000"/>
              </a:lnSpc>
              <a:spcBef>
                <a:spcPct val="0"/>
              </a:spcBef>
              <a:buNone/>
            </a:pPr>
            <a:r>
              <a:rPr lang="en-US" sz="1600" dirty="0"/>
              <a:t>Model Improvement: Identifying deviations from normality can guide you to transform variables, add interaction terms, or use different modeling techniques.</a:t>
            </a:r>
          </a:p>
          <a:p>
            <a:pPr marL="0" indent="0">
              <a:buNone/>
            </a:pPr>
            <a:endParaRPr lang="en-IN" dirty="0"/>
          </a:p>
        </p:txBody>
      </p:sp>
    </p:spTree>
    <p:extLst>
      <p:ext uri="{BB962C8B-B14F-4D97-AF65-F5344CB8AC3E}">
        <p14:creationId xmlns:p14="http://schemas.microsoft.com/office/powerpoint/2010/main" val="24764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CF43-A6BB-1473-15DA-F00BAC5E5D39}"/>
              </a:ext>
            </a:extLst>
          </p:cNvPr>
          <p:cNvSpPr>
            <a:spLocks noGrp="1"/>
          </p:cNvSpPr>
          <p:nvPr>
            <p:ph type="title"/>
          </p:nvPr>
        </p:nvSpPr>
        <p:spPr/>
        <p:txBody>
          <a:bodyPr>
            <a:normAutofit/>
          </a:bodyPr>
          <a:lstStyle/>
          <a:p>
            <a:r>
              <a:rPr lang="en-US" sz="1400" dirty="0">
                <a:latin typeface="Calibri" panose="020F0502020204030204" pitchFamily="34" charset="0"/>
                <a:ea typeface="Calibri" panose="020F0502020204030204" pitchFamily="34" charset="0"/>
              </a:rPr>
              <a:t>1)</a:t>
            </a:r>
            <a:r>
              <a:rPr lang="en-US" sz="1400" dirty="0">
                <a:effectLst/>
                <a:latin typeface="Calibri" panose="020F0502020204030204" pitchFamily="34" charset="0"/>
                <a:ea typeface="Calibri" panose="020F0502020204030204" pitchFamily="34" charset="0"/>
              </a:rPr>
              <a:t> From your analysis of the categorical variables from the dataset, what could you infer about their effect on the dependent variable?</a:t>
            </a:r>
            <a:endParaRPr lang="en-IN" sz="1400" dirty="0"/>
          </a:p>
        </p:txBody>
      </p:sp>
      <p:sp>
        <p:nvSpPr>
          <p:cNvPr id="3" name="Content Placeholder 2">
            <a:extLst>
              <a:ext uri="{FF2B5EF4-FFF2-40B4-BE49-F238E27FC236}">
                <a16:creationId xmlns:a16="http://schemas.microsoft.com/office/drawing/2014/main" id="{CD85B539-09C0-016E-DE34-B2A8BF9FC0D4}"/>
              </a:ext>
            </a:extLst>
          </p:cNvPr>
          <p:cNvSpPr>
            <a:spLocks noGrp="1"/>
          </p:cNvSpPr>
          <p:nvPr>
            <p:ph idx="1"/>
          </p:nvPr>
        </p:nvSpPr>
        <p:spPr/>
        <p:txBody>
          <a:bodyPr>
            <a:noAutofit/>
          </a:bodyPr>
          <a:lstStyle/>
          <a:p>
            <a:pPr algn="l"/>
            <a:r>
              <a:rPr lang="en-US" sz="1400" dirty="0"/>
              <a:t>From the analysis of categorical we can infer the following about their effect on the dependent variable (`</a:t>
            </a:r>
            <a:r>
              <a:rPr lang="en-US" sz="1400" dirty="0" err="1"/>
              <a:t>cnt</a:t>
            </a:r>
            <a:r>
              <a:rPr lang="en-US" sz="1400" dirty="0"/>
              <a:t>`):</a:t>
            </a:r>
          </a:p>
          <a:p>
            <a:pPr algn="l"/>
            <a:endParaRPr lang="en-US" sz="1400" dirty="0"/>
          </a:p>
          <a:p>
            <a:pPr algn="l"/>
            <a:r>
              <a:rPr lang="en-IN" sz="1400" b="1" dirty="0"/>
              <a:t>Season: </a:t>
            </a:r>
            <a:r>
              <a:rPr lang="en-US" sz="1400" dirty="0"/>
              <a:t>The boxplot shows that the count of bike rentals varies significantly across different seasons. This indicates that seasonality has a strong effect on bike rentals, with certain seasons having higher rental counts.</a:t>
            </a:r>
          </a:p>
          <a:p>
            <a:pPr algn="l"/>
            <a:r>
              <a:rPr lang="en-US" sz="1400" b="1" dirty="0"/>
              <a:t>Year: </a:t>
            </a:r>
            <a:r>
              <a:rPr lang="en-US" sz="1400" dirty="0"/>
              <a:t>This suggests that bike rentals have increased over time.</a:t>
            </a:r>
          </a:p>
          <a:p>
            <a:pPr algn="l"/>
            <a:r>
              <a:rPr lang="en-US" sz="1400" b="1" dirty="0"/>
              <a:t>Holyday: </a:t>
            </a:r>
            <a:r>
              <a:rPr lang="en-US" sz="1400" dirty="0"/>
              <a:t>The presence of holidays seems to have an impact on bike rentals. The boxplot indicates that bike rentals are generally lower on holidays compared to non-holidays.</a:t>
            </a:r>
          </a:p>
          <a:p>
            <a:pPr algn="l"/>
            <a:r>
              <a:rPr lang="en-US" sz="1400" b="1" dirty="0"/>
              <a:t>Weekday: </a:t>
            </a:r>
            <a:r>
              <a:rPr lang="en-US" sz="1400" dirty="0"/>
              <a:t>The day of the week affects bike rentals, with certain weekdays showing higher rental counts. This could be due to commuting patterns, with more rentals on weekdays for commuting purposes.</a:t>
            </a:r>
          </a:p>
          <a:p>
            <a:pPr algn="l"/>
            <a:r>
              <a:rPr lang="en-US" sz="1400" b="1" dirty="0"/>
              <a:t>Month : </a:t>
            </a:r>
            <a:r>
              <a:rPr lang="en-US" sz="1400" dirty="0"/>
              <a:t>The month variable also shows variation in bike rentals, with some months having higher counts than others. This could be due to weather conditions, holidays, or other seasonal factors.</a:t>
            </a:r>
          </a:p>
          <a:p>
            <a:pPr algn="l"/>
            <a:r>
              <a:rPr lang="en-US" sz="1400" b="1" dirty="0"/>
              <a:t>Working day: </a:t>
            </a:r>
            <a:r>
              <a:rPr lang="en-US" sz="1400" dirty="0"/>
              <a:t>The working day variable shows that bike rentals are higher on working days compared to non-working days. This aligns with the observation that many people use bikes for commuting to work.</a:t>
            </a:r>
          </a:p>
          <a:p>
            <a:pPr algn="l"/>
            <a:r>
              <a:rPr lang="en-US" sz="1400" b="1" dirty="0"/>
              <a:t>Weather situation: </a:t>
            </a:r>
            <a:r>
              <a:rPr lang="en-US" sz="1400" dirty="0"/>
              <a:t>The weather situation has a noticeable effect on bike rentals. Clear weather conditions are associated with higher rental counts, while cloudy or rainy conditions see lower rentals.</a:t>
            </a:r>
          </a:p>
          <a:p>
            <a:endParaRPr lang="en-IN" sz="1600" dirty="0"/>
          </a:p>
        </p:txBody>
      </p:sp>
    </p:spTree>
    <p:extLst>
      <p:ext uri="{BB962C8B-B14F-4D97-AF65-F5344CB8AC3E}">
        <p14:creationId xmlns:p14="http://schemas.microsoft.com/office/powerpoint/2010/main" val="322892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43AC-4ECB-AF56-B1A1-440E3C4525AE}"/>
              </a:ext>
            </a:extLst>
          </p:cNvPr>
          <p:cNvSpPr>
            <a:spLocks noGrp="1"/>
          </p:cNvSpPr>
          <p:nvPr>
            <p:ph type="title"/>
          </p:nvPr>
        </p:nvSpPr>
        <p:spPr>
          <a:xfrm>
            <a:off x="838200" y="18255"/>
            <a:ext cx="10515600" cy="1325563"/>
          </a:xfrm>
        </p:spPr>
        <p:txBody>
          <a:bodyPr/>
          <a:lstStyle/>
          <a:p>
            <a:r>
              <a:rPr lang="en-US" sz="1800" dirty="0">
                <a:effectLst/>
                <a:latin typeface="Calibri" panose="020F0502020204030204" pitchFamily="34" charset="0"/>
                <a:ea typeface="Calibri" panose="020F0502020204030204" pitchFamily="34" charset="0"/>
              </a:rPr>
              <a:t>2) </a:t>
            </a:r>
            <a:r>
              <a:rPr lang="en-US" sz="1400" dirty="0">
                <a:latin typeface="+mn-lt"/>
                <a:ea typeface="+mn-ea"/>
                <a:cs typeface="+mn-cs"/>
              </a:rPr>
              <a:t>Why is it important to use </a:t>
            </a:r>
            <a:r>
              <a:rPr lang="en-US" sz="1400" dirty="0" err="1">
                <a:latin typeface="+mn-lt"/>
                <a:ea typeface="+mn-ea"/>
                <a:cs typeface="+mn-cs"/>
              </a:rPr>
              <a:t>drop_first</a:t>
            </a:r>
            <a:r>
              <a:rPr lang="en-US" sz="1400" dirty="0">
                <a:latin typeface="+mn-lt"/>
                <a:ea typeface="+mn-ea"/>
                <a:cs typeface="+mn-cs"/>
              </a:rPr>
              <a:t>=True during dummy variable creation?</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0A9BE87B-70F5-3132-31D6-8C844324B87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Using </a:t>
            </a:r>
            <a:r>
              <a:rPr lang="en-US" altLang="en-US" sz="1400" dirty="0" err="1"/>
              <a:t>drop_first</a:t>
            </a:r>
            <a:r>
              <a:rPr lang="en-US" altLang="en-US" sz="1400" dirty="0"/>
              <a:t>=True during dummy variable creation is important to avoid multicollinearity, which could distort model results,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and to make the interpretation of coefficients more meaningful and interpretable by creating a clear reference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category.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t>Reference Category : </a:t>
            </a:r>
            <a:r>
              <a:rPr lang="en-US" sz="1400" dirty="0"/>
              <a:t>By using </a:t>
            </a:r>
            <a:r>
              <a:rPr lang="en-US" sz="1400" dirty="0" err="1"/>
              <a:t>drop_first</a:t>
            </a:r>
            <a:r>
              <a:rPr lang="en-US" sz="1400" dirty="0"/>
              <a:t>=True, one category is dropped , and the remaining categories are used to represent the other possible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t>Interpretability</a:t>
            </a:r>
            <a:r>
              <a:rPr lang="en-US" sz="1400" dirty="0"/>
              <a:t>: Dropping the first dummy variable allows you to interpret the coefficients of the remaining dummy variables relative to the dropped category.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This makes it easier to understand how the different categories compare to the baseline category, without redundancy.</a:t>
            </a:r>
            <a:endParaRPr lang="en-IN" sz="1400" dirty="0"/>
          </a:p>
          <a:p>
            <a:endParaRPr lang="en-IN" dirty="0"/>
          </a:p>
        </p:txBody>
      </p:sp>
    </p:spTree>
    <p:extLst>
      <p:ext uri="{BB962C8B-B14F-4D97-AF65-F5344CB8AC3E}">
        <p14:creationId xmlns:p14="http://schemas.microsoft.com/office/powerpoint/2010/main" val="232561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CE15-E472-569D-B2CD-0757674BF0D0}"/>
              </a:ext>
            </a:extLst>
          </p:cNvPr>
          <p:cNvSpPr>
            <a:spLocks noGrp="1"/>
          </p:cNvSpPr>
          <p:nvPr>
            <p:ph type="title"/>
          </p:nvPr>
        </p:nvSpPr>
        <p:spPr>
          <a:xfrm>
            <a:off x="838200" y="-1146"/>
            <a:ext cx="10515600" cy="1325563"/>
          </a:xfrm>
        </p:spPr>
        <p:txBody>
          <a:bodyPr>
            <a:normAutofit/>
          </a:bodyPr>
          <a:lstStyle/>
          <a:p>
            <a:r>
              <a:rPr lang="en-US" sz="1400" dirty="0">
                <a:latin typeface="+mn-lt"/>
                <a:ea typeface="+mn-ea"/>
                <a:cs typeface="+mn-cs"/>
              </a:rPr>
              <a:t>3) Looking at the pair-plot among the numerical variables, which one has the highest correlation with the target variable?</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BEA962FD-228A-9459-8C0A-716FC9132F23}"/>
              </a:ext>
            </a:extLst>
          </p:cNvPr>
          <p:cNvSpPr>
            <a:spLocks noGrp="1"/>
          </p:cNvSpPr>
          <p:nvPr>
            <p:ph idx="1"/>
          </p:nvPr>
        </p:nvSpPr>
        <p:spPr>
          <a:xfrm>
            <a:off x="838200" y="1088747"/>
            <a:ext cx="10515600" cy="1002416"/>
          </a:xfrm>
        </p:spPr>
        <p:txBody>
          <a:bodyPr>
            <a:normAutofit/>
          </a:bodyPr>
          <a:lstStyle/>
          <a:p>
            <a:r>
              <a:rPr lang="en-US" sz="1400" dirty="0"/>
              <a:t>From the pair-plot and the correlation matrix, we can observe that the numerical variable `</a:t>
            </a:r>
            <a:r>
              <a:rPr lang="en-US" sz="1400" dirty="0" err="1"/>
              <a:t>atemp</a:t>
            </a:r>
            <a:r>
              <a:rPr lang="en-US" sz="1400" dirty="0"/>
              <a:t>` (feels-like temperature) has the highest correlation with the target variable `</a:t>
            </a:r>
            <a:r>
              <a:rPr lang="en-US" sz="1400" dirty="0" err="1"/>
              <a:t>cnt</a:t>
            </a:r>
            <a:r>
              <a:rPr lang="en-US" sz="1400" dirty="0"/>
              <a:t>` (count of bike rentals). The correlation coefficient between `</a:t>
            </a:r>
            <a:r>
              <a:rPr lang="en-US" sz="1400" dirty="0" err="1"/>
              <a:t>atemp</a:t>
            </a:r>
            <a:r>
              <a:rPr lang="en-US" sz="1400" dirty="0"/>
              <a:t>` and `</a:t>
            </a:r>
            <a:r>
              <a:rPr lang="en-US" sz="1400" dirty="0" err="1"/>
              <a:t>cnt</a:t>
            </a:r>
            <a:r>
              <a:rPr lang="en-US" sz="1400" dirty="0"/>
              <a:t>` is approximately 0.63, indicating a strong positive relationship.</a:t>
            </a:r>
          </a:p>
          <a:p>
            <a:endParaRPr lang="en-IN" sz="1400" dirty="0">
              <a:latin typeface="Calibri" panose="020F0502020204030204" pitchFamily="34" charset="0"/>
              <a:ea typeface="+mj-ea"/>
              <a:cs typeface="+mj-cs"/>
            </a:endParaRPr>
          </a:p>
        </p:txBody>
      </p:sp>
    </p:spTree>
    <p:extLst>
      <p:ext uri="{BB962C8B-B14F-4D97-AF65-F5344CB8AC3E}">
        <p14:creationId xmlns:p14="http://schemas.microsoft.com/office/powerpoint/2010/main" val="227489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CED1-6A72-245D-CEE6-45B589AFB415}"/>
              </a:ext>
            </a:extLst>
          </p:cNvPr>
          <p:cNvSpPr>
            <a:spLocks noGrp="1"/>
          </p:cNvSpPr>
          <p:nvPr>
            <p:ph type="title"/>
          </p:nvPr>
        </p:nvSpPr>
        <p:spPr/>
        <p:txBody>
          <a:bodyPr/>
          <a:lstStyle/>
          <a:p>
            <a:r>
              <a:rPr lang="en-US" sz="1400" dirty="0">
                <a:latin typeface="+mn-lt"/>
                <a:ea typeface="+mn-ea"/>
                <a:cs typeface="+mn-cs"/>
              </a:rPr>
              <a:t>4) How did you validate the assumptions of Linear Regression after building the model on the training set?</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915697F9-20D8-871B-4FBF-D25D286E5A8C}"/>
              </a:ext>
            </a:extLst>
          </p:cNvPr>
          <p:cNvSpPr>
            <a:spLocks noGrp="1"/>
          </p:cNvSpPr>
          <p:nvPr>
            <p:ph idx="1"/>
          </p:nvPr>
        </p:nvSpPr>
        <p:spPr/>
        <p:txBody>
          <a:bodyPr/>
          <a:lstStyle/>
          <a:p>
            <a:r>
              <a:rPr lang="en-US" sz="1400" dirty="0"/>
              <a:t>1. Linearity Assumption:</a:t>
            </a:r>
          </a:p>
          <a:p>
            <a:pPr>
              <a:buFont typeface="Arial" panose="020B0604020202020204" pitchFamily="34" charset="0"/>
              <a:buChar char="•"/>
            </a:pPr>
            <a:r>
              <a:rPr lang="en-US" sz="1400" dirty="0"/>
              <a:t>Assumption: The relationship between the independent variables (features) and the dependent variable (target) should be linear.</a:t>
            </a:r>
          </a:p>
          <a:p>
            <a:pPr>
              <a:buFont typeface="Arial" panose="020B0604020202020204" pitchFamily="34" charset="0"/>
              <a:buChar char="•"/>
            </a:pPr>
            <a:r>
              <a:rPr lang="en-US" sz="1400" dirty="0"/>
              <a:t>How to check: Plot the residuals against the predicted values or the independent variables.</a:t>
            </a:r>
          </a:p>
          <a:p>
            <a:endParaRPr lang="en-IN" dirty="0"/>
          </a:p>
        </p:txBody>
      </p:sp>
    </p:spTree>
    <p:extLst>
      <p:ext uri="{BB962C8B-B14F-4D97-AF65-F5344CB8AC3E}">
        <p14:creationId xmlns:p14="http://schemas.microsoft.com/office/powerpoint/2010/main" val="368957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2B2B-7022-D5CE-B257-B760CAA1B5FC}"/>
              </a:ext>
            </a:extLst>
          </p:cNvPr>
          <p:cNvSpPr>
            <a:spLocks noGrp="1"/>
          </p:cNvSpPr>
          <p:nvPr>
            <p:ph type="title"/>
          </p:nvPr>
        </p:nvSpPr>
        <p:spPr/>
        <p:txBody>
          <a:bodyPr/>
          <a:lstStyle/>
          <a:p>
            <a:pPr>
              <a:spcBef>
                <a:spcPts val="1000"/>
              </a:spcBef>
            </a:pPr>
            <a:r>
              <a:rPr lang="en-US" sz="1400" dirty="0">
                <a:latin typeface="+mn-lt"/>
                <a:ea typeface="+mn-ea"/>
                <a:cs typeface="+mn-cs"/>
              </a:rPr>
              <a:t>5) Based on the final model, which are the top 3 features contributing significantly towards explaining the demand of the shared bikes? </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C08FA272-B316-5727-DD3F-B39A6AE1758A}"/>
              </a:ext>
            </a:extLst>
          </p:cNvPr>
          <p:cNvSpPr>
            <a:spLocks noGrp="1"/>
          </p:cNvSpPr>
          <p:nvPr>
            <p:ph idx="1"/>
          </p:nvPr>
        </p:nvSpPr>
        <p:spPr>
          <a:xfrm>
            <a:off x="923041" y="1938747"/>
            <a:ext cx="10515600" cy="4351338"/>
          </a:xfrm>
        </p:spPr>
        <p:txBody>
          <a:bodyPr>
            <a:normAutofit/>
          </a:bodyPr>
          <a:lstStyle/>
          <a:p>
            <a:r>
              <a:rPr lang="en-US" sz="1400" dirty="0"/>
              <a:t>Based on the final model, the top 3 features contributing significantly towards explaining the demand of the shared bikes are:</a:t>
            </a:r>
          </a:p>
          <a:p>
            <a:endParaRPr lang="en-US" sz="1400" dirty="0"/>
          </a:p>
          <a:p>
            <a:r>
              <a:rPr lang="en-US" sz="1400" dirty="0"/>
              <a:t>1. </a:t>
            </a:r>
            <a:r>
              <a:rPr lang="en-US" sz="1400" dirty="0" err="1"/>
              <a:t>atemp</a:t>
            </a:r>
            <a:r>
              <a:rPr lang="en-US" sz="1400" dirty="0"/>
              <a:t> : This feature has the highest correlation with the target variable `</a:t>
            </a:r>
            <a:r>
              <a:rPr lang="en-US" sz="1400" dirty="0" err="1"/>
              <a:t>cnt</a:t>
            </a:r>
            <a:r>
              <a:rPr lang="en-US" sz="1400" dirty="0"/>
              <a:t>, indicating that as the feels-like temperature increases, the demand for shared bikes also increases.</a:t>
            </a:r>
          </a:p>
          <a:p>
            <a:endParaRPr lang="en-US" sz="1400" dirty="0"/>
          </a:p>
          <a:p>
            <a:r>
              <a:rPr lang="en-US" sz="1400" dirty="0"/>
              <a:t>2. temp : Similar to `</a:t>
            </a:r>
            <a:r>
              <a:rPr lang="en-US" sz="1400" dirty="0" err="1"/>
              <a:t>atemp</a:t>
            </a:r>
            <a:r>
              <a:rPr lang="en-US" sz="1400" dirty="0"/>
              <a:t>`, the actual temperature also shows a strong positive relationship with the bike rental count, suggesting that warmer temperatures encourage more bike rentals.</a:t>
            </a:r>
          </a:p>
          <a:p>
            <a:endParaRPr lang="en-US" sz="1400" dirty="0"/>
          </a:p>
          <a:p>
            <a:r>
              <a:rPr lang="en-US" sz="1400" dirty="0"/>
              <a:t>3. yr_2019 : The year variable indicates an increasing trend in bike rentals from 2018 to 2019, reflecting a growing popularity or improved services of the bike-sharing system over time.</a:t>
            </a:r>
            <a:endParaRPr lang="en-IN" sz="1400" dirty="0"/>
          </a:p>
        </p:txBody>
      </p:sp>
    </p:spTree>
    <p:extLst>
      <p:ext uri="{BB962C8B-B14F-4D97-AF65-F5344CB8AC3E}">
        <p14:creationId xmlns:p14="http://schemas.microsoft.com/office/powerpoint/2010/main" val="181547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7B2D-78F8-34C7-648E-EF0F1E8C0571}"/>
              </a:ext>
            </a:extLst>
          </p:cNvPr>
          <p:cNvSpPr>
            <a:spLocks noGrp="1"/>
          </p:cNvSpPr>
          <p:nvPr>
            <p:ph type="title"/>
          </p:nvPr>
        </p:nvSpPr>
        <p:spPr>
          <a:xfrm>
            <a:off x="1296101" y="2443534"/>
            <a:ext cx="10515600" cy="1325563"/>
          </a:xfrm>
        </p:spPr>
        <p:txBody>
          <a:bodyPr/>
          <a:lstStyle/>
          <a:p>
            <a:r>
              <a:rPr lang="en-US" sz="1800" b="1" kern="0" dirty="0">
                <a:effectLst/>
                <a:latin typeface="Calibri" panose="020F0502020204030204" pitchFamily="34" charset="0"/>
              </a:rPr>
              <a:t>General Subjective Questions</a:t>
            </a:r>
            <a:br>
              <a:rPr lang="en-IN" sz="1800" b="1" kern="0" dirty="0">
                <a:effectLst/>
                <a:latin typeface="Calibri" panose="020F0502020204030204" pitchFamily="34" charset="0"/>
              </a:rPr>
            </a:br>
            <a:endParaRPr lang="en-IN" dirty="0"/>
          </a:p>
        </p:txBody>
      </p:sp>
    </p:spTree>
    <p:extLst>
      <p:ext uri="{BB962C8B-B14F-4D97-AF65-F5344CB8AC3E}">
        <p14:creationId xmlns:p14="http://schemas.microsoft.com/office/powerpoint/2010/main" val="361988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C811-A7C9-DDAC-62B7-AA7049AF1BD5}"/>
              </a:ext>
            </a:extLst>
          </p:cNvPr>
          <p:cNvSpPr>
            <a:spLocks noGrp="1"/>
          </p:cNvSpPr>
          <p:nvPr>
            <p:ph type="title"/>
          </p:nvPr>
        </p:nvSpPr>
        <p:spPr/>
        <p:txBody>
          <a:bodyPr/>
          <a:lstStyle/>
          <a:p>
            <a:pPr>
              <a:spcBef>
                <a:spcPts val="1000"/>
              </a:spcBef>
              <a:buFont typeface="Arial" panose="020B0604020202020204" pitchFamily="34" charset="0"/>
            </a:pPr>
            <a:r>
              <a:rPr lang="en-US" sz="1400" dirty="0">
                <a:latin typeface="+mn-lt"/>
                <a:ea typeface="+mn-ea"/>
                <a:cs typeface="+mn-cs"/>
              </a:rPr>
              <a:t>6) Explain the linear regression algorithm in detail. </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D3946128-95C3-01FC-EDF3-CBD9906C8905}"/>
              </a:ext>
            </a:extLst>
          </p:cNvPr>
          <p:cNvSpPr>
            <a:spLocks noGrp="1"/>
          </p:cNvSpPr>
          <p:nvPr>
            <p:ph idx="1"/>
          </p:nvPr>
        </p:nvSpPr>
        <p:spPr/>
        <p:txBody>
          <a:bodyPr/>
          <a:lstStyle/>
          <a:p>
            <a:r>
              <a:rPr lang="en-IN" sz="1400" dirty="0"/>
              <a:t>Linear regression is a method to model the relationship between a target variable and one or more predictors variables. </a:t>
            </a:r>
          </a:p>
          <a:p>
            <a:r>
              <a:rPr lang="en-US" sz="1400" dirty="0"/>
              <a:t>1. Dependent Variable (Y): The variable we are trying to predict or explain.</a:t>
            </a:r>
          </a:p>
          <a:p>
            <a:r>
              <a:rPr lang="en-US" sz="1400" dirty="0"/>
              <a:t>2. Independent Variables (X): The variables used to predict the dependent variable.</a:t>
            </a:r>
          </a:p>
          <a:p>
            <a:r>
              <a:rPr lang="en-US" sz="1400" dirty="0"/>
              <a:t>3. Linear Relationship: Assumes that the relationship between the dependent and independent variables can be approximated by a straight line.</a:t>
            </a:r>
            <a:endParaRPr lang="en-IN" sz="1400" dirty="0"/>
          </a:p>
          <a:p>
            <a:pPr marL="0" indent="0">
              <a:buNone/>
            </a:pPr>
            <a:r>
              <a:rPr lang="en-IN" sz="1400" dirty="0"/>
              <a:t>Simple linear regression:          </a:t>
            </a:r>
          </a:p>
          <a:p>
            <a:pPr marL="0" indent="0">
              <a:buNone/>
            </a:pPr>
            <a:r>
              <a:rPr lang="en-IN" sz="1400" dirty="0"/>
              <a:t>                        </a:t>
            </a:r>
            <a:r>
              <a:rPr lang="es-ES" sz="1400" dirty="0"/>
              <a:t> Y=β0​+β1​X+ϵ</a:t>
            </a:r>
          </a:p>
          <a:p>
            <a:pPr marL="0" indent="0">
              <a:buNone/>
            </a:pPr>
            <a:r>
              <a:rPr lang="es-ES" sz="1400" dirty="0" err="1"/>
              <a:t>Multiple</a:t>
            </a:r>
            <a:r>
              <a:rPr lang="es-ES" sz="1400" dirty="0"/>
              <a:t> linear </a:t>
            </a:r>
            <a:r>
              <a:rPr lang="es-ES" sz="1400" dirty="0" err="1"/>
              <a:t>Regression</a:t>
            </a:r>
            <a:r>
              <a:rPr lang="es-ES" sz="1400" dirty="0"/>
              <a:t>:</a:t>
            </a:r>
          </a:p>
          <a:p>
            <a:pPr marL="0" indent="0">
              <a:buNone/>
            </a:pPr>
            <a:r>
              <a:rPr lang="es-ES" sz="1400" dirty="0"/>
              <a:t>                        Y=β0​+β1​X1​+β2​X2​+...+βp​</a:t>
            </a:r>
            <a:r>
              <a:rPr lang="es-ES" sz="1400" dirty="0" err="1"/>
              <a:t>Xp</a:t>
            </a:r>
            <a:r>
              <a:rPr lang="es-ES" sz="1400" dirty="0"/>
              <a:t>​+ϵ</a:t>
            </a:r>
            <a:endParaRPr lang="en-IN" sz="1400" dirty="0"/>
          </a:p>
        </p:txBody>
      </p:sp>
    </p:spTree>
    <p:extLst>
      <p:ext uri="{BB962C8B-B14F-4D97-AF65-F5344CB8AC3E}">
        <p14:creationId xmlns:p14="http://schemas.microsoft.com/office/powerpoint/2010/main" val="33314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A7D6-AD00-A6AD-9D85-4BB57E38EF11}"/>
              </a:ext>
            </a:extLst>
          </p:cNvPr>
          <p:cNvSpPr>
            <a:spLocks noGrp="1"/>
          </p:cNvSpPr>
          <p:nvPr>
            <p:ph type="title"/>
          </p:nvPr>
        </p:nvSpPr>
        <p:spPr>
          <a:xfrm>
            <a:off x="838200" y="148308"/>
            <a:ext cx="10515600" cy="671823"/>
          </a:xfrm>
        </p:spPr>
        <p:txBody>
          <a:bodyPr/>
          <a:lstStyle/>
          <a:p>
            <a:pPr>
              <a:buFont typeface="Arial" panose="020B0604020202020204" pitchFamily="34" charset="0"/>
            </a:pPr>
            <a:r>
              <a:rPr lang="en-US" sz="1400" dirty="0">
                <a:latin typeface="+mn-lt"/>
                <a:ea typeface="+mn-ea"/>
                <a:cs typeface="+mn-cs"/>
              </a:rPr>
              <a:t>7) Explain the Anscombe’s quartet in detail.</a:t>
            </a:r>
            <a:endParaRPr lang="en-IN" sz="1400" dirty="0">
              <a:latin typeface="+mn-lt"/>
              <a:ea typeface="+mn-ea"/>
              <a:cs typeface="+mn-cs"/>
            </a:endParaRPr>
          </a:p>
        </p:txBody>
      </p:sp>
      <p:sp>
        <p:nvSpPr>
          <p:cNvPr id="3" name="Content Placeholder 2">
            <a:extLst>
              <a:ext uri="{FF2B5EF4-FFF2-40B4-BE49-F238E27FC236}">
                <a16:creationId xmlns:a16="http://schemas.microsoft.com/office/drawing/2014/main" id="{EEFB6900-AC30-CEC8-6043-7938726E939A}"/>
              </a:ext>
            </a:extLst>
          </p:cNvPr>
          <p:cNvSpPr>
            <a:spLocks noGrp="1"/>
          </p:cNvSpPr>
          <p:nvPr>
            <p:ph idx="1"/>
          </p:nvPr>
        </p:nvSpPr>
        <p:spPr>
          <a:xfrm>
            <a:off x="838200" y="820130"/>
            <a:ext cx="10515600" cy="5297865"/>
          </a:xfrm>
        </p:spPr>
        <p:txBody>
          <a:bodyPr>
            <a:normAutofit/>
          </a:bodyPr>
          <a:lstStyle/>
          <a:p>
            <a:r>
              <a:rPr lang="en-IN" sz="1400" dirty="0"/>
              <a:t>Anscombe's quartet is a set of four datasets that have nearly identical simple descriptive statistics, yet appear very different when graphed. </a:t>
            </a:r>
          </a:p>
          <a:p>
            <a:r>
              <a:rPr lang="en-IN" sz="1400" dirty="0"/>
              <a:t>Demonstrate the importance of graphing data before </a:t>
            </a:r>
            <a:r>
              <a:rPr lang="en-IN" sz="1400" dirty="0" err="1"/>
              <a:t>analyzing</a:t>
            </a:r>
            <a:r>
              <a:rPr lang="en-IN" sz="1400" dirty="0"/>
              <a:t> it and the effect of outliers and the influence of different data distributions.</a:t>
            </a:r>
          </a:p>
          <a:p>
            <a:pPr marL="0" indent="0">
              <a:buNone/>
            </a:pPr>
            <a:endParaRPr lang="en-IN" sz="1400" dirty="0"/>
          </a:p>
          <a:p>
            <a:pPr marL="0" marR="0" indent="0">
              <a:lnSpc>
                <a:spcPct val="107000"/>
              </a:lnSpc>
              <a:spcBef>
                <a:spcPts val="0"/>
              </a:spcBef>
              <a:spcAft>
                <a:spcPts val="800"/>
              </a:spcAft>
              <a:buNone/>
            </a:pPr>
            <a:r>
              <a:rPr lang="en-IN" sz="1400" dirty="0"/>
              <a:t>Identical Statistical Properties:</a:t>
            </a:r>
          </a:p>
          <a:p>
            <a:pPr marL="0" marR="0" indent="0">
              <a:lnSpc>
                <a:spcPct val="107000"/>
              </a:lnSpc>
              <a:spcBef>
                <a:spcPts val="0"/>
              </a:spcBef>
              <a:spcAft>
                <a:spcPts val="800"/>
              </a:spcAft>
              <a:buNone/>
            </a:pPr>
            <a:r>
              <a:rPr lang="en-IN" sz="1400" dirty="0"/>
              <a:t>   Each dataset has the same mean for both x and y.</a:t>
            </a:r>
          </a:p>
          <a:p>
            <a:pPr marL="0" marR="0" indent="0">
              <a:lnSpc>
                <a:spcPct val="107000"/>
              </a:lnSpc>
              <a:spcBef>
                <a:spcPts val="0"/>
              </a:spcBef>
              <a:spcAft>
                <a:spcPts val="800"/>
              </a:spcAft>
              <a:buNone/>
            </a:pPr>
            <a:r>
              <a:rPr lang="en-IN" sz="1400" dirty="0"/>
              <a:t>   Each dataset has the same variance for both x and y.</a:t>
            </a:r>
          </a:p>
          <a:p>
            <a:pPr marL="0" marR="0" indent="0">
              <a:lnSpc>
                <a:spcPct val="107000"/>
              </a:lnSpc>
              <a:spcBef>
                <a:spcPts val="0"/>
              </a:spcBef>
              <a:spcAft>
                <a:spcPts val="800"/>
              </a:spcAft>
              <a:buNone/>
            </a:pPr>
            <a:r>
              <a:rPr lang="en-IN" sz="1400" dirty="0"/>
              <a:t>   Each dataset has the same correlation between x and y.</a:t>
            </a:r>
          </a:p>
          <a:p>
            <a:pPr marL="0" marR="0" indent="0">
              <a:lnSpc>
                <a:spcPct val="107000"/>
              </a:lnSpc>
              <a:spcBef>
                <a:spcPts val="0"/>
              </a:spcBef>
              <a:spcAft>
                <a:spcPts val="800"/>
              </a:spcAft>
              <a:buNone/>
            </a:pPr>
            <a:r>
              <a:rPr lang="en-IN" sz="1400" dirty="0"/>
              <a:t>   Each dataset has the same linear regression line (y = mx + c).</a:t>
            </a:r>
          </a:p>
          <a:p>
            <a:r>
              <a:rPr lang="en-US" sz="1400" dirty="0"/>
              <a:t>Anscombe's Quartet is a classic illustration in statistics that emphasizes the need for visualizing data before analyzing it with statistical methods. It demonstrates that datasets with identical summary statistics can exhibit vastly different patterns, which can lead to misleading conclusions if we don't carefully consider the underlying data structure.</a:t>
            </a:r>
          </a:p>
          <a:p>
            <a:r>
              <a:rPr lang="en-US" sz="1400" dirty="0"/>
              <a:t>By plotting the data, we can reveal whether a linear model is appropriate or whether we need to consider other types of models (like non-linear regression) for better predictions.</a:t>
            </a:r>
          </a:p>
          <a:p>
            <a:pPr marL="0" marR="0" indent="0">
              <a:lnSpc>
                <a:spcPct val="107000"/>
              </a:lnSpc>
              <a:spcBef>
                <a:spcPts val="0"/>
              </a:spcBef>
              <a:spcAft>
                <a:spcPts val="800"/>
              </a:spcAft>
              <a:buNone/>
            </a:pPr>
            <a:endParaRPr lang="en-IN" sz="1800" kern="100" dirty="0">
              <a:effectLst/>
              <a:latin typeface="Tahoma" panose="020B0604030504040204" pitchFamily="34" charset="0"/>
              <a:ea typeface="Tahoma" panose="020B0604030504040204" pitchFamily="34" charset="0"/>
              <a:cs typeface="Tahoma" panose="020B0604030504040204" pitchFamily="34" charset="0"/>
            </a:endParaRPr>
          </a:p>
          <a:p>
            <a:pPr marL="0" marR="0" indent="0">
              <a:lnSpc>
                <a:spcPct val="107000"/>
              </a:lnSpc>
              <a:spcBef>
                <a:spcPts val="0"/>
              </a:spcBef>
              <a:spcAft>
                <a:spcPts val="800"/>
              </a:spcAft>
              <a:buNone/>
            </a:pPr>
            <a:endParaRPr lang="en-IN" sz="1800" kern="100" dirty="0">
              <a:effectLst/>
              <a:latin typeface="Tahoma" panose="020B0604030504040204" pitchFamily="34" charset="0"/>
              <a:ea typeface="Tahoma" panose="020B060403050404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78099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1800</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Tahoma</vt:lpstr>
      <vt:lpstr>Office Theme</vt:lpstr>
      <vt:lpstr>Assignment-based Subjective Questions and Answers </vt:lpstr>
      <vt:lpstr>1) From your analysis of the categorical variables from the dataset, what could you infer about their effect on the dependent variable?</vt:lpstr>
      <vt:lpstr>2) Why is it important to use drop_first=True during dummy variable creation?</vt:lpstr>
      <vt:lpstr>3) Looking at the pair-plot among the numerical variables, which one has the highest correlation with the target variable?</vt:lpstr>
      <vt:lpstr>4) How did you validate the assumptions of Linear Regression after building the model on the training set?</vt:lpstr>
      <vt:lpstr>5) Based on the final model, which are the top 3 features contributing significantly towards explaining the demand of the shared bikes? </vt:lpstr>
      <vt:lpstr>General Subjective Questions </vt:lpstr>
      <vt:lpstr>6) Explain the linear regression algorithm in detail. </vt:lpstr>
      <vt:lpstr>7) Explain the Anscombe’s quartet in detail.</vt:lpstr>
      <vt:lpstr>What is Pearson’s R?</vt:lpstr>
      <vt:lpstr>9) What is scaling? Why is scaling performed? What is the difference between normalized scaling and standardized scaling? </vt:lpstr>
      <vt:lpstr>10) You might have observed that sometimes the value of VIF is infinite. Why does this happen? </vt:lpstr>
      <vt:lpstr>11) What is a Q-Q plot? Explain the use and importance of a Q-Q plot in linear regression.</vt:lpstr>
    </vt:vector>
  </TitlesOfParts>
  <Company>ZF India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Assignment-based Subjective Questions and Answers </dc:title>
  <dc:creator>Narala Prasad HYD DISDI4</dc:creator>
  <cp:lastModifiedBy>Narala Prasad HYD DISDI4</cp:lastModifiedBy>
  <cp:revision>11</cp:revision>
  <dcterms:created xsi:type="dcterms:W3CDTF">2024-12-25T14:03:16Z</dcterms:created>
  <dcterms:modified xsi:type="dcterms:W3CDTF">2024-12-25T18:05:20Z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34277c1-31d4-4dba-9248-3ba93a3f3112_Enabled">
    <vt:lpwstr>true</vt:lpwstr>
  </property>
  <property fmtid="{D5CDD505-2E9C-101B-9397-08002B2CF9AE}" pid="3" name="MSIP_Label_134277c1-31d4-4dba-9248-3ba93a3f3112_SetDate">
    <vt:lpwstr>2024-12-25T14:03:29Z</vt:lpwstr>
  </property>
  <property fmtid="{D5CDD505-2E9C-101B-9397-08002B2CF9AE}" pid="4" name="MSIP_Label_134277c1-31d4-4dba-9248-3ba93a3f3112_Method">
    <vt:lpwstr>Privileged</vt:lpwstr>
  </property>
  <property fmtid="{D5CDD505-2E9C-101B-9397-08002B2CF9AE}" pid="5" name="MSIP_Label_134277c1-31d4-4dba-9248-3ba93a3f3112_Name">
    <vt:lpwstr>Internal sub1</vt:lpwstr>
  </property>
  <property fmtid="{D5CDD505-2E9C-101B-9397-08002B2CF9AE}" pid="6" name="MSIP_Label_134277c1-31d4-4dba-9248-3ba93a3f3112_SiteId">
    <vt:lpwstr>eb70b763-b6d7-4486-8555-8831709a784e</vt:lpwstr>
  </property>
  <property fmtid="{D5CDD505-2E9C-101B-9397-08002B2CF9AE}" pid="7" name="MSIP_Label_134277c1-31d4-4dba-9248-3ba93a3f3112_ActionId">
    <vt:lpwstr>e48c2c5b-8e6e-46f7-ad60-a3c689b46718</vt:lpwstr>
  </property>
  <property fmtid="{D5CDD505-2E9C-101B-9397-08002B2CF9AE}" pid="8" name="MSIP_Label_134277c1-31d4-4dba-9248-3ba93a3f3112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Internal</vt:lpwstr>
  </property>
</Properties>
</file>