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1" r:id="rId4"/>
    <p:sldId id="27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5" r:id="rId17"/>
    <p:sldId id="308" r:id="rId18"/>
    <p:sldId id="309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1427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353" y="1824889"/>
            <a:ext cx="6400800" cy="733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45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11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683"/>
            <a:ext cx="7772400" cy="764118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57"/>
            <a:ext cx="7772400" cy="61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577C-36B9-A749-96AC-1A7E3C4090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325614"/>
            <a:ext cx="77724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  <a:t>PROJECT:</a:t>
            </a:r>
            <a:br>
              <a:rPr lang="en-US" sz="4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</a:b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  <a:t>ADVENTURE WORKS CYCLES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P-57, GROUP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3A7B9E-78F7-8FA6-FCDC-51F84FB3B1E4}"/>
              </a:ext>
            </a:extLst>
          </p:cNvPr>
          <p:cNvSpPr txBox="1">
            <a:spLocks/>
          </p:cNvSpPr>
          <p:nvPr/>
        </p:nvSpPr>
        <p:spPr>
          <a:xfrm>
            <a:off x="1495353" y="2558235"/>
            <a:ext cx="6400800" cy="247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Prathamesh Dhoke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Lakhan Gaikwad 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Swanand Bhatkar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Amey Shirke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Nadeem Budihal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Prasad Emmi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oogle (Android 12L)">
            <a:extLst>
              <a:ext uri="{FF2B5EF4-FFF2-40B4-BE49-F238E27FC236}">
                <a16:creationId xmlns:a16="http://schemas.microsoft.com/office/drawing/2014/main" id="{683827FC-EF24-34D1-AF40-E6A64567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22" y="352697"/>
            <a:ext cx="760167" cy="7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0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Year-wise Production Cost</a:t>
            </a:r>
            <a:endParaRPr lang="en-US" sz="3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813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AEDF5F-9537-6E56-F920-C7FCCE1A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124954"/>
            <a:ext cx="8229602" cy="5464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18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323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Crosstab</a:t>
            </a:r>
            <a:br>
              <a:rPr lang="en-US" sz="3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Using Crosstab, we analyzed Country wise Sales Amount of each Products.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AC481F55-1BE5-1127-62E0-2E56B3E1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008"/>
            <a:ext cx="8229600" cy="5231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0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323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Top 15  product -</a:t>
            </a:r>
            <a:br>
              <a:rPr lang="en-US" sz="3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Top 15 Product with highest  Sales amount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BCE49D1-98A1-E493-A57B-44AD958E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7007"/>
            <a:ext cx="8229601" cy="5218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75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6079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Advanced Funnel Chart -</a:t>
            </a:r>
            <a:br>
              <a:rPr lang="en-US" sz="1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Basically funnel chart represent flow of the quantity, </a:t>
            </a:r>
            <a:b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Head country has maximum sales and Tail country has minimum  sales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6423F088-C41D-D104-4A84-2EEEDFD3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5048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2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6079"/>
            <a:ext cx="846473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Pareto chart -</a:t>
            </a:r>
            <a:br>
              <a:rPr lang="en-US" sz="1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Pareto chart consist both the bar and line graph. </a:t>
            </a:r>
            <a:b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Comparing % Running Sum of Sales and Product wise Total Sales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40253CF-9038-B8FE-F8E5-9C9F8C5D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92127"/>
            <a:ext cx="8229600" cy="4952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41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1575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Bump Chart –</a:t>
            </a:r>
            <a:b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rank of Country in each Month by Sales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5C16A39C-B517-5B64-0D5A-7E508062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15640"/>
            <a:ext cx="8229601" cy="5098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21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4819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Dashboard</a:t>
            </a:r>
            <a:b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Interactive charts, Filters, KPIs and Buttons.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1F1A5102-970B-8B71-F9D0-8706BB54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23406"/>
            <a:ext cx="8229601" cy="5551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95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7" y="117565"/>
            <a:ext cx="8804364" cy="103196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POWER BI - Dashboard</a:t>
            </a:r>
            <a:br>
              <a:rPr lang="en-US" sz="1400" b="1" u="sng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Analyzing of CO2 Production Level in each Country and Region in every Year.</a:t>
            </a:r>
          </a:p>
        </p:txBody>
      </p:sp>
      <p:pic>
        <p:nvPicPr>
          <p:cNvPr id="4" name="Picture 3" descr="PowerBI project final report.pdf - Adobe Reader">
            <a:extLst>
              <a:ext uri="{FF2B5EF4-FFF2-40B4-BE49-F238E27FC236}">
                <a16:creationId xmlns:a16="http://schemas.microsoft.com/office/drawing/2014/main" id="{329D1FAC-ADFA-EE30-A0FE-67D8A5C04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16624" r="20422" b="5741"/>
          <a:stretch/>
        </p:blipFill>
        <p:spPr>
          <a:xfrm>
            <a:off x="365760" y="1116871"/>
            <a:ext cx="8425544" cy="56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7" y="117565"/>
            <a:ext cx="8804364" cy="103196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POWER BI - Dashboard</a:t>
            </a:r>
            <a:br>
              <a:rPr lang="en-US" sz="1400" b="1" u="sng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Analyzing of CO2 Production Level in each Country and Region in every Year.</a:t>
            </a:r>
          </a:p>
        </p:txBody>
      </p:sp>
      <p:pic>
        <p:nvPicPr>
          <p:cNvPr id="3" name="Content Placeholder 3" descr="PowerBI project final report.pdf - Adobe Reader">
            <a:extLst>
              <a:ext uri="{FF2B5EF4-FFF2-40B4-BE49-F238E27FC236}">
                <a16:creationId xmlns:a16="http://schemas.microsoft.com/office/drawing/2014/main" id="{257FA972-BA94-A952-0E38-96E1DCC1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16413" r="20345" b="5659"/>
          <a:stretch/>
        </p:blipFill>
        <p:spPr>
          <a:xfrm>
            <a:off x="352696" y="1104900"/>
            <a:ext cx="8425544" cy="56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DETAILS ABOUT CLIENT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50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Company Name – Adventure Works Cycles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Manufacturing Plant – Bothell , Washington, North America.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Subcomponent Mfg. Plant – Mexico, North America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Company Type – Production &amp; Selling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Company Product – Metal &amp; Composite Bicycles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Commercial Markets – North American , European  &amp;  Asian markets</a:t>
            </a:r>
          </a:p>
        </p:txBody>
      </p:sp>
    </p:spTree>
    <p:extLst>
      <p:ext uri="{BB962C8B-B14F-4D97-AF65-F5344CB8AC3E}">
        <p14:creationId xmlns:p14="http://schemas.microsoft.com/office/powerpoint/2010/main" val="27596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ANALYZING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Cleaning up the data with ETL process.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ETL using MS Excel and MySQL.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We visualize data using tools like Pivot table, Tableau, Power BI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Analyzing outcomes of Sales, Profit and Total Production by creating an interactive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3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Year-wise Sales -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A9B33-A010-D14B-12AD-15FF4F0E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17621" r="26857" b="23273"/>
          <a:stretch/>
        </p:blipFill>
        <p:spPr>
          <a:xfrm>
            <a:off x="564638" y="1273946"/>
            <a:ext cx="8012966" cy="5244420"/>
          </a:xfrm>
        </p:spPr>
      </p:pic>
    </p:spTree>
    <p:extLst>
      <p:ext uri="{BB962C8B-B14F-4D97-AF65-F5344CB8AC3E}">
        <p14:creationId xmlns:p14="http://schemas.microsoft.com/office/powerpoint/2010/main" val="30400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Month-wise Sales - Line Chart</a:t>
            </a:r>
            <a:br>
              <a:rPr lang="en-US" sz="3200" b="1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Used Slicers to filter year as per requirement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41FB7E3-6047-85F7-82BC-150AA79DA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t="15448" r="8621" b="20274"/>
          <a:stretch/>
        </p:blipFill>
        <p:spPr>
          <a:xfrm>
            <a:off x="470263" y="1319349"/>
            <a:ext cx="8229600" cy="5264013"/>
          </a:xfrm>
        </p:spPr>
      </p:pic>
    </p:spTree>
    <p:extLst>
      <p:ext uri="{BB962C8B-B14F-4D97-AF65-F5344CB8AC3E}">
        <p14:creationId xmlns:p14="http://schemas.microsoft.com/office/powerpoint/2010/main" val="302528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945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Quarter-wise Sales - Pie Chart</a:t>
            </a:r>
            <a:endParaRPr lang="en-US" sz="3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09661BE-95E1-A000-2D1F-EA84353A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5" t="20675" r="31574" b="33382"/>
          <a:stretch/>
        </p:blipFill>
        <p:spPr>
          <a:xfrm>
            <a:off x="457199" y="1273945"/>
            <a:ext cx="8229602" cy="5309417"/>
          </a:xfrm>
        </p:spPr>
      </p:pic>
    </p:spTree>
    <p:extLst>
      <p:ext uri="{BB962C8B-B14F-4D97-AF65-F5344CB8AC3E}">
        <p14:creationId xmlns:p14="http://schemas.microsoft.com/office/powerpoint/2010/main" val="354713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2386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Sales &amp; Production Ratio</a:t>
            </a:r>
            <a:br>
              <a:rPr lang="en-US" sz="5400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Compare Production Cost &amp; Sales Amount  Year-wise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17B6F4-B9C4-4DF3-601B-FB63678E4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8" t="29533" r="9323" b="17107"/>
          <a:stretch/>
        </p:blipFill>
        <p:spPr>
          <a:xfrm>
            <a:off x="457200" y="1365387"/>
            <a:ext cx="8229600" cy="5231356"/>
          </a:xfrm>
        </p:spPr>
      </p:pic>
    </p:spTree>
    <p:extLst>
      <p:ext uri="{BB962C8B-B14F-4D97-AF65-F5344CB8AC3E}">
        <p14:creationId xmlns:p14="http://schemas.microsoft.com/office/powerpoint/2010/main" val="352728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Dashboard Report on Excel</a:t>
            </a:r>
            <a:endParaRPr 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B6DE4-6BDA-E7F1-84F1-D566DDD00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4712" r="1830" b="12209"/>
          <a:stretch/>
        </p:blipFill>
        <p:spPr>
          <a:xfrm>
            <a:off x="222071" y="1045029"/>
            <a:ext cx="8699860" cy="56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Tableau</a:t>
            </a:r>
            <a:endParaRPr lang="en-US" sz="3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813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By using datasets we create following data model </a:t>
            </a: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16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Using Left join we connected </a:t>
            </a:r>
            <a:r>
              <a:rPr lang="en-IN" sz="2800" b="1" dirty="0" err="1">
                <a:solidFill>
                  <a:srgbClr val="002060"/>
                </a:solidFill>
              </a:rPr>
              <a:t>DimProduct</a:t>
            </a:r>
            <a:r>
              <a:rPr lang="en-IN" sz="2800" b="1" dirty="0">
                <a:solidFill>
                  <a:srgbClr val="002060"/>
                </a:solidFill>
              </a:rPr>
              <a:t> table with </a:t>
            </a:r>
            <a:r>
              <a:rPr lang="en-IN" sz="2800" b="1" dirty="0" err="1">
                <a:solidFill>
                  <a:srgbClr val="002060"/>
                </a:solidFill>
              </a:rPr>
              <a:t>DimProdSubCategory</a:t>
            </a:r>
            <a:r>
              <a:rPr lang="en-IN" sz="2800" b="1" dirty="0">
                <a:solidFill>
                  <a:srgbClr val="002060"/>
                </a:solidFill>
              </a:rPr>
              <a:t> &amp; </a:t>
            </a:r>
            <a:r>
              <a:rPr lang="en-IN" sz="2800" b="1" dirty="0" err="1">
                <a:solidFill>
                  <a:srgbClr val="002060"/>
                </a:solidFill>
              </a:rPr>
              <a:t>DimProdCategory</a:t>
            </a:r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F3AB6-49FA-71E5-5F7C-AE6C9F57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" y="1678920"/>
            <a:ext cx="7727769" cy="2266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40B9E-07D1-6AB9-9115-67F14166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2" y="5051475"/>
            <a:ext cx="7810031" cy="120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34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959&quot;&gt;&lt;/object&gt;&lt;object type=&quot;2&quot; unique_id=&quot;10960&quot;&gt;&lt;object type=&quot;3&quot; unique_id=&quot;11028&quot;&gt;&lt;property id=&quot;20148&quot; value=&quot;5&quot;/&gt;&lt;property id=&quot;20300&quot; value=&quot;Slide 1 - &amp;quot;Chapter 10&amp;quot;&quot;/&gt;&lt;property id=&quot;20307&quot; value=&quot;257&quot;/&gt;&lt;/object&gt;&lt;object type=&quot;3&quot; unique_id=&quot;11029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1030&quot;&gt;&lt;property id=&quot;20148&quot; value=&quot;5&quot;/&gt;&lt;property id=&quot;20300&quot; value=&quot;Slide 3 - &amp;quot;Programming&amp;quot;&quot;/&gt;&lt;property id=&quot;20307&quot; value=&quot;259&quot;/&gt;&lt;/object&gt;&lt;object type=&quot;3&quot; unique_id=&quot;11031&quot;&gt;&lt;property id=&quot;20148&quot; value=&quot;5&quot;/&gt;&lt;property id=&quot;20300&quot; value=&quot;Slide 4 - &amp;quot;Systems Development Life Cycle (SDLC)&amp;quot;&quot;/&gt;&lt;property id=&quot;20307&quot; value=&quot;260&quot;/&gt;&lt;/object&gt;&lt;object type=&quot;3&quot; unique_id=&quot;11032&quot;&gt;&lt;property id=&quot;20148&quot; value=&quot;5&quot;/&gt;&lt;property id=&quot;20300&quot; value=&quot;Slide 5 - &amp;quot;SDLC Phases&amp;quot;&quot;/&gt;&lt;property id=&quot;20307&quot; value=&quot;261&quot;/&gt;&lt;/object&gt;&lt;object type=&quot;3&quot; unique_id=&quot;11033&quot;&gt;&lt;property id=&quot;20148&quot; value=&quot;5&quot;/&gt;&lt;property id=&quot;20300&quot; value=&quot;Slide 6 - &amp;quot;Rapid Application Development (RAD)&amp;quot;&quot;/&gt;&lt;property id=&quot;20307&quot; value=&quot;262&quot;/&gt;&lt;/object&gt;&lt;object type=&quot;3&quot; unique_id=&quot;11034&quot;&gt;&lt;property id=&quot;20148&quot; value=&quot;5&quot;/&gt;&lt;property id=&quot;20300&quot; value=&quot;Slide 7 - &amp;quot;Agile Methodologies&amp;quot;&quot;/&gt;&lt;property id=&quot;20307&quot; value=&quot;263&quot;/&gt;&lt;/object&gt;&lt;object type=&quot;3&quot; unique_id=&quot;11035&quot;&gt;&lt;property id=&quot;20148&quot; value=&quot;5&quot;/&gt;&lt;property id=&quot;20300&quot; value=&quot;Slide 8 - &amp;quot;Lean Methodology&amp;quot;&quot;/&gt;&lt;property id=&quot;20307&quot; value=&quot;264&quot;/&gt;&lt;/object&gt;&lt;object type=&quot;3&quot; unique_id=&quot;11036&quot;&gt;&lt;property id=&quot;20148&quot; value=&quot;5&quot;/&gt;&lt;property id=&quot;20300&quot; value=&quot;Slide 9 - &amp;quot;Quality Triangle&amp;quot;&quot;/&gt;&lt;property id=&quot;20307&quot; value=&quot;265&quot;/&gt;&lt;/object&gt;&lt;object type=&quot;3&quot; unique_id=&quot;11037&quot;&gt;&lt;property id=&quot;20148&quot; value=&quot;5&quot;/&gt;&lt;property id=&quot;20300&quot; value=&quot;Slide 10 - &amp;quot;Programming Languages&amp;quot;&quot;/&gt;&lt;property id=&quot;20307&quot; value=&quot;266&quot;/&gt;&lt;/object&gt;&lt;object type=&quot;3&quot; unique_id=&quot;11038&quot;&gt;&lt;property id=&quot;20148&quot; value=&quot;5&quot;/&gt;&lt;property id=&quot;20300&quot; value=&quot;Slide 11 - &amp;quot;Software Development Decisions&amp;quot;&quot;/&gt;&lt;property id=&quot;20307&quot; value=&quot;267&quot;/&gt;&lt;/object&gt;&lt;object type=&quot;3&quot; unique_id=&quot;11039&quot;&gt;&lt;property id=&quot;20148&quot; value=&quot;5&quot;/&gt;&lt;property id=&quot;20300&quot; value=&quot;Slide 12 - &amp;quot;End User Computing&amp;quot;&quot;/&gt;&lt;property id=&quot;20307&quot; value=&quot;268&quot;/&gt;&lt;/object&gt;&lt;object type=&quot;3&quot; unique_id=&quot;11040&quot;&gt;&lt;property id=&quot;20148&quot; value=&quot;5&quot;/&gt;&lt;property id=&quot;20300&quot; value=&quot;Slide 13 - &amp;quot;Testing&amp;quot;&quot;/&gt;&lt;property id=&quot;20307&quot; value=&quot;269&quot;/&gt;&lt;/object&gt;&lt;object type=&quot;3&quot; unique_id=&quot;11041&quot;&gt;&lt;property id=&quot;20148&quot; value=&quot;5&quot;/&gt;&lt;property id=&quot;20300&quot; value=&quot;Slide 14 - &amp;quot;Implementation Methodologies&amp;quot;&quot;/&gt;&lt;property id=&quot;20307&quot; value=&quot;270&quot;/&gt;&lt;/object&gt;&lt;object type=&quot;3&quot; unique_id=&quot;11042&quot;&gt;&lt;property id=&quot;20148&quot; value=&quot;5&quot;/&gt;&lt;property id=&quot;20300&quot; value=&quot;Slide 15 - &amp;quot;Implementation Methodologies Support&amp;quot;&quot;/&gt;&lt;property id=&quot;20307&quot; value=&quot;271&quot;/&gt;&lt;/object&gt;&lt;object type=&quot;3&quot; unique_id=&quot;11043&quot;&gt;&lt;property id=&quot;20148&quot; value=&quot;5&quot;/&gt;&lt;property id=&quot;20300&quot; value=&quot;Slide 16 - &amp;quot;Summary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338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Lucida Sans Typewriter</vt:lpstr>
      <vt:lpstr>Times New Roman</vt:lpstr>
      <vt:lpstr>Office Theme</vt:lpstr>
      <vt:lpstr>PROJECT: ADVENTURE WORKS CYCLES</vt:lpstr>
      <vt:lpstr>DETAILS ABOUT CLIENT COMPANY</vt:lpstr>
      <vt:lpstr>ANALYZING OBJECTIVES</vt:lpstr>
      <vt:lpstr>Year-wise Sales - Bar Chart</vt:lpstr>
      <vt:lpstr>Month-wise Sales - Line Chart Used Slicers to filter year as per requirement</vt:lpstr>
      <vt:lpstr>Quarter-wise Sales - Pie Chart</vt:lpstr>
      <vt:lpstr>Sales &amp; Production Ratio Compare Production Cost &amp; Sales Amount  Year-wise</vt:lpstr>
      <vt:lpstr>Dashboard Report on Excel</vt:lpstr>
      <vt:lpstr>Tableau</vt:lpstr>
      <vt:lpstr>Year-wise Production Cost</vt:lpstr>
      <vt:lpstr>Crosstab Using Crosstab, we analyzed Country wise Sales Amount of each Products.</vt:lpstr>
      <vt:lpstr>Top 15  product - Top 15 Product with highest  Sales amount </vt:lpstr>
      <vt:lpstr>Advanced Funnel Chart - Basically funnel chart represent flow of the quantity,  Representing Head country has maximum sales and Tail country has minimum  sales</vt:lpstr>
      <vt:lpstr>Pareto chart - Pareto chart consist both the bar and line graph.  Comparing % Running Sum of Sales and Product wise Total Sales Amount</vt:lpstr>
      <vt:lpstr>Bump Chart – Representing rank of Country in each Month by Sales amount</vt:lpstr>
      <vt:lpstr>Dashboard Representing Interactive charts, Filters, KPIs and Buttons.</vt:lpstr>
      <vt:lpstr>POWER BI - Dashboard Analyzing of CO2 Production Level in each Country and Region in every Year.</vt:lpstr>
      <vt:lpstr>POWER BI - Dashboard Analyzing of CO2 Production Level in each Country and Region in every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naDeem</cp:lastModifiedBy>
  <cp:revision>47</cp:revision>
  <dcterms:created xsi:type="dcterms:W3CDTF">2015-07-22T22:44:37Z</dcterms:created>
  <dcterms:modified xsi:type="dcterms:W3CDTF">2022-09-18T09:48:49Z</dcterms:modified>
</cp:coreProperties>
</file>