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300" r:id="rId5"/>
    <p:sldId id="1291" r:id="rId6"/>
    <p:sldId id="1301" r:id="rId7"/>
    <p:sldId id="1304" r:id="rId8"/>
    <p:sldId id="1302" r:id="rId9"/>
    <p:sldId id="1295" r:id="rId10"/>
    <p:sldId id="1305" r:id="rId11"/>
    <p:sldId id="1306" r:id="rId12"/>
    <p:sldId id="1296" r:id="rId13"/>
    <p:sldId id="125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B6702-66FD-4536-B2F4-C3C04A89CC92}" v="31" dt="2024-09-27T18:44:18.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3" d="100"/>
          <a:sy n="73" d="100"/>
        </p:scale>
        <p:origin x="1042" y="6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646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1381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990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github.com/Prasadk1908/Student-Score-Prediction-Project"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1325" y="834658"/>
            <a:ext cx="1263157" cy="410834"/>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7027340" y="4458999"/>
            <a:ext cx="2239716" cy="1569660"/>
          </a:xfrm>
          <a:prstGeom prst="rect">
            <a:avLst/>
          </a:prstGeom>
          <a:noFill/>
        </p:spPr>
        <p:txBody>
          <a:bodyPr wrap="none" rtlCol="0">
            <a:spAutoFit/>
          </a:bodyPr>
          <a:lstStyle/>
          <a:p>
            <a:r>
              <a:rPr lang="en-US" sz="1600" u="sng" dirty="0">
                <a:solidFill>
                  <a:schemeClr val="bg1"/>
                </a:solidFill>
              </a:rPr>
              <a:t>Student names:</a:t>
            </a:r>
          </a:p>
          <a:p>
            <a:pPr marL="342900" indent="-342900">
              <a:buFont typeface="Wingdings" panose="05000000000000000000" pitchFamily="2" charset="2"/>
              <a:buChar char="q"/>
            </a:pPr>
            <a:r>
              <a:rPr lang="en-US" sz="1600" dirty="0">
                <a:solidFill>
                  <a:schemeClr val="bg1"/>
                </a:solidFill>
              </a:rPr>
              <a:t>Prasad </a:t>
            </a:r>
            <a:r>
              <a:rPr lang="en-US" sz="1600" dirty="0" err="1">
                <a:solidFill>
                  <a:schemeClr val="bg1"/>
                </a:solidFill>
              </a:rPr>
              <a:t>Khanapure</a:t>
            </a:r>
            <a:endParaRPr lang="en-IN" sz="1600" dirty="0">
              <a:solidFill>
                <a:schemeClr val="bg1"/>
              </a:solidFill>
            </a:endParaRPr>
          </a:p>
          <a:p>
            <a:pPr marL="342900" indent="-342900">
              <a:buFont typeface="Wingdings" panose="05000000000000000000" pitchFamily="2" charset="2"/>
              <a:buChar char="q"/>
            </a:pPr>
            <a:r>
              <a:rPr lang="en-IN" sz="1600" dirty="0">
                <a:solidFill>
                  <a:schemeClr val="bg1"/>
                </a:solidFill>
              </a:rPr>
              <a:t>Pratik </a:t>
            </a:r>
            <a:r>
              <a:rPr lang="en-IN" sz="1600" dirty="0" err="1">
                <a:solidFill>
                  <a:schemeClr val="bg1"/>
                </a:solidFill>
              </a:rPr>
              <a:t>Manjarekar</a:t>
            </a:r>
            <a:endParaRPr lang="en-IN" sz="1600" dirty="0">
              <a:solidFill>
                <a:schemeClr val="bg1"/>
              </a:solidFill>
            </a:endParaRPr>
          </a:p>
          <a:p>
            <a:pPr marL="342900" indent="-342900">
              <a:buFont typeface="Wingdings" panose="05000000000000000000" pitchFamily="2" charset="2"/>
              <a:buChar char="q"/>
            </a:pPr>
            <a:r>
              <a:rPr lang="en-IN" sz="1600" dirty="0">
                <a:solidFill>
                  <a:schemeClr val="bg1"/>
                </a:solidFill>
              </a:rPr>
              <a:t>Pratik </a:t>
            </a:r>
            <a:r>
              <a:rPr lang="en-IN" sz="1600" dirty="0" err="1">
                <a:solidFill>
                  <a:schemeClr val="bg1"/>
                </a:solidFill>
              </a:rPr>
              <a:t>Londhe</a:t>
            </a:r>
            <a:endParaRPr lang="en-IN" sz="1600" dirty="0">
              <a:solidFill>
                <a:schemeClr val="bg1"/>
              </a:solidFill>
            </a:endParaRPr>
          </a:p>
          <a:p>
            <a:pPr marL="342900" indent="-342900">
              <a:buFont typeface="Wingdings" panose="05000000000000000000" pitchFamily="2" charset="2"/>
              <a:buChar char="q"/>
            </a:pPr>
            <a:r>
              <a:rPr lang="en-IN" sz="1600" dirty="0" err="1">
                <a:solidFill>
                  <a:schemeClr val="bg1"/>
                </a:solidFill>
              </a:rPr>
              <a:t>Mohak</a:t>
            </a:r>
            <a:r>
              <a:rPr lang="en-IN" sz="1600" dirty="0">
                <a:solidFill>
                  <a:schemeClr val="bg1"/>
                </a:solidFill>
              </a:rPr>
              <a:t> </a:t>
            </a:r>
            <a:r>
              <a:rPr lang="en-IN" sz="1600" dirty="0" err="1">
                <a:solidFill>
                  <a:schemeClr val="bg1"/>
                </a:solidFill>
              </a:rPr>
              <a:t>Nale</a:t>
            </a:r>
            <a:endParaRPr lang="en-IN" sz="1600" dirty="0">
              <a:solidFill>
                <a:schemeClr val="bg1"/>
              </a:solidFill>
            </a:endParaRPr>
          </a:p>
          <a:p>
            <a:pPr marL="342900" indent="-342900">
              <a:buFont typeface="Wingdings" panose="05000000000000000000" pitchFamily="2" charset="2"/>
              <a:buChar char="q"/>
            </a:pPr>
            <a:r>
              <a:rPr lang="en-IN" sz="1600" dirty="0" err="1">
                <a:solidFill>
                  <a:schemeClr val="bg1"/>
                </a:solidFill>
              </a:rPr>
              <a:t>Ketan</a:t>
            </a:r>
            <a:r>
              <a:rPr lang="en-IN" sz="1600" dirty="0">
                <a:solidFill>
                  <a:schemeClr val="bg1"/>
                </a:solidFill>
              </a:rPr>
              <a:t> </a:t>
            </a:r>
            <a:r>
              <a:rPr lang="en-IN" sz="1600" dirty="0" err="1">
                <a:solidFill>
                  <a:schemeClr val="bg1"/>
                </a:solidFill>
              </a:rPr>
              <a:t>Kaiwart</a:t>
            </a:r>
            <a:endParaRPr lang="en-US" sz="1600" dirty="0">
              <a:solidFill>
                <a:schemeClr val="bg1"/>
              </a:solidFill>
            </a:endParaRPr>
          </a:p>
        </p:txBody>
      </p:sp>
      <p:sp>
        <p:nvSpPr>
          <p:cNvPr id="8" name="TextBox 7">
            <a:extLst>
              <a:ext uri="{FF2B5EF4-FFF2-40B4-BE49-F238E27FC236}">
                <a16:creationId xmlns:a16="http://schemas.microsoft.com/office/drawing/2014/main" id="{6BC83E61-2531-71BD-FDC1-26443CFA16B7}"/>
              </a:ext>
            </a:extLst>
          </p:cNvPr>
          <p:cNvSpPr txBox="1"/>
          <p:nvPr/>
        </p:nvSpPr>
        <p:spPr>
          <a:xfrm>
            <a:off x="5992009" y="3044414"/>
            <a:ext cx="4647304" cy="1241622"/>
          </a:xfrm>
          <a:prstGeom prst="rect">
            <a:avLst/>
          </a:prstGeom>
          <a:noFill/>
        </p:spPr>
        <p:txBody>
          <a:bodyPr wrap="square" rtlCol="0">
            <a:spAutoFit/>
          </a:bodyPr>
          <a:lstStyle/>
          <a:p>
            <a:r>
              <a:rPr lang="en-US" b="1" dirty="0">
                <a:solidFill>
                  <a:schemeClr val="bg1"/>
                </a:solidFill>
              </a:rPr>
              <a:t>Case Study:</a:t>
            </a:r>
          </a:p>
          <a:p>
            <a:r>
              <a:rPr lang="en-US" b="1" dirty="0">
                <a:solidFill>
                  <a:schemeClr val="bg1"/>
                </a:solidFill>
              </a:rPr>
              <a:t>Student Score Prediction</a:t>
            </a:r>
          </a:p>
          <a:p>
            <a:r>
              <a:rPr lang="en-US" b="1">
                <a:solidFill>
                  <a:schemeClr val="bg1"/>
                </a:solidFill>
              </a:rPr>
              <a:t>Project Link:</a:t>
            </a:r>
            <a:endParaRPr lang="en-US" b="1" dirty="0">
              <a:solidFill>
                <a:schemeClr val="bg1"/>
              </a:solidFill>
            </a:endParaRPr>
          </a:p>
          <a:p>
            <a:r>
              <a:rPr lang="en-US" b="1" dirty="0">
                <a:solidFill>
                  <a:schemeClr val="bg1"/>
                </a:solidFill>
                <a:hlinkClick r:id="rId5"/>
              </a:rPr>
              <a:t>Student-Score-Prediction-Project</a:t>
            </a:r>
            <a:endParaRPr lang="en-US" b="1" dirty="0">
              <a:solidFill>
                <a:schemeClr val="bg1"/>
              </a:solidFill>
            </a:endParaRPr>
          </a:p>
        </p:txBody>
      </p:sp>
      <p:sp>
        <p:nvSpPr>
          <p:cNvPr id="4" name="TextBox 3">
            <a:extLst>
              <a:ext uri="{FF2B5EF4-FFF2-40B4-BE49-F238E27FC236}">
                <a16:creationId xmlns:a16="http://schemas.microsoft.com/office/drawing/2014/main" id="{FA0F3096-4D09-5279-5A76-1136A2352390}"/>
              </a:ext>
            </a:extLst>
          </p:cNvPr>
          <p:cNvSpPr txBox="1"/>
          <p:nvPr/>
        </p:nvSpPr>
        <p:spPr>
          <a:xfrm>
            <a:off x="3005959" y="2984296"/>
            <a:ext cx="6180082" cy="379656"/>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382689" y="1515655"/>
            <a:ext cx="10435915" cy="3724096"/>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u="sng" dirty="0">
                <a:latin typeface="+mn-lt"/>
              </a:rPr>
              <a:t>Brief Overview:</a:t>
            </a:r>
          </a:p>
          <a:p>
            <a:pPr>
              <a:lnSpc>
                <a:spcPct val="150000"/>
              </a:lnSpc>
              <a:spcAft>
                <a:spcPts val="800"/>
              </a:spcAft>
            </a:pPr>
            <a:r>
              <a:rPr lang="en-US" sz="1800" dirty="0">
                <a:latin typeface="Times New Roman" panose="02020603050405020304" pitchFamily="18" charset="0"/>
              </a:rPr>
              <a:t>This study aims to predict the score a student might achieve based on the number of hours they studied. By analyzing this relationship, we can provide data-driven insights to help students optimize their study strategies for better academic performance.</a:t>
            </a:r>
          </a:p>
          <a:p>
            <a:pPr>
              <a:spcAft>
                <a:spcPts val="800"/>
              </a:spcAft>
            </a:pPr>
            <a:endParaRPr lang="en-US" sz="1800" dirty="0">
              <a:latin typeface="+mn-lt"/>
            </a:endParaRPr>
          </a:p>
          <a:p>
            <a:pPr>
              <a:lnSpc>
                <a:spcPct val="150000"/>
              </a:lnSpc>
            </a:pPr>
            <a:r>
              <a:rPr lang="en-US" sz="1800" b="1" i="0" u="none" strike="noStrike" baseline="0" dirty="0">
                <a:solidFill>
                  <a:srgbClr val="000000"/>
                </a:solidFill>
                <a:latin typeface="Times New Roman" panose="02020603050405020304" pitchFamily="18" charset="0"/>
              </a:rPr>
              <a:t>Real-Life Example: </a:t>
            </a:r>
            <a:r>
              <a:rPr lang="en-US" sz="1800" dirty="0">
                <a:latin typeface="Times New Roman" panose="02020603050405020304" pitchFamily="18" charset="0"/>
              </a:rPr>
              <a:t>The study-hours-to-performance prediction model is already being used in education, corporate training, and exam preparation tools to improve learning outcomes. This concept can be scaled further to build smart, AI-powered study assistants that help students optimize their learning time effectively.</a:t>
            </a: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382689" y="875506"/>
            <a:ext cx="5904091" cy="430887"/>
          </a:xfrm>
          <a:prstGeom prst="rect">
            <a:avLst/>
          </a:prstGeom>
          <a:noFill/>
        </p:spPr>
        <p:txBody>
          <a:bodyPr wrap="square">
            <a:spAutoFit/>
          </a:bodyPr>
          <a:lstStyle/>
          <a:p>
            <a:r>
              <a:rPr lang="en-IN" sz="2200" b="1" dirty="0">
                <a:solidFill>
                  <a:srgbClr val="213163"/>
                </a:solidFill>
              </a:rPr>
              <a:t>Problem Statement</a:t>
            </a:r>
            <a:endParaRPr lang="en-IN" sz="22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F352FF7-7A5A-DD35-1783-8AE42D26EDA2}"/>
              </a:ext>
            </a:extLst>
          </p:cNvPr>
          <p:cNvSpPr txBox="1"/>
          <p:nvPr/>
        </p:nvSpPr>
        <p:spPr>
          <a:xfrm>
            <a:off x="495994" y="940594"/>
            <a:ext cx="10498321" cy="5375959"/>
          </a:xfrm>
          <a:prstGeom prst="rect">
            <a:avLst/>
          </a:prstGeom>
          <a:noFill/>
        </p:spPr>
        <p:txBody>
          <a:bodyPr wrap="square" rtlCol="0">
            <a:spAutoFit/>
          </a:bodyPr>
          <a:lstStyle/>
          <a:p>
            <a:pPr marL="342900" indent="-342900">
              <a:buFont typeface="Arial" panose="020B0604020202020204" pitchFamily="34" charset="0"/>
              <a:buChar char="•"/>
            </a:pPr>
            <a:r>
              <a:rPr lang="en-US" sz="1800" u="sng" dirty="0"/>
              <a:t>Key</a:t>
            </a:r>
            <a:r>
              <a:rPr lang="en-US" u="sng" dirty="0"/>
              <a:t> </a:t>
            </a:r>
            <a:r>
              <a:rPr lang="en-US" sz="1800" u="sng" dirty="0"/>
              <a:t>Objectives</a:t>
            </a:r>
            <a:r>
              <a:rPr lang="en-US" u="sng" dirty="0"/>
              <a:t>:</a:t>
            </a:r>
          </a:p>
          <a:p>
            <a:pPr marL="342900" indent="-342900">
              <a:buFont typeface="Arial" panose="020B0604020202020204" pitchFamily="34" charset="0"/>
              <a:buChar char="•"/>
            </a:pPr>
            <a:endParaRPr lang="en-US" u="sng" dirty="0"/>
          </a:p>
          <a:p>
            <a:r>
              <a:rPr lang="en-US" sz="1800" b="1" dirty="0"/>
              <a:t>1. Predict Student Performance</a:t>
            </a:r>
          </a:p>
          <a:p>
            <a:r>
              <a:rPr lang="en-US" sz="1800" dirty="0"/>
              <a:t>-Develop a model to estimate a student’s score based on the number of hours studied.</a:t>
            </a:r>
          </a:p>
          <a:p>
            <a:r>
              <a:rPr lang="en-US" sz="1800" dirty="0"/>
              <a:t>-Provide an early indication of potential outcomes.</a:t>
            </a:r>
          </a:p>
          <a:p>
            <a:r>
              <a:rPr lang="en-US" sz="1800" b="1" dirty="0"/>
              <a:t>2. Understand the Relationship Between Study Time and Scores</a:t>
            </a:r>
          </a:p>
          <a:p>
            <a:r>
              <a:rPr lang="en-US" sz="1800" dirty="0"/>
              <a:t>-Identify whether there is a strong correlation between study hours and performance.</a:t>
            </a:r>
          </a:p>
          <a:p>
            <a:r>
              <a:rPr lang="en-US" sz="1800" dirty="0"/>
              <a:t>-Determine if additional factors (e.g., sleep, study techniques) should be considered.</a:t>
            </a:r>
          </a:p>
          <a:p>
            <a:r>
              <a:rPr lang="en-US" sz="1800" b="1" dirty="0"/>
              <a:t>3. Optimize Study Strategies</a:t>
            </a:r>
          </a:p>
          <a:p>
            <a:r>
              <a:rPr lang="en-US" sz="1800" dirty="0"/>
              <a:t>-Help students plan their study time effectively.</a:t>
            </a:r>
          </a:p>
          <a:p>
            <a:r>
              <a:rPr lang="en-US" sz="1800" dirty="0"/>
              <a:t>-Provide recommendations on the ideal number of study hours for better performance.</a:t>
            </a:r>
          </a:p>
          <a:p>
            <a:r>
              <a:rPr lang="en-US" sz="1800" b="1" dirty="0"/>
              <a:t>4. Support Educational Decision-Making</a:t>
            </a:r>
          </a:p>
          <a:p>
            <a:r>
              <a:rPr lang="en-US" sz="1800" dirty="0"/>
              <a:t>-Assist educators in identifying students who may need extra support.</a:t>
            </a:r>
          </a:p>
          <a:p>
            <a:r>
              <a:rPr lang="en-US" sz="1800" dirty="0"/>
              <a:t>-Help institutions design study plans based on data-driven insights.</a:t>
            </a:r>
          </a:p>
          <a:p>
            <a:r>
              <a:rPr lang="en-US" sz="1800" b="1" dirty="0"/>
              <a:t>5. Improve Personalized Learning</a:t>
            </a:r>
          </a:p>
          <a:p>
            <a:r>
              <a:rPr lang="en-US" sz="1800" dirty="0"/>
              <a:t>-Allow adaptive learning platforms to suggest study hours for different students.</a:t>
            </a:r>
          </a:p>
          <a:p>
            <a:r>
              <a:rPr lang="en-US" sz="1800" dirty="0"/>
              <a:t>-Use predictive models to provide customized recommendations.</a:t>
            </a:r>
          </a:p>
          <a:p>
            <a:r>
              <a:rPr lang="en-US" sz="1800" dirty="0"/>
              <a:t>.</a:t>
            </a:r>
          </a:p>
          <a:p>
            <a:r>
              <a:rPr lang="en-US" sz="1800" dirty="0"/>
              <a:t> </a:t>
            </a:r>
            <a:endParaRPr lang="en-IN" sz="1800" dirty="0"/>
          </a:p>
        </p:txBody>
      </p: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120325" y="711199"/>
            <a:ext cx="12071675" cy="5416868"/>
          </a:xfrm>
          <a:prstGeom prst="rect">
            <a:avLst/>
          </a:prstGeom>
          <a:noFill/>
        </p:spPr>
        <p:txBody>
          <a:bodyPr wrap="square">
            <a:spAutoFit/>
          </a:bodyPr>
          <a:lstStyle/>
          <a:p>
            <a:r>
              <a:rPr lang="en-IN" sz="2000" b="1" dirty="0">
                <a:solidFill>
                  <a:srgbClr val="213163"/>
                </a:solidFill>
              </a:rPr>
              <a:t>Dataset Overview :</a:t>
            </a:r>
          </a:p>
          <a:p>
            <a:endParaRPr lang="en-IN" sz="2000" b="1" dirty="0">
              <a:solidFill>
                <a:srgbClr val="213163"/>
              </a:solidFill>
            </a:endParaRPr>
          </a:p>
          <a:p>
            <a:r>
              <a:rPr lang="en-IN" sz="1800" b="1" i="0" dirty="0">
                <a:effectLst/>
                <a:latin typeface="__Inter_d65c78"/>
              </a:rPr>
              <a:t>1.</a:t>
            </a:r>
            <a:r>
              <a:rPr lang="en-IN" sz="1800" b="1" i="0" dirty="0">
                <a:effectLst/>
                <a:latin typeface="Times New Roman" panose="02020603050405020304" pitchFamily="18" charset="0"/>
                <a:cs typeface="Times New Roman" panose="02020603050405020304" pitchFamily="18" charset="0"/>
              </a:rPr>
              <a:t>*</a:t>
            </a:r>
            <a:r>
              <a:rPr lang="en-IN" sz="1800" b="1" i="0" u="sng" dirty="0">
                <a:effectLst/>
                <a:latin typeface="Times New Roman" panose="02020603050405020304" pitchFamily="18" charset="0"/>
                <a:cs typeface="Times New Roman" panose="02020603050405020304" pitchFamily="18" charset="0"/>
              </a:rPr>
              <a:t>Dataset Structure</a:t>
            </a:r>
            <a:r>
              <a:rPr lang="en-IN" sz="1800" b="1" i="0" dirty="0">
                <a:effectLst/>
                <a:latin typeface="Times New Roman" panose="02020603050405020304" pitchFamily="18" charset="0"/>
                <a:cs typeface="Times New Roman" panose="02020603050405020304" pitchFamily="18" charset="0"/>
              </a:rPr>
              <a:t>*</a:t>
            </a:r>
            <a:r>
              <a:rPr lang="en-IN" sz="1800" b="1" i="0" dirty="0">
                <a:effectLst/>
                <a:latin typeface="__Inter_d65c78"/>
              </a:rPr>
              <a:t>:</a:t>
            </a:r>
          </a:p>
          <a:p>
            <a:r>
              <a:rPr lang="en-US" sz="1800" b="0" i="0" dirty="0">
                <a:solidFill>
                  <a:schemeClr val="tx1"/>
                </a:solidFill>
                <a:effectLst/>
                <a:latin typeface="Times New Roman" panose="02020603050405020304" pitchFamily="18" charset="0"/>
                <a:cs typeface="Times New Roman" panose="02020603050405020304" pitchFamily="18" charset="0"/>
              </a:rPr>
              <a:t>The dataset is organized in a tabular format, where each row corresponds to an individual student and each column represents specific attributes related to their study habits and academic performance.</a:t>
            </a:r>
          </a:p>
          <a:p>
            <a:r>
              <a:rPr lang="en-US" sz="1600" dirty="0">
                <a:solidFill>
                  <a:schemeClr val="tx1"/>
                </a:solidFill>
              </a:rPr>
              <a:t>2</a:t>
            </a:r>
            <a:r>
              <a:rPr lang="en-US" sz="1800" dirty="0">
                <a:solidFill>
                  <a:schemeClr val="tx1"/>
                </a:solidFill>
              </a:rPr>
              <a:t>.*</a:t>
            </a:r>
            <a:r>
              <a:rPr lang="en-US" sz="1800" b="1" u="sng" dirty="0">
                <a:solidFill>
                  <a:schemeClr val="tx1"/>
                </a:solidFill>
                <a:latin typeface="Times New Roman" panose="02020603050405020304" pitchFamily="18" charset="0"/>
                <a:cs typeface="Times New Roman" panose="02020603050405020304" pitchFamily="18" charset="0"/>
              </a:rPr>
              <a:t>Data Collection</a:t>
            </a:r>
            <a:r>
              <a:rPr lang="en-US" sz="1800" dirty="0">
                <a:solidFill>
                  <a:schemeClr val="tx1"/>
                </a:solidFill>
              </a:rPr>
              <a:t>*</a:t>
            </a:r>
            <a:r>
              <a:rPr lang="en-US" sz="1800" b="1" dirty="0">
                <a:solidFill>
                  <a:schemeClr val="tx1"/>
                </a:solidFill>
              </a:rPr>
              <a:t>:</a:t>
            </a:r>
            <a:r>
              <a:rPr lang="en-US" sz="1800" dirty="0">
                <a:solidFill>
                  <a:schemeClr val="tx1"/>
                </a:solidFill>
              </a:rPr>
              <a:t>   </a:t>
            </a:r>
            <a:r>
              <a:rPr lang="en-US" sz="1600" dirty="0">
                <a:solidFill>
                  <a:schemeClr val="tx1"/>
                </a:solidFill>
              </a:rPr>
              <a:t>- </a:t>
            </a:r>
          </a:p>
          <a:p>
            <a:r>
              <a:rPr lang="en-US" sz="1800" b="0" i="0" dirty="0">
                <a:solidFill>
                  <a:schemeClr val="tx1"/>
                </a:solidFill>
                <a:effectLst/>
                <a:latin typeface="Times New Roman" panose="02020603050405020304" pitchFamily="18" charset="0"/>
                <a:cs typeface="Times New Roman" panose="02020603050405020304" pitchFamily="18" charset="0"/>
              </a:rPr>
              <a:t>Data collection for predicting student scores typically involves gathering various factors such as study hours, previous exam scores, and demographic information. Techniques like regression analysis are commonly used to model the relationship between these variables and forecast future academic performance.</a:t>
            </a:r>
          </a:p>
          <a:p>
            <a:r>
              <a:rPr lang="en-US" sz="1600" dirty="0">
                <a:solidFill>
                  <a:schemeClr val="tx1"/>
                </a:solidFill>
              </a:rPr>
              <a:t>3.</a:t>
            </a:r>
            <a:r>
              <a:rPr lang="en-US" sz="1800" dirty="0">
                <a:solidFill>
                  <a:schemeClr val="tx1"/>
                </a:solidFill>
              </a:rPr>
              <a:t>*</a:t>
            </a:r>
            <a:r>
              <a:rPr lang="en-US" sz="1800" b="1" u="sng" dirty="0">
                <a:solidFill>
                  <a:schemeClr val="tx1"/>
                </a:solidFill>
                <a:latin typeface="Times New Roman" panose="02020603050405020304" pitchFamily="18" charset="0"/>
                <a:cs typeface="Times New Roman" panose="02020603050405020304" pitchFamily="18" charset="0"/>
              </a:rPr>
              <a:t>learning</a:t>
            </a:r>
            <a:r>
              <a:rPr lang="en-US" sz="1800" dirty="0">
                <a:solidFill>
                  <a:schemeClr val="tx1"/>
                </a:solidFill>
              </a:rPr>
              <a:t>*</a:t>
            </a:r>
            <a:r>
              <a:rPr lang="en-US" sz="1800" b="1" dirty="0">
                <a:solidFill>
                  <a:schemeClr val="tx1"/>
                </a:solidFill>
              </a:rPr>
              <a:t>:</a:t>
            </a:r>
            <a:r>
              <a:rPr lang="en-US" sz="1800" dirty="0">
                <a:solidFill>
                  <a:schemeClr val="tx1"/>
                </a:solidFill>
              </a:rPr>
              <a:t>  </a:t>
            </a:r>
            <a:r>
              <a:rPr lang="en-US" sz="1600" dirty="0">
                <a:solidFill>
                  <a:schemeClr val="tx1"/>
                </a:solidFill>
              </a:rPr>
              <a:t>- </a:t>
            </a:r>
          </a:p>
          <a:p>
            <a:pPr lvl="2"/>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Learning styles refer to the preferred ways in which individuals absorb, process, and retain information. Understanding different learning styles can help educators tailor their teaching methods to better meet the needs of their students, ultimately enhancing academic performance</a:t>
            </a:r>
          </a:p>
          <a:p>
            <a:r>
              <a:rPr lang="en-US" sz="1600" dirty="0">
                <a:solidFill>
                  <a:schemeClr val="tx1"/>
                </a:solidFill>
              </a:rPr>
              <a:t>4.*</a:t>
            </a:r>
            <a:r>
              <a:rPr lang="en-US" sz="1800" b="1" u="sng" dirty="0">
                <a:solidFill>
                  <a:schemeClr val="tx1"/>
                </a:solidFill>
                <a:latin typeface="Times New Roman" panose="02020603050405020304" pitchFamily="18" charset="0"/>
                <a:cs typeface="Times New Roman" panose="02020603050405020304" pitchFamily="18" charset="0"/>
              </a:rPr>
              <a:t>sample</a:t>
            </a:r>
            <a:r>
              <a:rPr lang="en-US" sz="1600" b="1" u="sng"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rPr>
              <a:t>:  </a:t>
            </a:r>
            <a:r>
              <a:rPr lang="en-US" sz="1600" dirty="0">
                <a:solidFill>
                  <a:schemeClr val="tx1"/>
                </a:solidFill>
              </a:rPr>
              <a:t>- </a:t>
            </a:r>
          </a:p>
          <a:p>
            <a:r>
              <a:rPr lang="en-IN" sz="1800" b="0" i="0" dirty="0">
                <a:solidFill>
                  <a:schemeClr val="tx1"/>
                </a:solidFill>
                <a:effectLst/>
                <a:latin typeface="Times New Roman" panose="02020603050405020304" pitchFamily="18" charset="0"/>
                <a:cs typeface="Times New Roman" panose="02020603050405020304" pitchFamily="18" charset="0"/>
              </a:rPr>
              <a:t>| Student ID | Study Hours | Score | Subject |</a:t>
            </a:r>
          </a:p>
          <a:p>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b="1" dirty="0">
                <a:solidFill>
                  <a:srgbClr val="C00000"/>
                </a:solidFill>
              </a:rPr>
              <a:t>Sources</a:t>
            </a:r>
            <a:r>
              <a:rPr lang="en-US" sz="1800" dirty="0">
                <a:solidFill>
                  <a:schemeClr val="tx1"/>
                </a:solidFill>
              </a:rPr>
              <a:t> :</a:t>
            </a:r>
          </a:p>
          <a:p>
            <a:r>
              <a:rPr lang="en-US" sz="1800" dirty="0">
                <a:solidFill>
                  <a:schemeClr val="tx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Students Score Dataset - Linear Regression </a:t>
            </a:r>
            <a:r>
              <a:rPr lang="en-IN" sz="1600" b="1" dirty="0"/>
              <a:t>-</a:t>
            </a:r>
            <a:r>
              <a:rPr lang="en-US" sz="1800" dirty="0">
                <a:solidFill>
                  <a:schemeClr val="tx1"/>
                </a:solidFill>
              </a:rPr>
              <a:t> Kaggle</a:t>
            </a:r>
          </a:p>
          <a:p>
            <a:r>
              <a:rPr lang="en-US" sz="1800" dirty="0">
                <a:solidFill>
                  <a:schemeClr val="tx1"/>
                </a:solidFill>
              </a:rPr>
              <a:t> </a:t>
            </a:r>
            <a:endParaRPr lang="en-IN" sz="1800" dirty="0">
              <a:solidFill>
                <a:schemeClr val="tx1"/>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96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325150"/>
            <a:ext cx="10435915" cy="646331"/>
          </a:xfrm>
          <a:prstGeom prst="rect">
            <a:avLst/>
          </a:prstGeom>
          <a:noFill/>
        </p:spPr>
        <p:txBody>
          <a:bodyPr wrap="square" rtlCol="0">
            <a:spAutoFit/>
          </a:bodyPr>
          <a:lstStyle/>
          <a:p>
            <a:pPr>
              <a:spcAft>
                <a:spcPts val="800"/>
              </a:spcAft>
            </a:pP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812466"/>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4A82CD8-5D73-7A83-BB8D-6F328E68E705}"/>
              </a:ext>
            </a:extLst>
          </p:cNvPr>
          <p:cNvSpPr txBox="1"/>
          <p:nvPr/>
        </p:nvSpPr>
        <p:spPr>
          <a:xfrm>
            <a:off x="516368" y="1306951"/>
            <a:ext cx="10865223" cy="4072974"/>
          </a:xfrm>
          <a:prstGeom prst="rect">
            <a:avLst/>
          </a:prstGeom>
          <a:noFill/>
        </p:spPr>
        <p:txBody>
          <a:bodyPr wrap="square" rtlCol="0">
            <a:spAutoFit/>
          </a:bodyPr>
          <a:lstStyle/>
          <a:p>
            <a:r>
              <a:rPr lang="en-US" b="1" dirty="0"/>
              <a:t>1</a:t>
            </a:r>
            <a:r>
              <a:rPr lang="en-US" sz="1600" b="1" dirty="0"/>
              <a:t>. Data Collection</a:t>
            </a:r>
          </a:p>
          <a:p>
            <a:r>
              <a:rPr lang="en-US" sz="1600" dirty="0"/>
              <a:t>Gather data on students’ study hours and corresponding exam scores.</a:t>
            </a:r>
          </a:p>
          <a:p>
            <a:r>
              <a:rPr lang="en-US" sz="1600" dirty="0"/>
              <a:t>Data can be collected from past academic records, surveys, or experiments.</a:t>
            </a:r>
          </a:p>
          <a:p>
            <a:r>
              <a:rPr lang="en-US" sz="1600" dirty="0"/>
              <a:t>Ensure the dataset is diverse and unbiased.</a:t>
            </a:r>
          </a:p>
          <a:p>
            <a:endParaRPr lang="en-US" sz="1600" dirty="0"/>
          </a:p>
          <a:p>
            <a:r>
              <a:rPr lang="en-US" sz="1600" b="1" dirty="0"/>
              <a:t>2. Data Preprocessing</a:t>
            </a:r>
          </a:p>
          <a:p>
            <a:r>
              <a:rPr lang="en-US" sz="1600" b="1" dirty="0"/>
              <a:t>Cleaning Data:</a:t>
            </a:r>
            <a:r>
              <a:rPr lang="en-US" sz="1600" dirty="0"/>
              <a:t> Handle missing or incorrect values.</a:t>
            </a:r>
          </a:p>
          <a:p>
            <a:r>
              <a:rPr lang="en-US" sz="1600" b="1" dirty="0"/>
              <a:t>Exploratory Data Analysis (EDA):</a:t>
            </a:r>
            <a:r>
              <a:rPr lang="en-US" sz="1600" dirty="0"/>
              <a:t> Use visualizations (scatter plots, histograms) to understand trends.</a:t>
            </a:r>
          </a:p>
          <a:p>
            <a:r>
              <a:rPr lang="en-US" sz="1600" b="1" dirty="0"/>
              <a:t>Feature Engineering:</a:t>
            </a:r>
            <a:r>
              <a:rPr lang="en-US" sz="1600" dirty="0"/>
              <a:t> Select relevant variables (e.g., study hours, sleep patterns, previous scores).</a:t>
            </a:r>
          </a:p>
          <a:p>
            <a:endParaRPr lang="en-US" sz="1600" dirty="0"/>
          </a:p>
          <a:p>
            <a:r>
              <a:rPr lang="en-US" sz="1600" b="1" dirty="0"/>
              <a:t>3. Model Selection</a:t>
            </a:r>
          </a:p>
          <a:p>
            <a:r>
              <a:rPr lang="en-US" sz="1600" b="1" dirty="0"/>
              <a:t>Simple Linear Regression:</a:t>
            </a:r>
            <a:r>
              <a:rPr lang="en-US" sz="1600" dirty="0"/>
              <a:t> If using study hours as the only predictor.</a:t>
            </a:r>
          </a:p>
          <a:p>
            <a:r>
              <a:rPr lang="en-US" sz="1600" b="1" dirty="0"/>
              <a:t>Multiple Linear Regression:</a:t>
            </a:r>
            <a:r>
              <a:rPr lang="en-US" sz="1600" dirty="0"/>
              <a:t> If adding other factors like past performance or sleep duration.</a:t>
            </a:r>
          </a:p>
          <a:p>
            <a:r>
              <a:rPr lang="en-US" sz="1600" b="1" dirty="0"/>
              <a:t>Machine Learning Algorithms:</a:t>
            </a:r>
            <a:r>
              <a:rPr lang="en-US" sz="1600" dirty="0"/>
              <a:t> If a more complex pattern needs to be captured (e.g., Decision Trees, Neural Networks).</a:t>
            </a:r>
          </a:p>
          <a:p>
            <a:endParaRPr lang="en-US" sz="1600" dirty="0"/>
          </a:p>
        </p:txBody>
      </p: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7451AB-FD85-E874-6154-69F0B9B14C68}"/>
              </a:ext>
            </a:extLst>
          </p:cNvPr>
          <p:cNvSpPr txBox="1"/>
          <p:nvPr/>
        </p:nvSpPr>
        <p:spPr>
          <a:xfrm>
            <a:off x="408791" y="802639"/>
            <a:ext cx="10015370" cy="4893647"/>
          </a:xfrm>
          <a:prstGeom prst="rect">
            <a:avLst/>
          </a:prstGeom>
          <a:noFill/>
        </p:spPr>
        <p:txBody>
          <a:bodyPr wrap="square" rtlCol="0">
            <a:spAutoFit/>
          </a:bodyPr>
          <a:lstStyle/>
          <a:p>
            <a:r>
              <a:rPr lang="en-US" sz="1800" b="1" dirty="0"/>
              <a:t>4. Model Training &amp; Evaluation</a:t>
            </a:r>
          </a:p>
          <a:p>
            <a:r>
              <a:rPr lang="en-US" sz="1800" dirty="0"/>
              <a:t>Split data into </a:t>
            </a:r>
            <a:r>
              <a:rPr lang="en-US" sz="1800" b="1" dirty="0"/>
              <a:t>training</a:t>
            </a:r>
            <a:r>
              <a:rPr lang="en-US" sz="1800" dirty="0"/>
              <a:t> and </a:t>
            </a:r>
            <a:r>
              <a:rPr lang="en-US" sz="1800" b="1" dirty="0"/>
              <a:t>testing</a:t>
            </a:r>
            <a:r>
              <a:rPr lang="en-US" sz="1800" dirty="0"/>
              <a:t> sets (e.g., 80% training, 20% testing).</a:t>
            </a:r>
          </a:p>
          <a:p>
            <a:r>
              <a:rPr lang="en-US" sz="1800" dirty="0"/>
              <a:t>Train the model using appropriate regression techniques.</a:t>
            </a:r>
          </a:p>
          <a:p>
            <a:endParaRPr lang="en-IN" sz="1800" dirty="0"/>
          </a:p>
          <a:p>
            <a:r>
              <a:rPr lang="en-IN" sz="1800" dirty="0"/>
              <a:t>5. *</a:t>
            </a:r>
            <a:r>
              <a:rPr lang="en-IN" sz="1800" b="1" dirty="0"/>
              <a:t>Model Evaluation</a:t>
            </a:r>
            <a:r>
              <a:rPr lang="en-IN" sz="1800" dirty="0"/>
              <a:t>*   - *Performance Metrics*: Evaluate model performance using metrics such as Mean Absolute Error (MAE), Mean Squared Error (MSE), R-squared, and others.   - *Validation*: Validate the model with the testing dataset to ensure it generalizes well to unseen data.</a:t>
            </a:r>
          </a:p>
          <a:p>
            <a:endParaRPr lang="en-US" sz="1700" dirty="0"/>
          </a:p>
          <a:p>
            <a:r>
              <a:rPr lang="en-US" sz="1700" dirty="0"/>
              <a:t>6. *</a:t>
            </a:r>
            <a:r>
              <a:rPr lang="en-US" sz="1700" b="1" dirty="0"/>
              <a:t>Prediction and Analysis</a:t>
            </a:r>
            <a:r>
              <a:rPr lang="en-US" sz="1700" dirty="0"/>
              <a:t>*   - *Make Predictions*: Use the trained model to make predictions on air quality levels for future timeframes.   - *Scenario Analysis*: Analyze the impact of different variables (e.g., increased traffic, weather changes) on air quality predictions. </a:t>
            </a:r>
          </a:p>
          <a:p>
            <a:endParaRPr lang="en-US" sz="1700" dirty="0"/>
          </a:p>
          <a:p>
            <a:pPr marL="285750" indent="-285750">
              <a:buFont typeface="Wingdings" panose="05000000000000000000" pitchFamily="2" charset="2"/>
              <a:buChar char="q"/>
            </a:pPr>
            <a:r>
              <a:rPr lang="en-US" sz="1700" b="1" u="sng" dirty="0"/>
              <a:t>Algorithms Used:</a:t>
            </a:r>
          </a:p>
          <a:p>
            <a:r>
              <a:rPr lang="en-US" sz="1700" dirty="0"/>
              <a:t>  1</a:t>
            </a:r>
            <a:r>
              <a:rPr lang="en-US" sz="1600" dirty="0"/>
              <a:t>. </a:t>
            </a:r>
            <a:r>
              <a:rPr lang="en-US" sz="1600" b="1" dirty="0"/>
              <a:t>*Linear Regression</a:t>
            </a:r>
            <a:r>
              <a:rPr lang="en-US" sz="1600" dirty="0"/>
              <a:t>* : - A statistical method that models the relationship between independent variables  and the dependent variable .   - *Use Case*: Suitable for understanding linear relationships and making simple predictions.</a:t>
            </a:r>
          </a:p>
          <a:p>
            <a:endParaRPr lang="en-US" sz="1700" b="1" u="sng" dirty="0"/>
          </a:p>
        </p:txBody>
      </p:sp>
    </p:spTree>
    <p:extLst>
      <p:ext uri="{BB962C8B-B14F-4D97-AF65-F5344CB8AC3E}">
        <p14:creationId xmlns:p14="http://schemas.microsoft.com/office/powerpoint/2010/main" val="20463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0567" y="802639"/>
            <a:ext cx="5904091" cy="400110"/>
          </a:xfrm>
          <a:prstGeom prst="rect">
            <a:avLst/>
          </a:prstGeom>
          <a:noFill/>
        </p:spPr>
        <p:txBody>
          <a:bodyPr wrap="square">
            <a:spAutoFit/>
          </a:bodyPr>
          <a:lstStyle/>
          <a:p>
            <a:r>
              <a:rPr lang="en-IN" sz="2000" b="1" dirty="0">
                <a:solidFill>
                  <a:srgbClr val="213163"/>
                </a:solidFill>
              </a:rPr>
              <a:t>Flow Chart:</a:t>
            </a:r>
            <a:endParaRPr lang="en-IN" sz="2000" dirty="0">
              <a:solidFill>
                <a:srgbClr val="213163"/>
              </a:solidFill>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5CDD102-0E00-BC57-99D2-0992452D1C91}"/>
              </a:ext>
            </a:extLst>
          </p:cNvPr>
          <p:cNvSpPr txBox="1"/>
          <p:nvPr/>
        </p:nvSpPr>
        <p:spPr>
          <a:xfrm>
            <a:off x="4699747" y="5608041"/>
            <a:ext cx="5143500" cy="610488"/>
          </a:xfrm>
          <a:prstGeom prst="rect">
            <a:avLst/>
          </a:prstGeom>
          <a:noFill/>
        </p:spPr>
        <p:txBody>
          <a:bodyPr wrap="square" rtlCol="0">
            <a:spAutoFit/>
          </a:bodyPr>
          <a:lstStyle/>
          <a:p>
            <a:r>
              <a:rPr lang="en-US" sz="1500" dirty="0">
                <a:solidFill>
                  <a:schemeClr val="tx1"/>
                </a:solidFill>
              </a:rPr>
              <a:t>Fig</a:t>
            </a:r>
            <a:r>
              <a:rPr lang="en-US" sz="1500" dirty="0">
                <a:solidFill>
                  <a:srgbClr val="C00000"/>
                </a:solidFill>
              </a:rPr>
              <a:t> : Air Quality Prediction Model</a:t>
            </a:r>
          </a:p>
          <a:p>
            <a:r>
              <a:rPr lang="en-IN" dirty="0"/>
              <a:t> </a:t>
            </a:r>
          </a:p>
        </p:txBody>
      </p:sp>
      <p:pic>
        <p:nvPicPr>
          <p:cNvPr id="4" name="Picture 3">
            <a:extLst>
              <a:ext uri="{FF2B5EF4-FFF2-40B4-BE49-F238E27FC236}">
                <a16:creationId xmlns:a16="http://schemas.microsoft.com/office/drawing/2014/main" id="{5AD3CE72-DB5E-A320-D2F5-D110ED57256E}"/>
              </a:ext>
            </a:extLst>
          </p:cNvPr>
          <p:cNvPicPr>
            <a:picLocks noChangeAspect="1"/>
          </p:cNvPicPr>
          <p:nvPr/>
        </p:nvPicPr>
        <p:blipFill>
          <a:blip r:embed="rId4"/>
          <a:stretch>
            <a:fillRect/>
          </a:stretch>
        </p:blipFill>
        <p:spPr>
          <a:xfrm>
            <a:off x="25864" y="1282263"/>
            <a:ext cx="12140272" cy="4853066"/>
          </a:xfrm>
          <a:prstGeom prst="rect">
            <a:avLst/>
          </a:prstGeom>
        </p:spPr>
      </p:pic>
    </p:spTree>
    <p:extLst>
      <p:ext uri="{BB962C8B-B14F-4D97-AF65-F5344CB8AC3E}">
        <p14:creationId xmlns:p14="http://schemas.microsoft.com/office/powerpoint/2010/main" val="345066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7804133" cy="3724096"/>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Predicting student scores based on study hours is a multifaceted endeavor that integrates various factors, including study habits, learning styles, and environmental influences such as meteorological data. By employing a structured methodology for data collection and analysis, educators and researchers can gain valuable insights into the relationship between study time and academic performance.</a:t>
            </a:r>
          </a:p>
          <a:p>
            <a:pPr marL="228600" indent="-228600">
              <a:spcAft>
                <a:spcPts val="800"/>
              </a:spcAft>
              <a:buFont typeface="Arial" panose="020B0604020202020204" pitchFamily="34" charset="0"/>
              <a:buChar char="•"/>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28600" indent="-228600">
              <a:spcAft>
                <a:spcPts val="800"/>
              </a:spcAft>
              <a:buFont typeface="Arial" panose="020B0604020202020204" pitchFamily="34" charset="0"/>
              <a:buChar char="•"/>
            </a:pPr>
            <a:r>
              <a:rPr lang="en-US" sz="1800" b="1" dirty="0">
                <a:latin typeface="+mn-lt"/>
              </a:rPr>
              <a:t>Future Work</a:t>
            </a:r>
            <a:r>
              <a:rPr lang="en-US" sz="1800" dirty="0">
                <a:latin typeface="+mn-lt"/>
              </a:rPr>
              <a:t>:</a:t>
            </a:r>
          </a:p>
          <a:p>
            <a:pPr lvl="3">
              <a:spcAft>
                <a:spcPts val="800"/>
              </a:spcAft>
            </a:pPr>
            <a:br>
              <a:rPr lang="en-US" sz="1800" dirty="0">
                <a:latin typeface="+mn-lt"/>
              </a:rPr>
            </a:br>
            <a:r>
              <a:rPr lang="en-US" sz="1800" dirty="0">
                <a:latin typeface="+mn-lt"/>
              </a:rPr>
              <a:t> </a:t>
            </a:r>
            <a:r>
              <a:rPr lang="en-US" sz="1800" b="0" i="0" dirty="0">
                <a:solidFill>
                  <a:schemeClr val="tx1"/>
                </a:solidFill>
                <a:effectLst/>
                <a:latin typeface="Times New Roman" panose="02020603050405020304" pitchFamily="18" charset="0"/>
                <a:cs typeface="Times New Roman" panose="02020603050405020304" pitchFamily="18" charset="0"/>
              </a:rPr>
              <a:t>As the field of educational data analysis continues to evolve, there are several avenues for future work that can enhance the understanding and prediction of student scores based on study hours</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C1D9B0-FE43-B33E-5D2B-0F6150B35052}"/>
              </a:ext>
            </a:extLst>
          </p:cNvPr>
          <p:cNvPicPr>
            <a:picLocks noChangeAspect="1"/>
          </p:cNvPicPr>
          <p:nvPr/>
        </p:nvPicPr>
        <p:blipFill>
          <a:blip r:embed="rId4"/>
          <a:stretch>
            <a:fillRect/>
          </a:stretch>
        </p:blipFill>
        <p:spPr>
          <a:xfrm>
            <a:off x="7930365" y="1672007"/>
            <a:ext cx="4051321" cy="3120698"/>
          </a:xfrm>
          <a:prstGeom prst="rect">
            <a:avLst/>
          </a:prstGeom>
        </p:spPr>
      </p:pic>
    </p:spTree>
    <p:extLst>
      <p:ext uri="{BB962C8B-B14F-4D97-AF65-F5344CB8AC3E}">
        <p14:creationId xmlns:p14="http://schemas.microsoft.com/office/powerpoint/2010/main" val="195852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10267634" cy="5069080"/>
          </a:xfrm>
          <a:prstGeom prst="rect">
            <a:avLst/>
          </a:prstGeom>
          <a:noFill/>
        </p:spPr>
        <p:txBody>
          <a:bodyPr wrap="square" rtlCol="0">
            <a:spAutoFit/>
          </a:bodyPr>
          <a:lstStyle/>
          <a:p>
            <a:pPr>
              <a:spcAft>
                <a:spcPts val="800"/>
              </a:spcAft>
            </a:pPr>
            <a:r>
              <a:rPr lang="en-US" sz="1800" dirty="0">
                <a:latin typeface="+mn-lt"/>
              </a:rPr>
              <a:t>### Books</a:t>
            </a:r>
          </a:p>
          <a:p>
            <a:pPr algn="l"/>
            <a:r>
              <a:rPr lang="en-US" i="0" dirty="0">
                <a:solidFill>
                  <a:srgbClr val="374151"/>
                </a:solidFill>
                <a:effectLst/>
                <a:latin typeface="__Inter_d65c78"/>
              </a:rPr>
              <a:t>1 Data Science for Education: </a:t>
            </a:r>
          </a:p>
          <a:p>
            <a:pPr algn="l"/>
            <a:r>
              <a:rPr lang="en-US" b="1" i="0" dirty="0">
                <a:solidFill>
                  <a:srgbClr val="374151"/>
                </a:solidFill>
                <a:effectLst/>
                <a:latin typeface="__Inter_d65c78"/>
              </a:rPr>
              <a:t>        “</a:t>
            </a:r>
            <a:r>
              <a:rPr lang="en-US" i="0" dirty="0">
                <a:solidFill>
                  <a:srgbClr val="374151"/>
                </a:solidFill>
                <a:effectLst/>
                <a:latin typeface="__Inter_d65c78"/>
              </a:rPr>
              <a:t>How to Use Data to Improve Student Learning</a:t>
            </a:r>
            <a:r>
              <a:rPr lang="en-US" b="1" i="0" dirty="0">
                <a:solidFill>
                  <a:srgbClr val="374151"/>
                </a:solidFill>
                <a:effectLst/>
                <a:latin typeface="__Inter_d65c78"/>
              </a:rPr>
              <a:t>"</a:t>
            </a:r>
            <a:r>
              <a:rPr lang="en-US" b="0" i="0" dirty="0">
                <a:solidFill>
                  <a:srgbClr val="374151"/>
                </a:solidFill>
                <a:effectLst/>
                <a:latin typeface="__Inter_d65c78"/>
              </a:rPr>
              <a:t> by David A. McMurtrie</a:t>
            </a:r>
          </a:p>
          <a:p>
            <a:pPr algn="l"/>
            <a:r>
              <a:rPr lang="en-US" u="none" strike="noStrike" dirty="0">
                <a:solidFill>
                  <a:srgbClr val="374151"/>
                </a:solidFill>
                <a:latin typeface="__Inter_d65c78"/>
              </a:rPr>
              <a:t>             </a:t>
            </a:r>
            <a:endParaRPr lang="en-US" b="0" i="0" dirty="0">
              <a:solidFill>
                <a:srgbClr val="374151"/>
              </a:solidFill>
              <a:effectLst/>
              <a:latin typeface="__Inter_d65c78"/>
            </a:endParaRPr>
          </a:p>
          <a:p>
            <a:pPr algn="l"/>
            <a:r>
              <a:rPr lang="en-US" i="0" dirty="0">
                <a:solidFill>
                  <a:srgbClr val="374151"/>
                </a:solidFill>
                <a:effectLst/>
                <a:latin typeface="__Inter_d65c78"/>
              </a:rPr>
              <a:t>2 Learning Styles</a:t>
            </a:r>
            <a:r>
              <a:rPr lang="en-US" b="1" i="0" dirty="0">
                <a:solidFill>
                  <a:srgbClr val="374151"/>
                </a:solidFill>
                <a:effectLst/>
                <a:latin typeface="__Inter_d65c78"/>
              </a:rPr>
              <a:t>: </a:t>
            </a:r>
          </a:p>
          <a:p>
            <a:pPr algn="l"/>
            <a:r>
              <a:rPr lang="en-US" b="1" i="0" dirty="0">
                <a:solidFill>
                  <a:srgbClr val="374151"/>
                </a:solidFill>
                <a:effectLst/>
                <a:latin typeface="__Inter_d65c78"/>
              </a:rPr>
              <a:t>            “</a:t>
            </a:r>
            <a:r>
              <a:rPr lang="en-US" i="0" dirty="0">
                <a:solidFill>
                  <a:srgbClr val="374151"/>
                </a:solidFill>
                <a:effectLst/>
                <a:latin typeface="__Inter_d65c78"/>
              </a:rPr>
              <a:t>Concepts and Evidence” </a:t>
            </a:r>
            <a:r>
              <a:rPr lang="en-US" b="0" i="0" dirty="0">
                <a:solidFill>
                  <a:srgbClr val="374151"/>
                </a:solidFill>
                <a:effectLst/>
                <a:latin typeface="__Inter_d65c78"/>
              </a:rPr>
              <a:t>by Harold </a:t>
            </a:r>
            <a:r>
              <a:rPr lang="en-US" b="0" i="0" dirty="0" err="1">
                <a:solidFill>
                  <a:srgbClr val="374151"/>
                </a:solidFill>
                <a:effectLst/>
                <a:latin typeface="__Inter_d65c78"/>
              </a:rPr>
              <a:t>Pashler</a:t>
            </a:r>
            <a:r>
              <a:rPr lang="en-US" b="0" i="0" dirty="0">
                <a:solidFill>
                  <a:srgbClr val="374151"/>
                </a:solidFill>
                <a:effectLst/>
                <a:latin typeface="__Inter_d65c78"/>
              </a:rPr>
              <a:t>, Mark McDaniel, Doug Rohrer, and Robert Bjork</a:t>
            </a:r>
          </a:p>
          <a:p>
            <a:pPr algn="l"/>
            <a:r>
              <a:rPr lang="en-US" u="none" strike="noStrike" dirty="0">
                <a:solidFill>
                  <a:srgbClr val="374151"/>
                </a:solidFill>
                <a:latin typeface="__Inter_d65c78"/>
              </a:rPr>
              <a:t>            </a:t>
            </a:r>
            <a:endParaRPr lang="en-US" b="0" i="0" u="none" strike="noStrike" dirty="0">
              <a:solidFill>
                <a:srgbClr val="3286FF"/>
              </a:solidFill>
              <a:effectLst/>
              <a:latin typeface="__Inter_d65c78"/>
            </a:endParaRPr>
          </a:p>
          <a:p>
            <a:pPr algn="l"/>
            <a:endParaRPr lang="en-US" u="none" strike="noStrike" dirty="0">
              <a:solidFill>
                <a:srgbClr val="374151"/>
              </a:solidFill>
              <a:latin typeface="__Inter_d65c78"/>
            </a:endParaRPr>
          </a:p>
          <a:p>
            <a:pPr algn="l"/>
            <a:r>
              <a:rPr lang="en-US" i="0" dirty="0">
                <a:solidFill>
                  <a:schemeClr val="tx1">
                    <a:lumMod val="95000"/>
                    <a:lumOff val="5000"/>
                  </a:schemeClr>
                </a:solidFill>
                <a:effectLst/>
                <a:latin typeface="__Inter_d65c78"/>
              </a:rPr>
              <a:t>###Research Papers</a:t>
            </a:r>
          </a:p>
          <a:p>
            <a:pPr algn="l"/>
            <a:endParaRPr lang="en-US" b="0" i="0" dirty="0">
              <a:solidFill>
                <a:schemeClr val="tx1">
                  <a:lumMod val="95000"/>
                  <a:lumOff val="5000"/>
                </a:schemeClr>
              </a:solidFill>
              <a:effectLst/>
              <a:latin typeface="__Inter_d65c78"/>
            </a:endParaRPr>
          </a:p>
          <a:p>
            <a:pPr algn="l"/>
            <a:r>
              <a:rPr lang="en-US" dirty="0">
                <a:solidFill>
                  <a:srgbClr val="374151"/>
                </a:solidFill>
                <a:latin typeface="__Inter_d65c78"/>
              </a:rPr>
              <a:t>1.</a:t>
            </a:r>
            <a:r>
              <a:rPr lang="en-US" i="0" dirty="0">
                <a:solidFill>
                  <a:srgbClr val="374151"/>
                </a:solidFill>
                <a:effectLst/>
                <a:latin typeface="__Inter_d65c78"/>
              </a:rPr>
              <a:t>Predicting Student Performance</a:t>
            </a:r>
            <a:r>
              <a:rPr lang="en-US" b="1" i="0" dirty="0">
                <a:solidFill>
                  <a:srgbClr val="374151"/>
                </a:solidFill>
                <a:effectLst/>
                <a:latin typeface="__Inter_d65c78"/>
              </a:rPr>
              <a:t>:</a:t>
            </a:r>
          </a:p>
          <a:p>
            <a:pPr algn="l"/>
            <a:r>
              <a:rPr lang="en-US" dirty="0">
                <a:solidFill>
                  <a:srgbClr val="374151"/>
                </a:solidFill>
                <a:latin typeface="__Inter_d65c78"/>
              </a:rPr>
              <a:t>           “</a:t>
            </a:r>
            <a:r>
              <a:rPr lang="en-US" i="0" dirty="0">
                <a:solidFill>
                  <a:srgbClr val="374151"/>
                </a:solidFill>
                <a:effectLst/>
                <a:latin typeface="__Inter_d65c78"/>
              </a:rPr>
              <a:t>A Review of the Literature</a:t>
            </a:r>
            <a:r>
              <a:rPr lang="en-US" b="1" i="0" dirty="0">
                <a:solidFill>
                  <a:srgbClr val="374151"/>
                </a:solidFill>
                <a:effectLst/>
                <a:latin typeface="__Inter_d65c78"/>
              </a:rPr>
              <a:t>"</a:t>
            </a:r>
            <a:r>
              <a:rPr lang="en-US" b="0" i="0" dirty="0">
                <a:solidFill>
                  <a:srgbClr val="374151"/>
                </a:solidFill>
                <a:effectLst/>
                <a:latin typeface="__Inter_d65c78"/>
              </a:rPr>
              <a:t> by A. A. </a:t>
            </a:r>
            <a:r>
              <a:rPr lang="en-US" b="0" i="0" dirty="0" err="1">
                <a:solidFill>
                  <a:srgbClr val="374151"/>
                </a:solidFill>
                <a:effectLst/>
                <a:latin typeface="__Inter_d65c78"/>
              </a:rPr>
              <a:t>Almarashdeh</a:t>
            </a:r>
            <a:r>
              <a:rPr lang="en-US" b="0" i="0" dirty="0">
                <a:solidFill>
                  <a:srgbClr val="374151"/>
                </a:solidFill>
                <a:effectLst/>
                <a:latin typeface="__Inter_d65c78"/>
              </a:rPr>
              <a:t>, A. A. </a:t>
            </a:r>
            <a:r>
              <a:rPr lang="en-US" b="0" i="0" dirty="0" err="1">
                <a:solidFill>
                  <a:srgbClr val="374151"/>
                </a:solidFill>
                <a:effectLst/>
                <a:latin typeface="__Inter_d65c78"/>
              </a:rPr>
              <a:t>Alsharif</a:t>
            </a:r>
            <a:r>
              <a:rPr lang="en-US" b="0" i="0" dirty="0">
                <a:solidFill>
                  <a:srgbClr val="374151"/>
                </a:solidFill>
                <a:effectLst/>
                <a:latin typeface="__Inter_d65c78"/>
              </a:rPr>
              <a:t>, and A. A. </a:t>
            </a:r>
            <a:r>
              <a:rPr lang="en-US" b="0" i="0" dirty="0" err="1">
                <a:solidFill>
                  <a:srgbClr val="374151"/>
                </a:solidFill>
                <a:effectLst/>
                <a:latin typeface="__Inter_d65c78"/>
              </a:rPr>
              <a:t>Alzahrani</a:t>
            </a:r>
            <a:endParaRPr lang="en-US" b="0" i="0" dirty="0">
              <a:solidFill>
                <a:srgbClr val="374151"/>
              </a:solidFill>
              <a:effectLst/>
              <a:latin typeface="__Inter_d65c78"/>
            </a:endParaRPr>
          </a:p>
          <a:p>
            <a:pPr marL="457200" lvl="1" algn="l"/>
            <a:r>
              <a:rPr lang="en-US" b="0" i="0" u="none" strike="noStrike" dirty="0">
                <a:solidFill>
                  <a:srgbClr val="3286FF"/>
                </a:solidFill>
                <a:effectLst/>
                <a:latin typeface="__Inter_d65c78"/>
              </a:rPr>
              <a:t> </a:t>
            </a:r>
            <a:endParaRPr lang="en-US" b="0" i="0" dirty="0">
              <a:solidFill>
                <a:srgbClr val="374151"/>
              </a:solidFill>
              <a:effectLst/>
              <a:latin typeface="__Inter_d65c78"/>
            </a:endParaRPr>
          </a:p>
          <a:p>
            <a:pPr algn="l"/>
            <a:r>
              <a:rPr lang="en-US" dirty="0">
                <a:solidFill>
                  <a:srgbClr val="374151"/>
                </a:solidFill>
                <a:latin typeface="Times New Roman" panose="02020603050405020304" pitchFamily="18" charset="0"/>
                <a:cs typeface="Times New Roman" panose="02020603050405020304" pitchFamily="18" charset="0"/>
              </a:rPr>
              <a:t>2.</a:t>
            </a:r>
            <a:r>
              <a:rPr lang="en-US" i="0" dirty="0">
                <a:solidFill>
                  <a:srgbClr val="374151"/>
                </a:solidFill>
                <a:effectLst/>
                <a:latin typeface="Times New Roman" panose="02020603050405020304" pitchFamily="18" charset="0"/>
                <a:cs typeface="Times New Roman" panose="02020603050405020304" pitchFamily="18" charset="0"/>
              </a:rPr>
              <a:t>The Impact of Study Habits on Academic Performance</a:t>
            </a:r>
            <a:r>
              <a:rPr lang="en-US" b="1" i="0" dirty="0">
                <a:solidFill>
                  <a:srgbClr val="374151"/>
                </a:solidFill>
                <a:effectLst/>
                <a:latin typeface="Times New Roman" panose="02020603050405020304" pitchFamily="18" charset="0"/>
                <a:cs typeface="Times New Roman" panose="02020603050405020304" pitchFamily="18" charset="0"/>
              </a:rPr>
              <a:t>:</a:t>
            </a:r>
          </a:p>
          <a:p>
            <a:pPr algn="l"/>
            <a:r>
              <a:rPr lang="en-US" i="0" dirty="0">
                <a:solidFill>
                  <a:srgbClr val="374151"/>
                </a:solidFill>
                <a:effectLst/>
                <a:latin typeface="Times New Roman" panose="02020603050405020304" pitchFamily="18" charset="0"/>
                <a:cs typeface="Times New Roman" panose="02020603050405020304" pitchFamily="18" charset="0"/>
              </a:rPr>
              <a:t>           “A Study of Students in Higher Education” </a:t>
            </a:r>
            <a:r>
              <a:rPr lang="en-US" b="0" i="0" dirty="0">
                <a:solidFill>
                  <a:srgbClr val="374151"/>
                </a:solidFill>
                <a:effectLst/>
                <a:latin typeface="Times New Roman" panose="02020603050405020304" pitchFamily="18" charset="0"/>
                <a:cs typeface="Times New Roman" panose="02020603050405020304" pitchFamily="18" charset="0"/>
              </a:rPr>
              <a:t>by A. A. A. A. </a:t>
            </a:r>
            <a:r>
              <a:rPr lang="en-US" b="0" i="0" dirty="0" err="1">
                <a:solidFill>
                  <a:srgbClr val="374151"/>
                </a:solidFill>
                <a:effectLst/>
                <a:latin typeface="Times New Roman" panose="02020603050405020304" pitchFamily="18" charset="0"/>
                <a:cs typeface="Times New Roman" panose="02020603050405020304" pitchFamily="18" charset="0"/>
              </a:rPr>
              <a:t>Alzahrani</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dirty="0">
                <a:solidFill>
                  <a:srgbClr val="374151"/>
                </a:solidFill>
                <a:latin typeface="__Inter_d65c78"/>
              </a:rPr>
              <a:t>           </a:t>
            </a:r>
            <a:endParaRPr lang="en-US" b="0" i="0" dirty="0">
              <a:solidFill>
                <a:srgbClr val="374151"/>
              </a:solidFill>
              <a:effectLst/>
              <a:latin typeface="__Inter_d65c78"/>
            </a:endParaRPr>
          </a:p>
          <a:p>
            <a:pPr algn="l"/>
            <a:endParaRPr lang="en-US" b="0" i="0" dirty="0">
              <a:solidFill>
                <a:srgbClr val="374151"/>
              </a:solidFill>
              <a:effectLst/>
              <a:latin typeface="__Inter_d65c78"/>
            </a:endParaRPr>
          </a:p>
        </p:txBody>
      </p:sp>
    </p:spTree>
    <p:extLst>
      <p:ext uri="{BB962C8B-B14F-4D97-AF65-F5344CB8AC3E}">
        <p14:creationId xmlns:p14="http://schemas.microsoft.com/office/powerpoint/2010/main" val="13079258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4013</TotalTime>
  <Words>1065</Words>
  <Application>Microsoft Office PowerPoint</Application>
  <PresentationFormat>Widescreen</PresentationFormat>
  <Paragraphs>116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__Inter_d65c78</vt: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Mohak Nale</cp:lastModifiedBy>
  <cp:revision>76</cp:revision>
  <dcterms:modified xsi:type="dcterms:W3CDTF">2025-02-14T07:36:28Z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