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58" r:id="rId3"/>
    <p:sldId id="274" r:id="rId4"/>
    <p:sldId id="275" r:id="rId5"/>
    <p:sldId id="259" r:id="rId6"/>
    <p:sldId id="280" r:id="rId7"/>
    <p:sldId id="281" r:id="rId8"/>
    <p:sldId id="283" r:id="rId9"/>
    <p:sldId id="286" r:id="rId10"/>
    <p:sldId id="287" r:id="rId11"/>
    <p:sldId id="288" r:id="rId12"/>
    <p:sldId id="28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D3817-ED70-4575-A861-0D30619D4891}" v="697" dt="2022-06-21T06:26:42.607"/>
    <p1510:client id="{4284B485-0189-4099-9B84-256CAF63BC74}" v="977" dt="2022-06-21T07:20:51.302"/>
    <p1510:client id="{A8E6101C-063B-4A48-B5FB-95B71D25746C}" v="93" dt="2022-06-21T04:55:56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749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0B7B2-067A-415D-9C34-D20EB681DDF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D658AA-6846-489A-AF30-7272B20730D0}">
      <dgm:prSet/>
      <dgm:spPr/>
      <dgm:t>
        <a:bodyPr/>
        <a:lstStyle/>
        <a:p>
          <a:r>
            <a:rPr lang="en-US" dirty="0"/>
            <a:t>Data Collection</a:t>
          </a:r>
        </a:p>
      </dgm:t>
    </dgm:pt>
    <dgm:pt modelId="{8A084CBA-DAB2-4F8F-AC7D-6FAC98F8400D}" type="parTrans" cxnId="{2F240F03-66BC-4917-BC13-F75EE114AAF0}">
      <dgm:prSet/>
      <dgm:spPr/>
      <dgm:t>
        <a:bodyPr/>
        <a:lstStyle/>
        <a:p>
          <a:endParaRPr lang="en-US"/>
        </a:p>
      </dgm:t>
    </dgm:pt>
    <dgm:pt modelId="{8FFAFC94-D29B-43E6-B0A1-E7EFFF99E1ED}" type="sibTrans" cxnId="{2F240F03-66BC-4917-BC13-F75EE114AAF0}">
      <dgm:prSet/>
      <dgm:spPr/>
      <dgm:t>
        <a:bodyPr/>
        <a:lstStyle/>
        <a:p>
          <a:endParaRPr lang="en-US"/>
        </a:p>
      </dgm:t>
    </dgm:pt>
    <dgm:pt modelId="{1F7F3D37-505D-44AE-ADA0-943549127F09}">
      <dgm:prSet/>
      <dgm:spPr/>
      <dgm:t>
        <a:bodyPr/>
        <a:lstStyle/>
        <a:p>
          <a:r>
            <a:rPr lang="en-US" dirty="0"/>
            <a:t>Data Preprocessing</a:t>
          </a:r>
        </a:p>
      </dgm:t>
    </dgm:pt>
    <dgm:pt modelId="{A8097DCA-EAF4-401C-A809-3CBBD2975C80}" type="parTrans" cxnId="{B81AAB17-6B5E-4FA4-B4DE-B61FF7FA38F5}">
      <dgm:prSet/>
      <dgm:spPr/>
      <dgm:t>
        <a:bodyPr/>
        <a:lstStyle/>
        <a:p>
          <a:endParaRPr lang="en-US"/>
        </a:p>
      </dgm:t>
    </dgm:pt>
    <dgm:pt modelId="{B7EAA17D-FEFA-49B9-83CE-7057ECCF4D94}" type="sibTrans" cxnId="{B81AAB17-6B5E-4FA4-B4DE-B61FF7FA38F5}">
      <dgm:prSet/>
      <dgm:spPr/>
      <dgm:t>
        <a:bodyPr/>
        <a:lstStyle/>
        <a:p>
          <a:endParaRPr lang="en-US"/>
        </a:p>
      </dgm:t>
    </dgm:pt>
    <dgm:pt modelId="{93C63951-7B9E-40A1-AE20-63BD3BCDA944}">
      <dgm:prSet/>
      <dgm:spPr/>
      <dgm:t>
        <a:bodyPr/>
        <a:lstStyle/>
        <a:p>
          <a:pPr rtl="0"/>
          <a:r>
            <a:rPr lang="en-US" dirty="0"/>
            <a:t>EDA</a:t>
          </a:r>
          <a:r>
            <a:rPr lang="en-US" dirty="0">
              <a:latin typeface="Microsoft GothicNeo"/>
            </a:rPr>
            <a:t> </a:t>
          </a:r>
          <a:r>
            <a:rPr lang="en-US" dirty="0"/>
            <a:t>  </a:t>
          </a:r>
        </a:p>
      </dgm:t>
    </dgm:pt>
    <dgm:pt modelId="{5B24EC19-F82B-4AF5-9EF6-D23ECBF1014A}" type="parTrans" cxnId="{EA7BDDED-9A57-4C88-ACBA-2EB4FC7DA243}">
      <dgm:prSet/>
      <dgm:spPr/>
      <dgm:t>
        <a:bodyPr/>
        <a:lstStyle/>
        <a:p>
          <a:endParaRPr lang="en-US"/>
        </a:p>
      </dgm:t>
    </dgm:pt>
    <dgm:pt modelId="{DB3FE006-BCDA-4609-AA4E-9E4C28278B87}" type="sibTrans" cxnId="{EA7BDDED-9A57-4C88-ACBA-2EB4FC7DA243}">
      <dgm:prSet/>
      <dgm:spPr/>
      <dgm:t>
        <a:bodyPr/>
        <a:lstStyle/>
        <a:p>
          <a:endParaRPr lang="en-US"/>
        </a:p>
      </dgm:t>
    </dgm:pt>
    <dgm:pt modelId="{C4D5E753-D9BA-4BE7-9517-072E415A1FEA}">
      <dgm:prSet/>
      <dgm:spPr/>
      <dgm:t>
        <a:bodyPr/>
        <a:lstStyle/>
        <a:p>
          <a:r>
            <a:rPr lang="en-US" dirty="0"/>
            <a:t>Model Building</a:t>
          </a:r>
        </a:p>
      </dgm:t>
    </dgm:pt>
    <dgm:pt modelId="{BE1D9CBF-355B-4629-A5FC-EF7299D9A925}" type="parTrans" cxnId="{363D52E8-A6C5-49F3-ABE0-2D07B5FBEE24}">
      <dgm:prSet/>
      <dgm:spPr/>
      <dgm:t>
        <a:bodyPr/>
        <a:lstStyle/>
        <a:p>
          <a:endParaRPr lang="en-US"/>
        </a:p>
      </dgm:t>
    </dgm:pt>
    <dgm:pt modelId="{5B2EDE11-6DE6-4E37-AF89-793F3C3550D2}" type="sibTrans" cxnId="{363D52E8-A6C5-49F3-ABE0-2D07B5FBEE24}">
      <dgm:prSet/>
      <dgm:spPr/>
      <dgm:t>
        <a:bodyPr/>
        <a:lstStyle/>
        <a:p>
          <a:endParaRPr lang="en-US"/>
        </a:p>
      </dgm:t>
    </dgm:pt>
    <dgm:pt modelId="{75BF60E5-28BD-4EAF-A0D1-446B386B2691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B97CDD6D-A062-4FB2-A24D-8D490AD0A954}" type="parTrans" cxnId="{49B59C93-523E-4E15-AEA5-33BB89A4919A}">
      <dgm:prSet/>
      <dgm:spPr/>
      <dgm:t>
        <a:bodyPr/>
        <a:lstStyle/>
        <a:p>
          <a:endParaRPr lang="en-US"/>
        </a:p>
      </dgm:t>
    </dgm:pt>
    <dgm:pt modelId="{03C304D2-11DF-4CBE-8A3C-810B6F26F59C}" type="sibTrans" cxnId="{49B59C93-523E-4E15-AEA5-33BB89A4919A}">
      <dgm:prSet/>
      <dgm:spPr/>
      <dgm:t>
        <a:bodyPr/>
        <a:lstStyle/>
        <a:p>
          <a:endParaRPr lang="en-US"/>
        </a:p>
      </dgm:t>
    </dgm:pt>
    <dgm:pt modelId="{7524B7D8-1BDC-49C8-BEDB-B08DAE55DACC}" type="pres">
      <dgm:prSet presAssocID="{AD30B7B2-067A-415D-9C34-D20EB681DDF2}" presName="linear" presStyleCnt="0">
        <dgm:presLayoutVars>
          <dgm:animLvl val="lvl"/>
          <dgm:resizeHandles val="exact"/>
        </dgm:presLayoutVars>
      </dgm:prSet>
      <dgm:spPr/>
    </dgm:pt>
    <dgm:pt modelId="{341DC859-5636-433A-A65D-32EEE172AB10}" type="pres">
      <dgm:prSet presAssocID="{B4D658AA-6846-489A-AF30-7272B20730D0}" presName="parentText" presStyleLbl="node1" presStyleIdx="0" presStyleCnt="5" custLinFactY="-36759" custLinFactNeighborX="-1390" custLinFactNeighborY="-100000">
        <dgm:presLayoutVars>
          <dgm:chMax val="0"/>
          <dgm:bulletEnabled val="1"/>
        </dgm:presLayoutVars>
      </dgm:prSet>
      <dgm:spPr/>
    </dgm:pt>
    <dgm:pt modelId="{B4D5BB75-B3D2-47BD-B3CA-E0CFE9D9A73D}" type="pres">
      <dgm:prSet presAssocID="{8FFAFC94-D29B-43E6-B0A1-E7EFFF99E1ED}" presName="spacer" presStyleCnt="0"/>
      <dgm:spPr/>
    </dgm:pt>
    <dgm:pt modelId="{A7F126CA-45DE-4874-B305-3AF62E95B60B}" type="pres">
      <dgm:prSet presAssocID="{1F7F3D37-505D-44AE-ADA0-943549127F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8C1B4C8-AB6E-4DA3-A4B3-C345D0699F21}" type="pres">
      <dgm:prSet presAssocID="{B7EAA17D-FEFA-49B9-83CE-7057ECCF4D94}" presName="spacer" presStyleCnt="0"/>
      <dgm:spPr/>
    </dgm:pt>
    <dgm:pt modelId="{8E7E4894-0A46-4E16-BA36-7C999D08D204}" type="pres">
      <dgm:prSet presAssocID="{93C63951-7B9E-40A1-AE20-63BD3BCDA94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1FD1509-21EC-4535-915A-31AFD5111C06}" type="pres">
      <dgm:prSet presAssocID="{DB3FE006-BCDA-4609-AA4E-9E4C28278B87}" presName="spacer" presStyleCnt="0"/>
      <dgm:spPr/>
    </dgm:pt>
    <dgm:pt modelId="{D7DD42A6-5345-434B-85E0-AA85AB3C7579}" type="pres">
      <dgm:prSet presAssocID="{C4D5E753-D9BA-4BE7-9517-072E415A1FE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B72B5EE-9A71-49A1-B3C0-E37E2365EFB1}" type="pres">
      <dgm:prSet presAssocID="{5B2EDE11-6DE6-4E37-AF89-793F3C3550D2}" presName="spacer" presStyleCnt="0"/>
      <dgm:spPr/>
    </dgm:pt>
    <dgm:pt modelId="{5E8DD7AD-B77A-46EB-AF4E-D0B00E73E063}" type="pres">
      <dgm:prSet presAssocID="{75BF60E5-28BD-4EAF-A0D1-446B386B269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F240F03-66BC-4917-BC13-F75EE114AAF0}" srcId="{AD30B7B2-067A-415D-9C34-D20EB681DDF2}" destId="{B4D658AA-6846-489A-AF30-7272B20730D0}" srcOrd="0" destOrd="0" parTransId="{8A084CBA-DAB2-4F8F-AC7D-6FAC98F8400D}" sibTransId="{8FFAFC94-D29B-43E6-B0A1-E7EFFF99E1ED}"/>
    <dgm:cxn modelId="{5DDAA010-F26D-465F-B482-820CFA8A7211}" type="presOf" srcId="{93C63951-7B9E-40A1-AE20-63BD3BCDA944}" destId="{8E7E4894-0A46-4E16-BA36-7C999D08D204}" srcOrd="0" destOrd="0" presId="urn:microsoft.com/office/officeart/2005/8/layout/vList2"/>
    <dgm:cxn modelId="{B81AAB17-6B5E-4FA4-B4DE-B61FF7FA38F5}" srcId="{AD30B7B2-067A-415D-9C34-D20EB681DDF2}" destId="{1F7F3D37-505D-44AE-ADA0-943549127F09}" srcOrd="1" destOrd="0" parTransId="{A8097DCA-EAF4-401C-A809-3CBBD2975C80}" sibTransId="{B7EAA17D-FEFA-49B9-83CE-7057ECCF4D94}"/>
    <dgm:cxn modelId="{3604096C-420C-4888-B443-0DD18D16E664}" type="presOf" srcId="{B4D658AA-6846-489A-AF30-7272B20730D0}" destId="{341DC859-5636-433A-A65D-32EEE172AB10}" srcOrd="0" destOrd="0" presId="urn:microsoft.com/office/officeart/2005/8/layout/vList2"/>
    <dgm:cxn modelId="{49B59C93-523E-4E15-AEA5-33BB89A4919A}" srcId="{AD30B7B2-067A-415D-9C34-D20EB681DDF2}" destId="{75BF60E5-28BD-4EAF-A0D1-446B386B2691}" srcOrd="4" destOrd="0" parTransId="{B97CDD6D-A062-4FB2-A24D-8D490AD0A954}" sibTransId="{03C304D2-11DF-4CBE-8A3C-810B6F26F59C}"/>
    <dgm:cxn modelId="{2AD32CA4-0DFC-4BB7-A25A-BB72C6A0D98A}" type="presOf" srcId="{75BF60E5-28BD-4EAF-A0D1-446B386B2691}" destId="{5E8DD7AD-B77A-46EB-AF4E-D0B00E73E063}" srcOrd="0" destOrd="0" presId="urn:microsoft.com/office/officeart/2005/8/layout/vList2"/>
    <dgm:cxn modelId="{A0BAF4D6-7950-481B-904D-B9A8686B9705}" type="presOf" srcId="{AD30B7B2-067A-415D-9C34-D20EB681DDF2}" destId="{7524B7D8-1BDC-49C8-BEDB-B08DAE55DACC}" srcOrd="0" destOrd="0" presId="urn:microsoft.com/office/officeart/2005/8/layout/vList2"/>
    <dgm:cxn modelId="{8F4A3FDA-9464-4274-8CC1-65CE99D0CB94}" type="presOf" srcId="{1F7F3D37-505D-44AE-ADA0-943549127F09}" destId="{A7F126CA-45DE-4874-B305-3AF62E95B60B}" srcOrd="0" destOrd="0" presId="urn:microsoft.com/office/officeart/2005/8/layout/vList2"/>
    <dgm:cxn modelId="{363D52E8-A6C5-49F3-ABE0-2D07B5FBEE24}" srcId="{AD30B7B2-067A-415D-9C34-D20EB681DDF2}" destId="{C4D5E753-D9BA-4BE7-9517-072E415A1FEA}" srcOrd="3" destOrd="0" parTransId="{BE1D9CBF-355B-4629-A5FC-EF7299D9A925}" sibTransId="{5B2EDE11-6DE6-4E37-AF89-793F3C3550D2}"/>
    <dgm:cxn modelId="{EA7BDDED-9A57-4C88-ACBA-2EB4FC7DA243}" srcId="{AD30B7B2-067A-415D-9C34-D20EB681DDF2}" destId="{93C63951-7B9E-40A1-AE20-63BD3BCDA944}" srcOrd="2" destOrd="0" parTransId="{5B24EC19-F82B-4AF5-9EF6-D23ECBF1014A}" sibTransId="{DB3FE006-BCDA-4609-AA4E-9E4C28278B87}"/>
    <dgm:cxn modelId="{927FE9EE-080F-48B7-A138-DEA748C7F64F}" type="presOf" srcId="{C4D5E753-D9BA-4BE7-9517-072E415A1FEA}" destId="{D7DD42A6-5345-434B-85E0-AA85AB3C7579}" srcOrd="0" destOrd="0" presId="urn:microsoft.com/office/officeart/2005/8/layout/vList2"/>
    <dgm:cxn modelId="{84475D43-CFD5-43BC-B658-A3159E5144F3}" type="presParOf" srcId="{7524B7D8-1BDC-49C8-BEDB-B08DAE55DACC}" destId="{341DC859-5636-433A-A65D-32EEE172AB10}" srcOrd="0" destOrd="0" presId="urn:microsoft.com/office/officeart/2005/8/layout/vList2"/>
    <dgm:cxn modelId="{68B027BD-7030-4852-B131-637FB46F6178}" type="presParOf" srcId="{7524B7D8-1BDC-49C8-BEDB-B08DAE55DACC}" destId="{B4D5BB75-B3D2-47BD-B3CA-E0CFE9D9A73D}" srcOrd="1" destOrd="0" presId="urn:microsoft.com/office/officeart/2005/8/layout/vList2"/>
    <dgm:cxn modelId="{1DDE8EAB-F247-4AC3-9C0E-6F730F662378}" type="presParOf" srcId="{7524B7D8-1BDC-49C8-BEDB-B08DAE55DACC}" destId="{A7F126CA-45DE-4874-B305-3AF62E95B60B}" srcOrd="2" destOrd="0" presId="urn:microsoft.com/office/officeart/2005/8/layout/vList2"/>
    <dgm:cxn modelId="{2BF04B20-9A6E-4739-B5B3-92517AEF8781}" type="presParOf" srcId="{7524B7D8-1BDC-49C8-BEDB-B08DAE55DACC}" destId="{28C1B4C8-AB6E-4DA3-A4B3-C345D0699F21}" srcOrd="3" destOrd="0" presId="urn:microsoft.com/office/officeart/2005/8/layout/vList2"/>
    <dgm:cxn modelId="{53CFDDD2-8A3F-4754-8D13-36A64D529ED2}" type="presParOf" srcId="{7524B7D8-1BDC-49C8-BEDB-B08DAE55DACC}" destId="{8E7E4894-0A46-4E16-BA36-7C999D08D204}" srcOrd="4" destOrd="0" presId="urn:microsoft.com/office/officeart/2005/8/layout/vList2"/>
    <dgm:cxn modelId="{3405CBBA-5573-494D-B90E-92A32F3B26A3}" type="presParOf" srcId="{7524B7D8-1BDC-49C8-BEDB-B08DAE55DACC}" destId="{11FD1509-21EC-4535-915A-31AFD5111C06}" srcOrd="5" destOrd="0" presId="urn:microsoft.com/office/officeart/2005/8/layout/vList2"/>
    <dgm:cxn modelId="{0C4FAAB0-E217-4E6F-913D-2D6C7C4B8BAD}" type="presParOf" srcId="{7524B7D8-1BDC-49C8-BEDB-B08DAE55DACC}" destId="{D7DD42A6-5345-434B-85E0-AA85AB3C7579}" srcOrd="6" destOrd="0" presId="urn:microsoft.com/office/officeart/2005/8/layout/vList2"/>
    <dgm:cxn modelId="{AE711D72-4CA1-435A-A2D1-FD22F3D00750}" type="presParOf" srcId="{7524B7D8-1BDC-49C8-BEDB-B08DAE55DACC}" destId="{AB72B5EE-9A71-49A1-B3C0-E37E2365EFB1}" srcOrd="7" destOrd="0" presId="urn:microsoft.com/office/officeart/2005/8/layout/vList2"/>
    <dgm:cxn modelId="{F3937663-45A0-4C9B-95E8-ED443FA27D06}" type="presParOf" srcId="{7524B7D8-1BDC-49C8-BEDB-B08DAE55DACC}" destId="{5E8DD7AD-B77A-46EB-AF4E-D0B00E73E0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DC859-5636-433A-A65D-32EEE172AB10}">
      <dsp:nvSpPr>
        <dsp:cNvPr id="0" name=""/>
        <dsp:cNvSpPr/>
      </dsp:nvSpPr>
      <dsp:spPr>
        <a:xfrm>
          <a:off x="0" y="0"/>
          <a:ext cx="5520752" cy="906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Collection</a:t>
          </a:r>
        </a:p>
      </dsp:txBody>
      <dsp:txXfrm>
        <a:off x="44264" y="44264"/>
        <a:ext cx="5432224" cy="818222"/>
      </dsp:txXfrm>
    </dsp:sp>
    <dsp:sp modelId="{A7F126CA-45DE-4874-B305-3AF62E95B60B}">
      <dsp:nvSpPr>
        <dsp:cNvPr id="0" name=""/>
        <dsp:cNvSpPr/>
      </dsp:nvSpPr>
      <dsp:spPr>
        <a:xfrm>
          <a:off x="0" y="1053639"/>
          <a:ext cx="5520752" cy="906750"/>
        </a:xfrm>
        <a:prstGeom prst="roundRect">
          <a:avLst/>
        </a:prstGeom>
        <a:solidFill>
          <a:schemeClr val="accent2">
            <a:hueOff val="270566"/>
            <a:satOff val="262"/>
            <a:lumOff val="-1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Preprocessing</a:t>
          </a:r>
        </a:p>
      </dsp:txBody>
      <dsp:txXfrm>
        <a:off x="44264" y="1097903"/>
        <a:ext cx="5432224" cy="818222"/>
      </dsp:txXfrm>
    </dsp:sp>
    <dsp:sp modelId="{8E7E4894-0A46-4E16-BA36-7C999D08D204}">
      <dsp:nvSpPr>
        <dsp:cNvPr id="0" name=""/>
        <dsp:cNvSpPr/>
      </dsp:nvSpPr>
      <dsp:spPr>
        <a:xfrm>
          <a:off x="0" y="2049669"/>
          <a:ext cx="5520752" cy="906750"/>
        </a:xfrm>
        <a:prstGeom prst="roundRect">
          <a:avLst/>
        </a:prstGeom>
        <a:solidFill>
          <a:schemeClr val="accent2">
            <a:hueOff val="541133"/>
            <a:satOff val="525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EDA</a:t>
          </a:r>
          <a:r>
            <a:rPr lang="en-US" sz="3100" kern="1200" dirty="0">
              <a:latin typeface="Microsoft GothicNeo"/>
            </a:rPr>
            <a:t> </a:t>
          </a:r>
          <a:r>
            <a:rPr lang="en-US" sz="3100" kern="1200" dirty="0"/>
            <a:t>  </a:t>
          </a:r>
        </a:p>
      </dsp:txBody>
      <dsp:txXfrm>
        <a:off x="44264" y="2093933"/>
        <a:ext cx="5432224" cy="818222"/>
      </dsp:txXfrm>
    </dsp:sp>
    <dsp:sp modelId="{D7DD42A6-5345-434B-85E0-AA85AB3C7579}">
      <dsp:nvSpPr>
        <dsp:cNvPr id="0" name=""/>
        <dsp:cNvSpPr/>
      </dsp:nvSpPr>
      <dsp:spPr>
        <a:xfrm>
          <a:off x="0" y="3045699"/>
          <a:ext cx="5520752" cy="906750"/>
        </a:xfrm>
        <a:prstGeom prst="roundRect">
          <a:avLst/>
        </a:prstGeom>
        <a:solidFill>
          <a:schemeClr val="accent2">
            <a:hueOff val="811699"/>
            <a:satOff val="787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Model Building</a:t>
          </a:r>
        </a:p>
      </dsp:txBody>
      <dsp:txXfrm>
        <a:off x="44264" y="3089963"/>
        <a:ext cx="5432224" cy="818222"/>
      </dsp:txXfrm>
    </dsp:sp>
    <dsp:sp modelId="{5E8DD7AD-B77A-46EB-AF4E-D0B00E73E063}">
      <dsp:nvSpPr>
        <dsp:cNvPr id="0" name=""/>
        <dsp:cNvSpPr/>
      </dsp:nvSpPr>
      <dsp:spPr>
        <a:xfrm>
          <a:off x="0" y="4041729"/>
          <a:ext cx="5520752" cy="906750"/>
        </a:xfrm>
        <a:prstGeom prst="roundRect">
          <a:avLst/>
        </a:prstGeom>
        <a:solidFill>
          <a:schemeClr val="accent2">
            <a:hueOff val="1082265"/>
            <a:satOff val="1049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Deployment</a:t>
          </a:r>
        </a:p>
      </dsp:txBody>
      <dsp:txXfrm>
        <a:off x="44264" y="4085993"/>
        <a:ext cx="5432224" cy="818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0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4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3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4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2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1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lIns="109728" tIns="91440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lIns="109728" tIns="91440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6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2" r:id="rId6"/>
    <p:sldLayoutId id="2147483768" r:id="rId7"/>
    <p:sldLayoutId id="2147483769" r:id="rId8"/>
    <p:sldLayoutId id="2147483770" r:id="rId9"/>
    <p:sldLayoutId id="2147483771" r:id="rId10"/>
    <p:sldLayoutId id="214748377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Neon geometric shapes">
            <a:extLst>
              <a:ext uri="{FF2B5EF4-FFF2-40B4-BE49-F238E27FC236}">
                <a16:creationId xmlns:a16="http://schemas.microsoft.com/office/drawing/2014/main" id="{BDB1FCA5-F60D-C429-243B-B7008C668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9355" y="424684"/>
            <a:ext cx="7983941" cy="257100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700" b="1" u="sng" dirty="0">
                <a:solidFill>
                  <a:srgbClr val="FFFFFF"/>
                </a:solidFill>
                <a:latin typeface="Times New Roman"/>
                <a:cs typeface="Times New Roman"/>
              </a:rPr>
              <a:t>P136 – Group 2</a:t>
            </a:r>
            <a:br>
              <a:rPr lang="en-US" sz="3700" dirty="0">
                <a:solidFill>
                  <a:srgbClr val="FFFFFF"/>
                </a:solidFill>
                <a:ea typeface="Microsoft GothicNeo"/>
                <a:cs typeface="Microsoft GothicNeo"/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b="1" i="1" u="sng" dirty="0">
                <a:solidFill>
                  <a:srgbClr val="FFFFFF"/>
                </a:solidFill>
              </a:rPr>
              <a:t>Diabetic Retinopathy Prediction in Patients</a:t>
            </a:r>
            <a:endParaRPr lang="en-US" sz="3700" b="1" i="1" u="sng" dirty="0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391" y="3420358"/>
            <a:ext cx="4519376" cy="3098007"/>
          </a:xfrm>
        </p:spPr>
        <p:txBody>
          <a:bodyPr lIns="109728" tIns="91440" rIns="109728" bIns="91440" anchor="ctr"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800" dirty="0">
                <a:solidFill>
                  <a:srgbClr val="FFFFFF"/>
                </a:solidFill>
                <a:ea typeface="Microsoft GothicNeo"/>
                <a:cs typeface="Microsoft GothicNeo"/>
              </a:rPr>
              <a:t>By-</a:t>
            </a:r>
          </a:p>
          <a:p>
            <a:pPr marL="342900" lvl="0" indent="-342900" defTabSz="45720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US" sz="1800" b="1" cap="none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</a:t>
            </a:r>
            <a:r>
              <a:rPr lang="en-US" sz="1800" b="1" cap="none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Gayatri</a:t>
            </a:r>
            <a:r>
              <a:rPr lang="en-US" sz="1800" b="1" cap="none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cap="none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Baseshanakr</a:t>
            </a:r>
            <a:endParaRPr lang="en-US" sz="1800" b="1" cap="none" spc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IN" sz="1800" b="1" cap="none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</a:t>
            </a:r>
            <a:r>
              <a:rPr lang="en-IN" sz="1800" b="1" cap="none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Samarthini</a:t>
            </a:r>
            <a:endParaRPr lang="en-IN" sz="1800" b="1" cap="none" spc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45720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IN" sz="1800" b="1" cap="none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Prasad </a:t>
            </a:r>
            <a:r>
              <a:rPr lang="en-IN" sz="1800" b="1" cap="none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Balchandra</a:t>
            </a:r>
            <a:r>
              <a:rPr lang="en-IN" sz="1800" b="1" cap="none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cap="none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Kyatham</a:t>
            </a:r>
            <a:endParaRPr lang="en-IN" sz="1800" b="1" cap="none" spc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IN" sz="1800" b="1" cap="none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1800" b="1" cap="none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Swaraj</a:t>
            </a:r>
            <a:r>
              <a:rPr lang="en-IN" sz="1800" b="1" cap="none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cap="none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Vijaykumar</a:t>
            </a:r>
            <a:r>
              <a:rPr lang="en-IN" sz="1800" b="1" cap="none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cap="none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Abruk</a:t>
            </a:r>
            <a:endParaRPr lang="en-IN" sz="1800" b="1" cap="none" spc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5720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IN" sz="1800" b="1" cap="none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1800" b="1" cap="none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Saket</a:t>
            </a:r>
            <a:r>
              <a:rPr lang="en-IN" sz="1800" b="1" cap="none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Sharma</a:t>
            </a:r>
          </a:p>
          <a:p>
            <a:pPr marL="342900" lvl="0" indent="-342900" defTabSz="45720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IN" sz="1800" b="1" cap="none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1800" b="1" cap="none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Saurabh</a:t>
            </a:r>
            <a:r>
              <a:rPr lang="en-IN" sz="1800" b="1" cap="none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Prakash </a:t>
            </a:r>
            <a:r>
              <a:rPr lang="en-IN" sz="1800" b="1" cap="none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endParaRPr lang="en-IN" sz="1800" b="1" cap="none" spc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45720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IN" sz="1800" b="1" cap="none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1800" b="1" cap="none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Hritik</a:t>
            </a:r>
            <a:r>
              <a:rPr lang="en-IN" sz="1800" b="1" cap="none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cap="none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Patole</a:t>
            </a:r>
            <a:endParaRPr lang="en-IN" sz="1800" b="1" cap="none" spc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endParaRPr lang="en-US" sz="500" dirty="0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762207" y="3436621"/>
            <a:ext cx="4519376" cy="3098007"/>
          </a:xfrm>
          <a:prstGeom prst="rect">
            <a:avLst/>
          </a:prstGeom>
        </p:spPr>
        <p:txBody>
          <a:bodyPr lIns="109728" tIns="91440" rIns="109728" bIns="91440" anchor="ctr">
            <a:noAutofit/>
          </a:bodyPr>
          <a:lstStyle>
            <a:lvl1pPr marL="0" indent="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None/>
              <a:defRPr sz="20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</a:pPr>
            <a:r>
              <a:rPr lang="en-US" sz="1800" dirty="0">
                <a:solidFill>
                  <a:srgbClr val="FFFFFF"/>
                </a:solidFill>
                <a:ea typeface="Microsoft GothicNeo"/>
                <a:cs typeface="Microsoft GothicNeo"/>
              </a:rPr>
              <a:t>Mentor</a:t>
            </a:r>
          </a:p>
          <a:p>
            <a:pPr algn="ctr">
              <a:lnSpc>
                <a:spcPct val="105000"/>
              </a:lnSpc>
            </a:pPr>
            <a:r>
              <a:rPr lang="en-IN" sz="1800" b="1" cap="none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Varun </a:t>
            </a:r>
            <a:r>
              <a:rPr lang="en-IN" sz="1800" b="1" cap="none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Vennelaganti</a:t>
            </a:r>
            <a:endParaRPr lang="en-IN" sz="1800" b="1" cap="none" spc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endParaRPr lang="en-US" sz="500" dirty="0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  <p:pic>
        <p:nvPicPr>
          <p:cNvPr id="9" name="Google Shape;389;p8">
            <a:extLst>
              <a:ext uri="{FF2B5EF4-FFF2-40B4-BE49-F238E27FC236}">
                <a16:creationId xmlns:a16="http://schemas.microsoft.com/office/drawing/2014/main" id="{578A307E-DEF5-45E2-8CCC-94AABA69A1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6295" y="117692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D5C5F17A-CE84-41BA-9E4F-6A4AB74CA4CE}"/>
              </a:ext>
            </a:extLst>
          </p:cNvPr>
          <p:cNvSpPr/>
          <p:nvPr/>
        </p:nvSpPr>
        <p:spPr>
          <a:xfrm>
            <a:off x="663388" y="1264024"/>
            <a:ext cx="6338048" cy="4787152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44" y="384821"/>
            <a:ext cx="6034692" cy="4113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4. Project Highlight</a:t>
            </a:r>
          </a:p>
        </p:txBody>
      </p:sp>
      <p:pic>
        <p:nvPicPr>
          <p:cNvPr id="4" name="Google Shape;389;p8">
            <a:extLst>
              <a:ext uri="{FF2B5EF4-FFF2-40B4-BE49-F238E27FC236}">
                <a16:creationId xmlns:a16="http://schemas.microsoft.com/office/drawing/2014/main" id="{DED6C025-5909-4CC3-9263-641C1970628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36295" y="117692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65387-EC38-4B45-AC4C-3CB616042FD7}"/>
              </a:ext>
            </a:extLst>
          </p:cNvPr>
          <p:cNvSpPr txBox="1"/>
          <p:nvPr/>
        </p:nvSpPr>
        <p:spPr>
          <a:xfrm>
            <a:off x="1057835" y="1353671"/>
            <a:ext cx="3416320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Importing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Handling Outliers with Median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 EDA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Scaling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Tpot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PyCaret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AutoML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Building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Gaussian Naive Bayes Classifier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Classifier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Classifier	</a:t>
            </a: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6DDFC6-1DDD-4E58-829E-EAA47437A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65880"/>
              </p:ext>
            </p:extLst>
          </p:nvPr>
        </p:nvGraphicFramePr>
        <p:xfrm>
          <a:off x="7826096" y="932329"/>
          <a:ext cx="3308069" cy="3792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700">
                  <a:extLst>
                    <a:ext uri="{9D8B030D-6E8A-4147-A177-3AD203B41FA5}">
                      <a16:colId xmlns:a16="http://schemas.microsoft.com/office/drawing/2014/main" val="1135933568"/>
                    </a:ext>
                  </a:extLst>
                </a:gridCol>
                <a:gridCol w="1153272">
                  <a:extLst>
                    <a:ext uri="{9D8B030D-6E8A-4147-A177-3AD203B41FA5}">
                      <a16:colId xmlns:a16="http://schemas.microsoft.com/office/drawing/2014/main" val="841967263"/>
                    </a:ext>
                  </a:extLst>
                </a:gridCol>
                <a:gridCol w="1138097">
                  <a:extLst>
                    <a:ext uri="{9D8B030D-6E8A-4147-A177-3AD203B41FA5}">
                      <a16:colId xmlns:a16="http://schemas.microsoft.com/office/drawing/2014/main" val="3899346880"/>
                    </a:ext>
                  </a:extLst>
                </a:gridCol>
              </a:tblGrid>
              <a:tr h="4732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Model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Overall Accuracy Train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Overall Accuracy Test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79510"/>
                  </a:ext>
                </a:extLst>
              </a:tr>
              <a:tr h="4848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Logistic Regression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74.14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72.44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extLst>
                  <a:ext uri="{0D108BD9-81ED-4DB2-BD59-A6C34878D82A}">
                    <a16:rowId xmlns:a16="http://schemas.microsoft.com/office/drawing/2014/main" val="3016788211"/>
                  </a:ext>
                </a:extLst>
              </a:tr>
              <a:tr h="6464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Gaussian Naive Bayes Classifier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73.4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72.77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extLst>
                  <a:ext uri="{0D108BD9-81ED-4DB2-BD59-A6C34878D82A}">
                    <a16:rowId xmlns:a16="http://schemas.microsoft.com/office/drawing/2014/main" val="1376369737"/>
                  </a:ext>
                </a:extLst>
              </a:tr>
              <a:tr h="4848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Support Vector Machine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74.04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72.55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extLst>
                  <a:ext uri="{0D108BD9-81ED-4DB2-BD59-A6C34878D82A}">
                    <a16:rowId xmlns:a16="http://schemas.microsoft.com/office/drawing/2014/main" val="4134488717"/>
                  </a:ext>
                </a:extLst>
              </a:tr>
              <a:tr h="3232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 err="1">
                          <a:effectLst/>
                        </a:rPr>
                        <a:t>XGboost</a:t>
                      </a:r>
                      <a:r>
                        <a:rPr lang="en-IN" sz="1000" b="1" u="none" strike="noStrike" dirty="0">
                          <a:effectLst/>
                        </a:rPr>
                        <a:t> Classifier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94.42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70.05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extLst>
                  <a:ext uri="{0D108BD9-81ED-4DB2-BD59-A6C34878D82A}">
                    <a16:rowId xmlns:a16="http://schemas.microsoft.com/office/drawing/2014/main" val="713149489"/>
                  </a:ext>
                </a:extLst>
              </a:tr>
              <a:tr h="3058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Random Forest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70.61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extLst>
                  <a:ext uri="{0D108BD9-81ED-4DB2-BD59-A6C34878D82A}">
                    <a16:rowId xmlns:a16="http://schemas.microsoft.com/office/drawing/2014/main" val="1671341885"/>
                  </a:ext>
                </a:extLst>
              </a:tr>
              <a:tr h="3058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Decision Tree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64.11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extLst>
                  <a:ext uri="{0D108BD9-81ED-4DB2-BD59-A6C34878D82A}">
                    <a16:rowId xmlns:a16="http://schemas.microsoft.com/office/drawing/2014/main" val="2667497232"/>
                  </a:ext>
                </a:extLst>
              </a:tr>
              <a:tr h="27610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KNN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83.02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67.11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extLst>
                  <a:ext uri="{0D108BD9-81ED-4DB2-BD59-A6C34878D82A}">
                    <a16:rowId xmlns:a16="http://schemas.microsoft.com/office/drawing/2014/main" val="1054297630"/>
                  </a:ext>
                </a:extLst>
              </a:tr>
              <a:tr h="491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Gradient Boosting Classifier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77.22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74.83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3" marR="6863" marT="6863" marB="0" anchor="ctr"/>
                </a:tc>
                <a:extLst>
                  <a:ext uri="{0D108BD9-81ED-4DB2-BD59-A6C34878D82A}">
                    <a16:rowId xmlns:a16="http://schemas.microsoft.com/office/drawing/2014/main" val="15572544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348F33-FCE8-471C-9FEE-3C25F0695D2E}"/>
              </a:ext>
            </a:extLst>
          </p:cNvPr>
          <p:cNvSpPr txBox="1"/>
          <p:nvPr/>
        </p:nvSpPr>
        <p:spPr>
          <a:xfrm>
            <a:off x="1057835" y="5111914"/>
            <a:ext cx="602761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pickle file of best fitted model (</a:t>
            </a:r>
            <a:r>
              <a:rPr lang="en-IN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Classifier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of model using </a:t>
            </a:r>
            <a:r>
              <a:rPr lang="en-US" sz="1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6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43" y="267255"/>
            <a:ext cx="9076329" cy="106427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Models Used for Model Building</a:t>
            </a:r>
          </a:p>
        </p:txBody>
      </p:sp>
      <p:pic>
        <p:nvPicPr>
          <p:cNvPr id="4" name="Google Shape;389;p8">
            <a:extLst>
              <a:ext uri="{FF2B5EF4-FFF2-40B4-BE49-F238E27FC236}">
                <a16:creationId xmlns:a16="http://schemas.microsoft.com/office/drawing/2014/main" id="{AFFF138E-81EC-4AC6-BD17-A7F1CF9A4CA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36295" y="117692"/>
            <a:ext cx="1187051" cy="4113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B6F884-1A77-4E3B-AE27-0922CCF9C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044557"/>
              </p:ext>
            </p:extLst>
          </p:nvPr>
        </p:nvGraphicFramePr>
        <p:xfrm>
          <a:off x="403412" y="1654175"/>
          <a:ext cx="11385178" cy="4936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768">
                  <a:extLst>
                    <a:ext uri="{9D8B030D-6E8A-4147-A177-3AD203B41FA5}">
                      <a16:colId xmlns:a16="http://schemas.microsoft.com/office/drawing/2014/main" val="4192487634"/>
                    </a:ext>
                  </a:extLst>
                </a:gridCol>
                <a:gridCol w="1450218">
                  <a:extLst>
                    <a:ext uri="{9D8B030D-6E8A-4147-A177-3AD203B41FA5}">
                      <a16:colId xmlns:a16="http://schemas.microsoft.com/office/drawing/2014/main" val="2413034226"/>
                    </a:ext>
                  </a:extLst>
                </a:gridCol>
                <a:gridCol w="1005485">
                  <a:extLst>
                    <a:ext uri="{9D8B030D-6E8A-4147-A177-3AD203B41FA5}">
                      <a16:colId xmlns:a16="http://schemas.microsoft.com/office/drawing/2014/main" val="3087315397"/>
                    </a:ext>
                  </a:extLst>
                </a:gridCol>
                <a:gridCol w="1063494">
                  <a:extLst>
                    <a:ext uri="{9D8B030D-6E8A-4147-A177-3AD203B41FA5}">
                      <a16:colId xmlns:a16="http://schemas.microsoft.com/office/drawing/2014/main" val="3340201395"/>
                    </a:ext>
                  </a:extLst>
                </a:gridCol>
                <a:gridCol w="904937">
                  <a:extLst>
                    <a:ext uri="{9D8B030D-6E8A-4147-A177-3AD203B41FA5}">
                      <a16:colId xmlns:a16="http://schemas.microsoft.com/office/drawing/2014/main" val="1368424358"/>
                    </a:ext>
                  </a:extLst>
                </a:gridCol>
                <a:gridCol w="1252987">
                  <a:extLst>
                    <a:ext uri="{9D8B030D-6E8A-4147-A177-3AD203B41FA5}">
                      <a16:colId xmlns:a16="http://schemas.microsoft.com/office/drawing/2014/main" val="2761159958"/>
                    </a:ext>
                  </a:extLst>
                </a:gridCol>
                <a:gridCol w="904937">
                  <a:extLst>
                    <a:ext uri="{9D8B030D-6E8A-4147-A177-3AD203B41FA5}">
                      <a16:colId xmlns:a16="http://schemas.microsoft.com/office/drawing/2014/main" val="55071312"/>
                    </a:ext>
                  </a:extLst>
                </a:gridCol>
                <a:gridCol w="1252987">
                  <a:extLst>
                    <a:ext uri="{9D8B030D-6E8A-4147-A177-3AD203B41FA5}">
                      <a16:colId xmlns:a16="http://schemas.microsoft.com/office/drawing/2014/main" val="2308902768"/>
                    </a:ext>
                  </a:extLst>
                </a:gridCol>
                <a:gridCol w="904937">
                  <a:extLst>
                    <a:ext uri="{9D8B030D-6E8A-4147-A177-3AD203B41FA5}">
                      <a16:colId xmlns:a16="http://schemas.microsoft.com/office/drawing/2014/main" val="942069787"/>
                    </a:ext>
                  </a:extLst>
                </a:gridCol>
                <a:gridCol w="1252987">
                  <a:extLst>
                    <a:ext uri="{9D8B030D-6E8A-4147-A177-3AD203B41FA5}">
                      <a16:colId xmlns:a16="http://schemas.microsoft.com/office/drawing/2014/main" val="1036242506"/>
                    </a:ext>
                  </a:extLst>
                </a:gridCol>
                <a:gridCol w="715441">
                  <a:extLst>
                    <a:ext uri="{9D8B030D-6E8A-4147-A177-3AD203B41FA5}">
                      <a16:colId xmlns:a16="http://schemas.microsoft.com/office/drawing/2014/main" val="2359508474"/>
                    </a:ext>
                  </a:extLst>
                </a:gridCol>
              </a:tblGrid>
              <a:tr h="3601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Sr. No.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Overall Accuracy Train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Overall Accuracy Test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Precisions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Testing sample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11236"/>
                  </a:ext>
                </a:extLst>
              </a:tr>
              <a:tr h="4873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retinopathy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non-retinopathy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retinopathy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non-retinopathy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retinopathy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non-retinopathy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12135"/>
                  </a:ext>
                </a:extLst>
              </a:tr>
              <a:tr h="5084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Logistic Regression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74.14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72.44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0.73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0.72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8682831"/>
                  </a:ext>
                </a:extLst>
              </a:tr>
              <a:tr h="5084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Gaussian Naive Bayes Classifier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73.4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72.77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1758798"/>
                  </a:ext>
                </a:extLst>
              </a:tr>
              <a:tr h="5084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Support Vector Machine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74.04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72.55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1993611"/>
                  </a:ext>
                </a:extLst>
              </a:tr>
              <a:tr h="5084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XGboost</a:t>
                      </a:r>
                      <a:r>
                        <a:rPr lang="en-IN" sz="1100" u="none" strike="noStrike" dirty="0">
                          <a:effectLst/>
                        </a:rPr>
                        <a:t> Classifier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94.42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7759730"/>
                  </a:ext>
                </a:extLst>
              </a:tr>
              <a:tr h="4237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Random Forest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70.61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0917895"/>
                  </a:ext>
                </a:extLst>
              </a:tr>
              <a:tr h="4237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Decision Tree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64.11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6005051"/>
                  </a:ext>
                </a:extLst>
              </a:tr>
              <a:tr h="4343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KNN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83.02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67.11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6806167"/>
                  </a:ext>
                </a:extLst>
              </a:tr>
              <a:tr h="7733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Gradient Boosting Classifier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77.22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74.83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1200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608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0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1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82" y="816803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FCDFB-BADF-9CA0-E394-36B5F013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37" y="107783"/>
            <a:ext cx="10345212" cy="6705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5. Deployment Result for Diabetic Retinopathy</a:t>
            </a:r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39942"/>
            <a:ext cx="4014345" cy="5281287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oogle Shape;389;p8">
            <a:extLst>
              <a:ext uri="{FF2B5EF4-FFF2-40B4-BE49-F238E27FC236}">
                <a16:creationId xmlns:a16="http://schemas.microsoft.com/office/drawing/2014/main" id="{C0C65C04-0689-4200-AB63-F5F714528A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36295" y="117692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6D6251-DE41-4C33-B1A1-449BCD609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3" y="1021976"/>
            <a:ext cx="10895396" cy="53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2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1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82" y="816803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FCDFB-BADF-9CA0-E394-36B5F013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36" y="107783"/>
            <a:ext cx="11157284" cy="6705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5. Deployment Result for Non-Diabetic Retinopathy </a:t>
            </a:r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39942"/>
            <a:ext cx="4014345" cy="5281287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oogle Shape;389;p8">
            <a:extLst>
              <a:ext uri="{FF2B5EF4-FFF2-40B4-BE49-F238E27FC236}">
                <a16:creationId xmlns:a16="http://schemas.microsoft.com/office/drawing/2014/main" id="{C0C65C04-0689-4200-AB63-F5F714528A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36295" y="117692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000950-2AFD-4AEC-8F48-AC803F77A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86" y="1021976"/>
            <a:ext cx="10895396" cy="53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41AC345-EF35-499A-B575-4837FEF46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071BDA1-F0B0-41DF-BC28-7DDA5D3CD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7" y="759617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347AD-AFF0-5C3A-0B42-DA15830B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Microsoft GothicNeo"/>
                <a:cs typeface="Microsoft GothicNeo"/>
              </a:rPr>
              <a:t>Project Overview-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5C2EECE-9FD4-5771-F7D4-8427F7D20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136177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oogle Shape;389;p8">
            <a:extLst>
              <a:ext uri="{FF2B5EF4-FFF2-40B4-BE49-F238E27FC236}">
                <a16:creationId xmlns:a16="http://schemas.microsoft.com/office/drawing/2014/main" id="{1F3BF9E5-CB15-40EC-B1CC-4FBC0A546CC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36295" y="117692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75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C7423C8-F9E7-0B45-94B3-2ACD094BF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FD08C-BCFE-D8FC-D69B-DDF02104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26" y="99358"/>
            <a:ext cx="10569148" cy="85314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ea typeface="+mj-lt"/>
                <a:cs typeface="+mj-lt"/>
              </a:rPr>
              <a:t>Introduction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99C9355-90D6-441C-85B1-B14F24C1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1891" y="1163865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FE32-0A0B-73BB-F73C-B373C3439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7302" y="952499"/>
            <a:ext cx="6210301" cy="5500552"/>
          </a:xfrm>
        </p:spPr>
        <p:txBody>
          <a:bodyPr lIns="109728" tIns="91440" rIns="109728" bIns="91440" anchor="ctr">
            <a:normAutofit/>
          </a:bodyPr>
          <a:lstStyle/>
          <a:p>
            <a:pPr marL="342900" indent="-342900">
              <a:buFont typeface="Wingdings" panose="02020502050305020303" pitchFamily="18" charset="0"/>
              <a:buChar char="q"/>
            </a:pPr>
            <a:endParaRPr lang="en-US" b="1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Bussiness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statement -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Diabetic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Retinpathy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in Patients</a:t>
            </a: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Bussiness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Problem 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variable to be predicted has two values (positive or negative on diabetic retinopathy). Thus, this is a binary classification project. The goal here is to predict whether a patient will suffer from diabetic retinopathy or not, conditioned on blood test features</a:t>
            </a:r>
          </a:p>
          <a:p>
            <a:pPr>
              <a:lnSpc>
                <a:spcPct val="135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Solution-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By using the classification models we can predict the outcome by considering the provided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2020502050305020303" pitchFamily="18" charset="0"/>
              <a:buNone/>
            </a:pPr>
            <a:endParaRPr lang="en-US" dirty="0">
              <a:ea typeface="Microsoft GothicNeo"/>
              <a:cs typeface="Microsoft GothicNeo"/>
            </a:endParaRPr>
          </a:p>
          <a:p>
            <a:endParaRPr lang="en-US" dirty="0">
              <a:ea typeface="Microsoft GothicNeo"/>
              <a:cs typeface="Microsoft GothicNeo"/>
            </a:endParaRPr>
          </a:p>
        </p:txBody>
      </p:sp>
      <p:pic>
        <p:nvPicPr>
          <p:cNvPr id="7" name="Picture 2" descr="Diabetic retinopathy - Symptoms and causes - Mayo Cli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6" y="952500"/>
            <a:ext cx="4197532" cy="550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389;p8">
            <a:extLst>
              <a:ext uri="{FF2B5EF4-FFF2-40B4-BE49-F238E27FC236}">
                <a16:creationId xmlns:a16="http://schemas.microsoft.com/office/drawing/2014/main" id="{CAFAEB26-BCC9-43FC-A84F-EE51B9868B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6295" y="117692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288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42" y="149691"/>
            <a:ext cx="9076329" cy="699396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1. Data 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41" y="849087"/>
            <a:ext cx="10463259" cy="560396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variables has two values in a classification project type: 0 (false) or 1 (true). The number of instances (rows) in the data set is 6000, and the number of variables (columns) is 6.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list summarizes the information of the variables.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Numeric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(numeric).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systolic_bp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120Hg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diastolic_bp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80Hg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cholesterol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125 and 200Hgdl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prognosis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(0 or 1) (Target). It is 1 if the patient has retinopathy and 0 if he doesn't.</a:t>
            </a:r>
          </a:p>
          <a:p>
            <a:endParaRPr lang="en-US" sz="2100" dirty="0"/>
          </a:p>
        </p:txBody>
      </p:sp>
      <p:pic>
        <p:nvPicPr>
          <p:cNvPr id="4" name="Google Shape;389;p8">
            <a:extLst>
              <a:ext uri="{FF2B5EF4-FFF2-40B4-BE49-F238E27FC236}">
                <a16:creationId xmlns:a16="http://schemas.microsoft.com/office/drawing/2014/main" id="{651509C0-7D6B-41A7-85A0-6BF36C22F2D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36295" y="117692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6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1447-E083-E609-3D23-1A98AEA2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27" y="186544"/>
            <a:ext cx="9076329" cy="106427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ea typeface="Microsoft GothicNeo"/>
                <a:cs typeface="Microsoft GothicNeo"/>
              </a:rPr>
              <a:t>2. Data Set Collection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1300428"/>
            <a:ext cx="10241280" cy="5387755"/>
          </a:xfrm>
          <a:prstGeom prst="rect">
            <a:avLst/>
          </a:prstGeom>
        </p:spPr>
      </p:pic>
      <p:pic>
        <p:nvPicPr>
          <p:cNvPr id="4" name="Google Shape;389;p8">
            <a:extLst>
              <a:ext uri="{FF2B5EF4-FFF2-40B4-BE49-F238E27FC236}">
                <a16:creationId xmlns:a16="http://schemas.microsoft.com/office/drawing/2014/main" id="{D1C71D73-648F-4022-8712-AA91FAC21E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6295" y="117692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68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0" y="254193"/>
            <a:ext cx="9076329" cy="1064277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EDA</a:t>
            </a:r>
            <a:b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first we have check whether data is missing or not</a:t>
            </a:r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2FDA4-6868-47A7-8210-E30B45CBA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1" y="2496020"/>
            <a:ext cx="2769704" cy="3255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AAA562-4D09-48D5-A652-0D3688806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2312126"/>
            <a:ext cx="6986546" cy="38981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3791" y="1881051"/>
            <a:ext cx="2769704" cy="4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missing data.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5200" y="1698171"/>
            <a:ext cx="3644537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data</a:t>
            </a:r>
            <a:endParaRPr lang="en-US"/>
          </a:p>
        </p:txBody>
      </p:sp>
      <p:pic>
        <p:nvPicPr>
          <p:cNvPr id="8" name="Google Shape;389;p8">
            <a:extLst>
              <a:ext uri="{FF2B5EF4-FFF2-40B4-BE49-F238E27FC236}">
                <a16:creationId xmlns:a16="http://schemas.microsoft.com/office/drawing/2014/main" id="{A8BFD897-84B5-4059-8EBE-9FF6BCF82C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36295" y="117692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80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687" y="94449"/>
            <a:ext cx="7350337" cy="559975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and 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Boxplot: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1D2406-3D03-4AC0-B5C1-9DBAC0FA85A1}"/>
              </a:ext>
            </a:extLst>
          </p:cNvPr>
          <p:cNvGrpSpPr/>
          <p:nvPr/>
        </p:nvGrpSpPr>
        <p:grpSpPr>
          <a:xfrm>
            <a:off x="1959323" y="919636"/>
            <a:ext cx="8309213" cy="2110748"/>
            <a:chOff x="501020" y="1737360"/>
            <a:chExt cx="11189960" cy="43453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B8FFA94-B4B4-4961-8947-B0214E670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020" y="2222425"/>
              <a:ext cx="3554146" cy="384707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2FBD9A-9F11-4E03-9E40-CD5063AFE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442" y="2209171"/>
              <a:ext cx="3459116" cy="387357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AC6470-AEBA-4512-AC9F-6DDB11498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5052" y="2209174"/>
              <a:ext cx="3685928" cy="382056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31520" y="1737360"/>
              <a:ext cx="2991394" cy="378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Systolic 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06686" y="1737360"/>
              <a:ext cx="3213463" cy="378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Diastolic bp	</a:t>
              </a: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34103" y="1737360"/>
              <a:ext cx="2899954" cy="378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Cholesterol</a:t>
              </a:r>
            </a:p>
          </p:txBody>
        </p:sp>
      </p:grpSp>
      <p:pic>
        <p:nvPicPr>
          <p:cNvPr id="10" name="Google Shape;389;p8">
            <a:extLst>
              <a:ext uri="{FF2B5EF4-FFF2-40B4-BE49-F238E27FC236}">
                <a16:creationId xmlns:a16="http://schemas.microsoft.com/office/drawing/2014/main" id="{C459EAA0-FCCB-45BC-8FAD-FD19FB9CA16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6295" y="117692"/>
            <a:ext cx="1187051" cy="411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39419E6-4E22-412B-BC32-46EAE9ABBC8B}"/>
              </a:ext>
            </a:extLst>
          </p:cNvPr>
          <p:cNvGrpSpPr/>
          <p:nvPr/>
        </p:nvGrpSpPr>
        <p:grpSpPr>
          <a:xfrm>
            <a:off x="359283" y="3429000"/>
            <a:ext cx="11473432" cy="3207572"/>
            <a:chOff x="251918" y="1005840"/>
            <a:chExt cx="11516012" cy="539496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89C2BF-700E-49CD-B5D0-2DF348A2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18" y="1658984"/>
              <a:ext cx="3451359" cy="474181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93D568-998E-4F09-8D13-F1A9ECE2D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357" y="1658985"/>
              <a:ext cx="3558911" cy="47418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057FDC-8C63-40DA-882D-433DB1CC3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48" y="1658983"/>
              <a:ext cx="3551582" cy="474181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DC8DAF-CB91-44B1-86F8-EFD11C37D06E}"/>
                </a:ext>
              </a:extLst>
            </p:cNvPr>
            <p:cNvSpPr/>
            <p:nvPr/>
          </p:nvSpPr>
          <p:spPr>
            <a:xfrm>
              <a:off x="574766" y="1123406"/>
              <a:ext cx="2743200" cy="40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Systolic bp	</a:t>
              </a: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9C4CFF-A1F9-4DE7-85F7-21E476AC98A5}"/>
                </a:ext>
              </a:extLst>
            </p:cNvPr>
            <p:cNvSpPr/>
            <p:nvPr/>
          </p:nvSpPr>
          <p:spPr>
            <a:xfrm>
              <a:off x="4545874" y="1018903"/>
              <a:ext cx="279545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Diastolic bp</a:t>
              </a: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0B3E8F-2C06-4DB4-8027-ED579AFEF08C}"/>
                </a:ext>
              </a:extLst>
            </p:cNvPr>
            <p:cNvSpPr/>
            <p:nvPr/>
          </p:nvSpPr>
          <p:spPr>
            <a:xfrm>
              <a:off x="8621486" y="1005840"/>
              <a:ext cx="2743200" cy="522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Cholesterol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72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43" y="633015"/>
            <a:ext cx="9076329" cy="106427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 we can say that there is no missing value in our data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0437E-021A-483F-BE8B-4DC74DE98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42" y="1697293"/>
            <a:ext cx="10254251" cy="5003954"/>
          </a:xfrm>
          <a:prstGeom prst="rect">
            <a:avLst/>
          </a:prstGeom>
        </p:spPr>
      </p:pic>
      <p:pic>
        <p:nvPicPr>
          <p:cNvPr id="5" name="Google Shape;389;p8">
            <a:extLst>
              <a:ext uri="{FF2B5EF4-FFF2-40B4-BE49-F238E27FC236}">
                <a16:creationId xmlns:a16="http://schemas.microsoft.com/office/drawing/2014/main" id="{BF6D3216-9CFF-4BFC-8C6D-E705E0EFAA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6295" y="117692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595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214" y="175815"/>
            <a:ext cx="9076329" cy="150929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Correlation of Data</a:t>
            </a:r>
            <a:br>
              <a:rPr lang="en-US" sz="2800" dirty="0">
                <a:ea typeface="Microsoft GothicNeo"/>
                <a:cs typeface="Microsoft GothicNeo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14" y="2023863"/>
            <a:ext cx="4846260" cy="4089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23" y="2023864"/>
            <a:ext cx="5434148" cy="4089552"/>
          </a:xfrm>
          <a:prstGeom prst="rect">
            <a:avLst/>
          </a:prstGeom>
        </p:spPr>
      </p:pic>
      <p:pic>
        <p:nvPicPr>
          <p:cNvPr id="6" name="Google Shape;389;p8">
            <a:extLst>
              <a:ext uri="{FF2B5EF4-FFF2-40B4-BE49-F238E27FC236}">
                <a16:creationId xmlns:a16="http://schemas.microsoft.com/office/drawing/2014/main" id="{B35938ED-F17A-433B-8048-EFD99C1880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36295" y="117692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679457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578</Words>
  <Application>Microsoft Office PowerPoint</Application>
  <PresentationFormat>Widescreen</PresentationFormat>
  <Paragraphs>197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Microsoft GothicNeo</vt:lpstr>
      <vt:lpstr>Arial</vt:lpstr>
      <vt:lpstr>Calibri</vt:lpstr>
      <vt:lpstr>Goudy Old Style</vt:lpstr>
      <vt:lpstr>Times New Roman</vt:lpstr>
      <vt:lpstr>Wingdings</vt:lpstr>
      <vt:lpstr>MarrakeshVTI</vt:lpstr>
      <vt:lpstr>P136 – Group 2  Diabetic Retinopathy Prediction in Patients</vt:lpstr>
      <vt:lpstr>Project Overview-</vt:lpstr>
      <vt:lpstr>Introduction</vt:lpstr>
      <vt:lpstr>1. Data set Details</vt:lpstr>
      <vt:lpstr>2. Data Set Collection</vt:lpstr>
      <vt:lpstr>3. EDA  Very first we have check whether data is missing or not</vt:lpstr>
      <vt:lpstr>Histogram and Boxplot:</vt:lpstr>
      <vt:lpstr>Seaborn Chart From seaborn chart we can say that there is no missing value in our data </vt:lpstr>
      <vt:lpstr>Correlation of Data </vt:lpstr>
      <vt:lpstr>4. Project Highlight</vt:lpstr>
      <vt:lpstr>Models Used for Model Building</vt:lpstr>
      <vt:lpstr>5. Deployment Result for Diabetic Retinopathy</vt:lpstr>
      <vt:lpstr>5. Deployment Result for Non-Diabetic Retinopathy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Swaraj Abruk</cp:lastModifiedBy>
  <cp:revision>549</cp:revision>
  <dcterms:created xsi:type="dcterms:W3CDTF">2022-06-21T04:48:17Z</dcterms:created>
  <dcterms:modified xsi:type="dcterms:W3CDTF">2022-08-17T12:57:41Z</dcterms:modified>
</cp:coreProperties>
</file>