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4.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256" r:id="rId3"/>
    <p:sldId id="273" r:id="rId4"/>
    <p:sldId id="257" r:id="rId5"/>
    <p:sldId id="280" r:id="rId6"/>
    <p:sldId id="286" r:id="rId7"/>
    <p:sldId id="287" r:id="rId8"/>
    <p:sldId id="291" r:id="rId9"/>
    <p:sldId id="282" r:id="rId10"/>
    <p:sldId id="292" r:id="rId11"/>
    <p:sldId id="288" r:id="rId12"/>
    <p:sldId id="283" r:id="rId13"/>
    <p:sldId id="296" r:id="rId14"/>
    <p:sldId id="293" r:id="rId15"/>
    <p:sldId id="294" r:id="rId16"/>
    <p:sldId id="295" r:id="rId17"/>
    <p:sldId id="297" r:id="rId18"/>
    <p:sldId id="298" r:id="rId19"/>
    <p:sldId id="300" r:id="rId20"/>
    <p:sldId id="301" r:id="rId21"/>
    <p:sldId id="299" r:id="rId22"/>
    <p:sldId id="285" r:id="rId23"/>
    <p:sldId id="278" r:id="rId24"/>
    <p:sldId id="27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2" d="100"/>
          <a:sy n="82" d="100"/>
        </p:scale>
        <p:origin x="710" y="82"/>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fld>
            <a:endParaRPr lang="en-IN"/>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5" name="Date Placeholder 3"/>
          <p:cNvSpPr txBox="1"/>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Process Mining Virtual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214G1A3279</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sv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docs.appian.com/suite/help/22.2/pm-5.0/process_mining/deviations.html" TargetMode="External"/><Relationship Id="rId1" Type="http://schemas.openxmlformats.org/officeDocument/2006/relationships/hyperlink" Target="https://appian.com/why-appian/trust/complianc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P.PRASAD</a:t>
            </a:r>
            <a:endParaRPr lang="en-US" sz="2600" b="0" dirty="0">
              <a:effectLst>
                <a:outerShdw blurRad="38100" dist="38100" dir="2700000" algn="tl">
                  <a:srgbClr val="000000">
                    <a:alpha val="43137"/>
                  </a:srgbClr>
                </a:outerShdw>
              </a:effectLst>
            </a:endParaRPr>
          </a:p>
          <a:p>
            <a:pPr>
              <a:spcBef>
                <a:spcPts val="300"/>
              </a:spcBef>
            </a:pPr>
            <a:r>
              <a:rPr lang="en-US" sz="1200" b="0" dirty="0"/>
              <a:t>Roll No. 214G1A3279</a:t>
            </a:r>
            <a:endParaRPr lang="en-US" sz="1200" b="0" dirty="0"/>
          </a:p>
        </p:txBody>
      </p:sp>
      <p:sp>
        <p:nvSpPr>
          <p:cNvPr id="7" name="Subtitle 11"/>
          <p:cNvSpPr txBox="1"/>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endParaRPr lang="en-US" sz="4200" b="0" dirty="0">
              <a:effectLst>
                <a:outerShdw blurRad="38100" dist="38100" dir="2700000" algn="tl">
                  <a:srgbClr val="000000">
                    <a:alpha val="43137"/>
                  </a:srgbClr>
                </a:outerShdw>
              </a:effectLst>
            </a:endParaRP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endParaRPr lang="en-US" sz="6500" b="0" dirty="0">
              <a:solidFill>
                <a:srgbClr val="FF0000"/>
              </a:solidFill>
              <a:effectLst>
                <a:outerShdw blurRad="38100" dist="38100" dir="2700000" algn="tl">
                  <a:srgbClr val="000000">
                    <a:alpha val="43137"/>
                  </a:srgbClr>
                </a:outerShdw>
              </a:effectLst>
            </a:endParaRP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endParaRPr lang="en-US" sz="2300" dirty="0"/>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 </a:t>
            </a:r>
            <a:r>
              <a:rPr lang="en-US" sz="3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endParaRPr lang="en-IN" sz="1600" i="1" dirty="0">
              <a:solidFill>
                <a:srgbClr val="000000"/>
              </a:solidFill>
              <a:latin typeface="Times New Roman" panose="02020603050405020304" pitchFamily="18" charset="0"/>
              <a:ea typeface="Calibri" panose="020F0502020204030204" pitchFamily="34"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505" y="1106610"/>
            <a:ext cx="11779135" cy="5394960"/>
          </a:xfrm>
        </p:spPr>
        <p:txBody>
          <a:bodyPr>
            <a:normAutofit/>
          </a:bodyPr>
          <a:lstStyle/>
          <a:p>
            <a:pPr marL="0" lvl="0" indent="0" algn="just">
              <a:lnSpc>
                <a:spcPct val="150000"/>
              </a:lnSpc>
              <a:buNone/>
              <a:tabLst>
                <a:tab pos="457200" algn="l"/>
              </a:tabLst>
            </a:pPr>
            <a:r>
              <a:rPr lang="en-IN" sz="1800" b="1" dirty="0">
                <a:effectLst/>
                <a:latin typeface="Times New Roman" panose="02020603050405020304" pitchFamily="18" charset="0"/>
                <a:ea typeface="Times New Roman" panose="02020603050405020304" pitchFamily="18" charset="0"/>
              </a:rPr>
              <a:t>Operational Monitoring and Alerts </a:t>
            </a:r>
            <a:r>
              <a:rPr lang="en-IN"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lvl="0" indent="0" algn="just">
              <a:lnSpc>
                <a:spcPct val="150000"/>
              </a:lnSpc>
              <a:buNone/>
              <a:tabLst>
                <a:tab pos="457200" algn="l"/>
              </a:tabLst>
            </a:pPr>
            <a:r>
              <a:rPr lang="en-IN" sz="1800" dirty="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 Process mining can be used to monitor ongoing processes in real-time and generate alerts when deviations or anomalies are detected. This allows organizations to take immediate action to address issues and maintain process efficiency.</a:t>
            </a:r>
            <a:endParaRPr lang="en-IN" sz="1800" dirty="0">
              <a:effectLst/>
              <a:latin typeface="Times New Roman" panose="02020603050405020304" pitchFamily="18" charset="0"/>
              <a:ea typeface="Times New Roman" panose="02020603050405020304" pitchFamily="18" charset="0"/>
            </a:endParaRPr>
          </a:p>
          <a:p>
            <a:pPr marL="0" lvl="0" indent="0" algn="just">
              <a:lnSpc>
                <a:spcPct val="150000"/>
              </a:lnSpc>
              <a:buNone/>
              <a:tabLst>
                <a:tab pos="457200" algn="l"/>
              </a:tabLst>
            </a:pPr>
            <a:r>
              <a:rPr lang="en-IN" sz="1800" b="1" dirty="0">
                <a:effectLst/>
                <a:latin typeface="Times New Roman" panose="02020603050405020304" pitchFamily="18" charset="0"/>
                <a:ea typeface="Times New Roman" panose="02020603050405020304" pitchFamily="18" charset="0"/>
              </a:rPr>
              <a:t>Dynamic Resource Allocation </a:t>
            </a:r>
            <a:r>
              <a:rPr lang="en-IN"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lvl="0" indent="0" algn="just">
              <a:lnSpc>
                <a:spcPct val="150000"/>
              </a:lnSpc>
              <a:buNone/>
              <a:tabLst>
                <a:tab pos="457200" algn="l"/>
              </a:tabLst>
            </a:pPr>
            <a:r>
              <a:rPr lang="en-IN" sz="1800" dirty="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 In scenarios where resources need to be allocated dynamically, such as in manufacturing or service industries, real-time process mining can help optimize resource allocation based on the current state of the process and demand.</a:t>
            </a:r>
            <a:endParaRPr lang="en-IN" sz="1800" dirty="0">
              <a:effectLst/>
              <a:latin typeface="Times New Roman" panose="02020603050405020304" pitchFamily="18" charset="0"/>
              <a:ea typeface="Times New Roman" panose="02020603050405020304" pitchFamily="18" charset="0"/>
            </a:endParaRPr>
          </a:p>
          <a:p>
            <a:pPr marL="0" lvl="0" indent="0" algn="just">
              <a:lnSpc>
                <a:spcPct val="150000"/>
              </a:lnSpc>
              <a:buNone/>
              <a:tabLst>
                <a:tab pos="457200" algn="l"/>
              </a:tabLst>
            </a:pPr>
            <a:r>
              <a:rPr lang="en-IN" sz="1800" b="1" dirty="0">
                <a:effectLst/>
                <a:latin typeface="Times New Roman" panose="02020603050405020304" pitchFamily="18" charset="0"/>
                <a:ea typeface="Times New Roman" panose="02020603050405020304" pitchFamily="18" charset="0"/>
              </a:rPr>
              <a:t>Customer Support and Service </a:t>
            </a:r>
            <a:r>
              <a:rPr lang="en-IN"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lvl="0" indent="0" algn="just">
              <a:lnSpc>
                <a:spcPct val="150000"/>
              </a:lnSpc>
              <a:buNone/>
              <a:tabLst>
                <a:tab pos="457200" algn="l"/>
              </a:tabLst>
            </a:pPr>
            <a:r>
              <a:rPr lang="en-IN" sz="1800" dirty="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Real-time process mining can analyse customer support interactions and service processes as they happen. It helps identify areas where customer queries are getting delayed, allowing support teams to intervene promptly and provide timely assistance.</a:t>
            </a:r>
            <a:endParaRPr lang="en-IN" sz="1800" dirty="0">
              <a:effectLst/>
              <a:latin typeface="Times New Roman" panose="02020603050405020304" pitchFamily="18" charset="0"/>
              <a:ea typeface="Times New Roman" panose="02020603050405020304" pitchFamily="18" charset="0"/>
            </a:endParaRPr>
          </a:p>
          <a:p>
            <a:pPr marL="0" lvl="0" indent="0" algn="just">
              <a:lnSpc>
                <a:spcPct val="150000"/>
              </a:lnSpc>
              <a:buNone/>
              <a:tabLst>
                <a:tab pos="457200" algn="l"/>
              </a:tabLst>
            </a:pPr>
            <a:endParaRPr lang="en-IN" sz="1800" dirty="0">
              <a:effectLst/>
              <a:latin typeface="Times New Roman" panose="02020603050405020304" pitchFamily="18" charset="0"/>
              <a:ea typeface="Times New Roman" panose="02020603050405020304" pitchFamily="18" charset="0"/>
            </a:endParaRPr>
          </a:p>
        </p:txBody>
      </p:sp>
      <p:sp>
        <p:nvSpPr>
          <p:cNvPr id="5" name="Title 4"/>
          <p:cNvSpPr>
            <a:spLocks noGrp="1"/>
          </p:cNvSpPr>
          <p:nvPr>
            <p:ph type="title"/>
          </p:nvPr>
        </p:nvSpPr>
        <p:spPr/>
        <p:txBody>
          <a:bodyPr/>
          <a:lstStyle/>
          <a:p>
            <a:r>
              <a:rPr lang="en-US" dirty="0"/>
              <a:t>Applications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lnSpc>
                <a:spcPct val="150000"/>
              </a:lnSpc>
              <a:buNone/>
              <a:tabLst>
                <a:tab pos="457200" algn="l"/>
              </a:tabLst>
            </a:pPr>
            <a:r>
              <a:rPr lang="en-IN" sz="1800" b="1" dirty="0">
                <a:effectLst/>
                <a:latin typeface="Times New Roman" panose="02020603050405020304" pitchFamily="18" charset="0"/>
                <a:ea typeface="Times New Roman" panose="02020603050405020304" pitchFamily="18" charset="0"/>
              </a:rPr>
              <a:t>Supply Chain Visibility </a:t>
            </a:r>
            <a:r>
              <a:rPr lang="en-IN" sz="1800" b="1" dirty="0">
                <a:ea typeface="Times New Roman" panose="02020603050405020304" pitchFamily="18" charset="0"/>
              </a:rPr>
              <a:t>:</a:t>
            </a:r>
            <a:endParaRPr lang="en-IN" sz="1800" b="1" dirty="0">
              <a:ea typeface="Times New Roman" panose="02020603050405020304" pitchFamily="18" charset="0"/>
            </a:endParaRPr>
          </a:p>
          <a:p>
            <a:pPr marL="0" lvl="0" indent="0">
              <a:lnSpc>
                <a:spcPct val="150000"/>
              </a:lnSpc>
              <a:buNone/>
              <a:tabLst>
                <a:tab pos="457200" algn="l"/>
              </a:tabLst>
            </a:pPr>
            <a:r>
              <a:rPr lang="en-IN" sz="1800" b="1"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Monitoring supply chain processes in real-time using process mining can provide visibility into the movement of goods, inventory levels, and potential disruptions. This enables organizations to respond quickly to changes in demand or supply.</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tabLst>
                <a:tab pos="457200" algn="l"/>
              </a:tabLst>
            </a:pPr>
            <a:r>
              <a:rPr lang="en-IN" sz="1800" b="1" dirty="0">
                <a:effectLst/>
                <a:latin typeface="Times New Roman" panose="02020603050405020304" pitchFamily="18" charset="0"/>
                <a:ea typeface="Times New Roman" panose="02020603050405020304" pitchFamily="18" charset="0"/>
              </a:rPr>
              <a:t>Healthcare Patient Pathway Optimization :</a:t>
            </a:r>
            <a:endParaRPr lang="en-IN" sz="1800" b="1" dirty="0">
              <a:effectLst/>
              <a:latin typeface="Times New Roman" panose="02020603050405020304" pitchFamily="18" charset="0"/>
              <a:ea typeface="Times New Roman" panose="02020603050405020304" pitchFamily="18" charset="0"/>
            </a:endParaRPr>
          </a:p>
          <a:p>
            <a:pPr marL="0" indent="0">
              <a:lnSpc>
                <a:spcPct val="150000"/>
              </a:lnSpc>
              <a:buNone/>
              <a:tabLst>
                <a:tab pos="457200" algn="l"/>
              </a:tabLst>
            </a:pPr>
            <a:r>
              <a:rPr lang="en-IN" sz="1800" b="1" dirty="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       In healthcare settings, real-time process mining can analyse patient pathways, identify delays, and optimize the allocation of medical resources to ensure timely patient care.</a:t>
            </a:r>
            <a:endParaRPr lang="en-IN" sz="1800" dirty="0">
              <a:effectLst/>
              <a:latin typeface="Times New Roman" panose="02020603050405020304" pitchFamily="18" charset="0"/>
              <a:ea typeface="Times New Roman" panose="02020603050405020304" pitchFamily="18" charset="0"/>
            </a:endParaRPr>
          </a:p>
          <a:p>
            <a:pPr marL="0" lvl="0" indent="0">
              <a:lnSpc>
                <a:spcPct val="150000"/>
              </a:lnSpc>
              <a:buNone/>
              <a:tabLst>
                <a:tab pos="457200" algn="l"/>
              </a:tabLst>
            </a:pP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5" name="Title 4"/>
          <p:cNvSpPr>
            <a:spLocks noGrp="1"/>
          </p:cNvSpPr>
          <p:nvPr>
            <p:ph type="title"/>
          </p:nvPr>
        </p:nvSpPr>
        <p:spPr/>
        <p:txBody>
          <a:bodyPr/>
          <a:lstStyle/>
          <a:p>
            <a:r>
              <a:rPr lang="en-US" dirty="0"/>
              <a:t>Applications</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Modules</a:t>
            </a:r>
            <a:endParaRPr lang="en-IN" dirty="0"/>
          </a:p>
        </p:txBody>
      </p:sp>
      <p:sp>
        <p:nvSpPr>
          <p:cNvPr id="3" name="Content Placeholder 2"/>
          <p:cNvSpPr>
            <a:spLocks noGrp="1"/>
          </p:cNvSpPr>
          <p:nvPr>
            <p:ph idx="1"/>
          </p:nvPr>
        </p:nvSpPr>
        <p:spPr/>
        <p:txBody>
          <a:bodyPr>
            <a:normAutofit/>
          </a:bodyPr>
          <a:lstStyle/>
          <a:p>
            <a:endParaRPr lang="en-IN" sz="1800" dirty="0"/>
          </a:p>
          <a:p>
            <a:endParaRPr lang="en-IN" sz="1800" dirty="0"/>
          </a:p>
          <a:p>
            <a:pPr>
              <a:buFont typeface="Wingdings" panose="05000000000000000000" charset="0"/>
              <a:buChar char="§"/>
            </a:pPr>
            <a:r>
              <a:rPr lang="en-IN" sz="1800" dirty="0"/>
              <a:t>Process mining fundamentals.</a:t>
            </a:r>
            <a:endParaRPr lang="en-IN" sz="1800" dirty="0"/>
          </a:p>
          <a:p>
            <a:pPr>
              <a:buFont typeface="Wingdings" panose="05000000000000000000" charset="0"/>
              <a:buChar char="§"/>
            </a:pPr>
            <a:r>
              <a:rPr lang="en-IN" sz="1800" dirty="0"/>
              <a:t> PQL</a:t>
            </a:r>
            <a:endParaRPr lang="en-IN" sz="1800" dirty="0"/>
          </a:p>
          <a:p>
            <a:pPr>
              <a:buFont typeface="Wingdings" panose="05000000000000000000" charset="0"/>
              <a:buChar char="§"/>
            </a:pPr>
            <a:r>
              <a:rPr lang="en-IN" sz="1800" dirty="0"/>
              <a:t>Architecture of software PQL engine</a:t>
            </a:r>
            <a:endParaRPr lang="en-IN" sz="1800" dirty="0"/>
          </a:p>
          <a:p>
            <a:pPr>
              <a:buFont typeface="Wingdings" panose="05000000000000000000" charset="0"/>
              <a:buChar char="§"/>
            </a:pPr>
            <a:r>
              <a:rPr lang="en-US" sz="1800" dirty="0"/>
              <a:t>Get data into the EMS</a:t>
            </a:r>
            <a:endParaRPr lang="en-IN" sz="1800" dirty="0"/>
          </a:p>
          <a:p>
            <a:endParaRPr lang="en-IN"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Mining Fundamentals</a:t>
            </a:r>
            <a:endParaRPr lang="en-IN" dirty="0"/>
          </a:p>
        </p:txBody>
      </p:sp>
      <p:sp>
        <p:nvSpPr>
          <p:cNvPr id="3" name="Content Placeholder 2"/>
          <p:cNvSpPr>
            <a:spLocks noGrp="1"/>
          </p:cNvSpPr>
          <p:nvPr>
            <p:ph idx="1"/>
          </p:nvPr>
        </p:nvSpPr>
        <p:spPr/>
        <p:txBody>
          <a:bodyPr>
            <a:normAutofit/>
          </a:bodyPr>
          <a:lstStyle/>
          <a:p>
            <a:pPr marL="0" indent="0">
              <a:buNone/>
            </a:pPr>
            <a:endParaRPr lang="en-US" dirty="0"/>
          </a:p>
          <a:p>
            <a:r>
              <a:rPr lang="en-IN" sz="1800" dirty="0"/>
              <a:t>Process mining is a set of techniques used for obtaining knowledge and extracting insights from processes by the means of </a:t>
            </a:r>
            <a:r>
              <a:rPr lang="en-IN" sz="1800" dirty="0" err="1"/>
              <a:t>analyzing</a:t>
            </a:r>
            <a:r>
              <a:rPr lang="en-IN" sz="1800" dirty="0"/>
              <a:t> the event data, generated during the execution of the process.</a:t>
            </a:r>
            <a:endParaRPr lang="en-IN" sz="1800" dirty="0"/>
          </a:p>
          <a:p>
            <a:endParaRPr lang="en-IN" sz="1800" dirty="0"/>
          </a:p>
          <a:p>
            <a:pPr algn="l"/>
            <a:r>
              <a:rPr lang="en-IN" sz="1800" dirty="0"/>
              <a:t>This training track provides both the theoretical and applied foundations around Process Mining.</a:t>
            </a:r>
            <a:endParaRPr lang="en-IN" sz="1800" dirty="0"/>
          </a:p>
          <a:p>
            <a:pPr marL="0" indent="0" algn="l">
              <a:buNone/>
            </a:pPr>
            <a:r>
              <a:rPr lang="en-US" sz="1800" b="0" i="0" u="none" strike="noStrike" baseline="0" dirty="0">
                <a:latin typeface="ArialMT"/>
              </a:rPr>
              <a:t> </a:t>
            </a:r>
            <a:endParaRPr lang="en-US" sz="1800" b="0" i="0" u="none" strike="noStrike" baseline="0" dirty="0">
              <a:latin typeface="ArialMT"/>
            </a:endParaRPr>
          </a:p>
          <a:p>
            <a:pPr algn="l"/>
            <a:r>
              <a:rPr lang="en-US" sz="1800" b="0" i="0" u="none" strike="noStrike" baseline="0" dirty="0"/>
              <a:t>Process mining reads this data, converts it into an event log, and then creates visualizations of the end-to-end process, along with insightful analytics. </a:t>
            </a:r>
            <a:endParaRPr lang="en-US" sz="1800" b="0" i="0" u="none" strike="noStrike" baseline="0" dirty="0"/>
          </a:p>
          <a:p>
            <a:pPr algn="l"/>
            <a:endParaRPr lang="en-US" sz="1800" b="0" i="0" u="none" strike="noStrike" baseline="0" dirty="0"/>
          </a:p>
          <a:p>
            <a:pPr algn="l"/>
            <a:r>
              <a:rPr lang="en-US" sz="1800" b="0" i="0" u="none" strike="noStrike" baseline="0" dirty="0"/>
              <a:t>An event log contains each step performed during the process (the activity), the time at which the event occurred (the timestamp), and for which instance of the </a:t>
            </a:r>
            <a:r>
              <a:rPr lang="en-IN" sz="1800" b="0" i="0" u="none" strike="noStrike" baseline="0" dirty="0"/>
              <a:t>process (the case ID).</a:t>
            </a:r>
            <a:endParaRPr lang="en-IN" sz="1800" b="0" i="0" u="none" strike="noStrike" baseline="0" dirty="0"/>
          </a:p>
          <a:p>
            <a:pPr algn="l"/>
            <a:endParaRPr lang="en-IN" sz="1800" b="0" i="0" u="none" strike="noStrike" baseline="0" dirty="0"/>
          </a:p>
          <a:p>
            <a:pPr algn="l"/>
            <a:r>
              <a:rPr lang="en-US" sz="1800" b="0" i="0" u="none" strike="noStrike" baseline="0" dirty="0"/>
              <a:t>Using this event log, algorithms generate a process model that shows the process as it really is - including the timing of each step and all variations</a:t>
            </a: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Process Mining Fundamentals</a:t>
            </a:r>
            <a:endParaRPr lang="en-IN" dirty="0"/>
          </a:p>
        </p:txBody>
      </p:sp>
      <p:sp>
        <p:nvSpPr>
          <p:cNvPr id="3" name="Content Placeholder 2"/>
          <p:cNvSpPr>
            <a:spLocks noGrp="1"/>
          </p:cNvSpPr>
          <p:nvPr>
            <p:ph idx="1"/>
          </p:nvPr>
        </p:nvSpPr>
        <p:spPr>
          <a:xfrm>
            <a:off x="206430" y="1097279"/>
            <a:ext cx="11779135" cy="5394960"/>
          </a:xfrm>
        </p:spPr>
        <p:txBody>
          <a:bodyPr/>
          <a:lstStyle/>
          <a:p>
            <a:pPr>
              <a:buFont typeface="Wingdings" panose="05000000000000000000" charset="0"/>
              <a:buChar char="§"/>
            </a:pPr>
            <a:r>
              <a:rPr lang="en-IN" sz="1800" dirty="0"/>
              <a:t>Main Stages in Process Mining:</a:t>
            </a:r>
            <a:endParaRPr lang="en-IN" sz="1800" dirty="0"/>
          </a:p>
          <a:p>
            <a:pPr marL="0" indent="0">
              <a:buNone/>
            </a:pPr>
            <a:endParaRPr lang="en-IN" sz="1800" dirty="0"/>
          </a:p>
          <a:p>
            <a:pPr lvl="1"/>
            <a:r>
              <a:rPr lang="en-IN" sz="1800" b="0" i="0" dirty="0">
                <a:solidFill>
                  <a:srgbClr val="000000"/>
                </a:solidFill>
                <a:effectLst/>
              </a:rPr>
              <a:t>Data Modelling.</a:t>
            </a:r>
            <a:endParaRPr lang="en-IN" sz="1800" b="0" i="0" dirty="0">
              <a:solidFill>
                <a:srgbClr val="000000"/>
              </a:solidFill>
              <a:effectLst/>
            </a:endParaRPr>
          </a:p>
          <a:p>
            <a:pPr lvl="1"/>
            <a:r>
              <a:rPr lang="en-IN" sz="1800" dirty="0">
                <a:solidFill>
                  <a:srgbClr val="000000"/>
                </a:solidFill>
              </a:rPr>
              <a:t>Data Extraction.</a:t>
            </a:r>
            <a:endParaRPr lang="en-IN" sz="1800" dirty="0">
              <a:solidFill>
                <a:srgbClr val="000000"/>
              </a:solidFill>
            </a:endParaRPr>
          </a:p>
          <a:p>
            <a:pPr lvl="1"/>
            <a:r>
              <a:rPr lang="en-IN" sz="1800" dirty="0">
                <a:solidFill>
                  <a:srgbClr val="000000"/>
                </a:solidFill>
              </a:rPr>
              <a:t>Data Visualization.</a:t>
            </a:r>
            <a:endParaRPr lang="en-IN" sz="1800" dirty="0">
              <a:solidFill>
                <a:srgbClr val="000000"/>
              </a:solidFill>
            </a:endParaRPr>
          </a:p>
          <a:p>
            <a:pPr lvl="1"/>
            <a:r>
              <a:rPr lang="en-IN" sz="1800" dirty="0"/>
              <a:t>Data Analysis.</a:t>
            </a:r>
            <a:endParaRPr lang="en-IN" sz="1800" dirty="0"/>
          </a:p>
          <a:p>
            <a:endParaRPr lang="en-IN" sz="1800" dirty="0"/>
          </a:p>
          <a:p>
            <a:pPr marL="0" indent="0">
              <a:buNone/>
            </a:pPr>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93432" y="1443789"/>
            <a:ext cx="7892715" cy="47965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315616" y="1166326"/>
            <a:ext cx="9078686" cy="1884783"/>
          </a:xfrm>
          <a:prstGeom prst="rect">
            <a:avLst/>
          </a:prstGeom>
        </p:spPr>
      </p:pic>
      <p:sp>
        <p:nvSpPr>
          <p:cNvPr id="8" name="TextBox 7"/>
          <p:cNvSpPr txBox="1"/>
          <p:nvPr/>
        </p:nvSpPr>
        <p:spPr>
          <a:xfrm>
            <a:off x="401216" y="2882501"/>
            <a:ext cx="10888825" cy="3416320"/>
          </a:xfrm>
          <a:prstGeom prst="rect">
            <a:avLst/>
          </a:prstGeom>
          <a:noFill/>
        </p:spPr>
        <p:txBody>
          <a:bodyPr wrap="square">
            <a:spAutoFit/>
          </a:bodyPr>
          <a:lstStyle/>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There are a number of ways Process Mining can be applied: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mj-lt"/>
              <a:buAutoNum type="arabi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 Automated business process discovery/mapping – tracking event logs to identify the activities performed by employees, and defining a process around these activities.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mj-lt"/>
              <a:buAutoNum type="arabicPeriod"/>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Performance analysis/process optimization – an enterprise can boost performance by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analyzing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information from the event log to determine opportunities and adapt or improve process models according to the data of the real process.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mj-lt"/>
              <a:buAutoNum type="arabicPeriod"/>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Operational support – directly influencing and improving the process not by changing the model but by providing data-driven support in the form of warnings, predictions, or recommendations.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lstStyle/>
          <a:p>
            <a:r>
              <a:rPr lang="en-IN" dirty="0"/>
              <a:t>Process Mining Fundamentals</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PQL</a:t>
            </a:r>
            <a:endParaRPr lang="en-IN" dirty="0"/>
          </a:p>
        </p:txBody>
      </p:sp>
      <p:sp>
        <p:nvSpPr>
          <p:cNvPr id="3" name="Content Placeholder 2"/>
          <p:cNvSpPr>
            <a:spLocks noGrp="1"/>
          </p:cNvSpPr>
          <p:nvPr>
            <p:ph idx="1"/>
          </p:nvPr>
        </p:nvSpPr>
        <p:spPr/>
        <p:txBody>
          <a:bodyPr>
            <a:normAutofit/>
          </a:bodyPr>
          <a:lstStyle/>
          <a:p>
            <a:pPr>
              <a:buFont typeface="Wingdings" panose="05000000000000000000" charset="0"/>
              <a:buChar char="§"/>
            </a:pPr>
            <a:r>
              <a:rPr lang="en-US" sz="1800" b="1" dirty="0"/>
              <a:t>Process Query Language </a:t>
            </a:r>
            <a:r>
              <a:rPr lang="en-US" sz="1800" dirty="0"/>
              <a:t>is</a:t>
            </a:r>
            <a:r>
              <a:rPr lang="en-US" sz="1900" dirty="0"/>
              <a:t> the important component in process mining.</a:t>
            </a:r>
            <a:endParaRPr lang="en-US" sz="1900" dirty="0"/>
          </a:p>
          <a:p>
            <a:pPr marL="0" indent="0">
              <a:buNone/>
            </a:pPr>
            <a:r>
              <a:rPr lang="en-US" sz="1900" dirty="0"/>
              <a:t> </a:t>
            </a:r>
            <a:endParaRPr lang="en-US" sz="1900" dirty="0"/>
          </a:p>
          <a:p>
            <a:pPr>
              <a:buFont typeface="Wingdings" panose="05000000000000000000" charset="0"/>
              <a:buChar char="§"/>
            </a:pPr>
            <a:r>
              <a:rPr lang="en-US" sz="1900" dirty="0"/>
              <a:t>It is different from the SQL. It is designed based on requirements .If we give a question to it, it processes the data and gives the meaningful answer.</a:t>
            </a:r>
            <a:endParaRPr lang="en-US" sz="1900" dirty="0"/>
          </a:p>
          <a:p>
            <a:endParaRPr lang="en-US" sz="1900" dirty="0"/>
          </a:p>
          <a:p>
            <a:pPr>
              <a:buFont typeface="Wingdings" panose="05000000000000000000" charset="0"/>
              <a:buChar char="§"/>
            </a:pPr>
            <a:r>
              <a:rPr lang="en-US" sz="1900" dirty="0"/>
              <a:t>Design goals and the history of the PQL:</a:t>
            </a:r>
            <a:endParaRPr lang="en-US" sz="1900" dirty="0"/>
          </a:p>
          <a:p>
            <a:pPr marL="0" indent="0">
              <a:buNone/>
            </a:pPr>
            <a:r>
              <a:rPr lang="en-US" sz="1900" dirty="0"/>
              <a:t>1.</a:t>
            </a:r>
            <a:r>
              <a:rPr lang="en-US" sz="1900" b="1" dirty="0"/>
              <a:t>Simplicity</a:t>
            </a:r>
            <a:r>
              <a:rPr lang="en-US" sz="1900" dirty="0"/>
              <a:t>:Easy to use and translates the complete process questions into data queries.</a:t>
            </a:r>
            <a:endParaRPr lang="en-US" sz="1900" dirty="0"/>
          </a:p>
          <a:p>
            <a:pPr marL="0" indent="0">
              <a:buNone/>
            </a:pPr>
            <a:r>
              <a:rPr lang="en-US" sz="1900" dirty="0"/>
              <a:t>2.</a:t>
            </a:r>
            <a:r>
              <a:rPr lang="en-US" sz="1900" b="1" dirty="0"/>
              <a:t>Flexibility</a:t>
            </a:r>
            <a:r>
              <a:rPr lang="en-US" sz="1900" dirty="0"/>
              <a:t>:Formulates any question, regardless of the process.</a:t>
            </a:r>
            <a:endParaRPr lang="en-US" sz="1900" dirty="0"/>
          </a:p>
          <a:p>
            <a:pPr marL="0" indent="0">
              <a:buNone/>
            </a:pPr>
            <a:r>
              <a:rPr lang="en-US" sz="1900" dirty="0"/>
              <a:t>3.</a:t>
            </a:r>
            <a:r>
              <a:rPr lang="en-US" sz="1900" b="1" dirty="0"/>
              <a:t>Event log centered</a:t>
            </a:r>
            <a:r>
              <a:rPr lang="en-US" sz="1900" dirty="0"/>
              <a:t>: supports process mining functionalities.</a:t>
            </a:r>
            <a:endParaRPr lang="en-US" sz="1900" dirty="0"/>
          </a:p>
          <a:p>
            <a:pPr marL="0" indent="0">
              <a:buNone/>
            </a:pPr>
            <a:r>
              <a:rPr lang="en-US" sz="1900" dirty="0"/>
              <a:t>4.</a:t>
            </a:r>
            <a:r>
              <a:rPr lang="en-US" sz="1900" b="1" dirty="0"/>
              <a:t>Business Focus</a:t>
            </a:r>
            <a:r>
              <a:rPr lang="en-US" sz="1900" dirty="0"/>
              <a:t> : Combine process Mining and business intelligence capabilities.</a:t>
            </a:r>
            <a:endParaRPr lang="en-US" sz="1900" dirty="0"/>
          </a:p>
          <a:p>
            <a:pPr marL="0" indent="0">
              <a:buNone/>
            </a:pPr>
            <a:r>
              <a:rPr lang="en-US" sz="1900" dirty="0"/>
              <a:t>5.</a:t>
            </a:r>
            <a:r>
              <a:rPr lang="en-US" sz="1900" b="1" dirty="0"/>
              <a:t>Frontend interaction</a:t>
            </a:r>
            <a:r>
              <a:rPr lang="en-US" sz="1900" dirty="0"/>
              <a:t>: Support of a graphical user interface(GUI).</a:t>
            </a:r>
            <a:endParaRPr lang="en-US" sz="1900" dirty="0"/>
          </a:p>
          <a:p>
            <a:pPr marL="0" indent="0">
              <a:buNone/>
            </a:pPr>
            <a:r>
              <a:rPr lang="en-US" sz="1900" dirty="0"/>
              <a:t> PQL are executed in </a:t>
            </a:r>
            <a:r>
              <a:rPr lang="en-US" sz="1900" b="1" dirty="0"/>
              <a:t>visual and code editors</a:t>
            </a:r>
            <a:r>
              <a:rPr lang="en-US" sz="1900" dirty="0"/>
              <a:t>.</a:t>
            </a:r>
            <a:endParaRPr lang="en-IN" sz="1900" dirty="0"/>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Architecture of software PQL Engine</a:t>
            </a:r>
            <a:endParaRPr lang="en-IN"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300379" y="1096963"/>
            <a:ext cx="9578542" cy="539591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Data into the EMS</a:t>
            </a:r>
            <a:endParaRPr lang="en-IN" dirty="0"/>
          </a:p>
        </p:txBody>
      </p:sp>
      <p:sp>
        <p:nvSpPr>
          <p:cNvPr id="3" name="Content Placeholder 2"/>
          <p:cNvSpPr>
            <a:spLocks noGrp="1"/>
          </p:cNvSpPr>
          <p:nvPr>
            <p:ph idx="1"/>
          </p:nvPr>
        </p:nvSpPr>
        <p:spPr/>
        <p:txBody>
          <a:bodyPr/>
          <a:lstStyle/>
          <a:p>
            <a:pPr marL="0" indent="0">
              <a:buNone/>
            </a:pPr>
            <a:endParaRPr lang="en-IN" b="1" dirty="0"/>
          </a:p>
          <a:p>
            <a:pPr>
              <a:buFont typeface="Arial" panose="020B0604020202020204" pitchFamily="34" charset="0"/>
              <a:buChar char="•"/>
            </a:pPr>
            <a:r>
              <a:rPr lang="en-US" sz="1800" dirty="0"/>
              <a:t>Process Data is a set of connected activities with timestamps following one specific case, or object. Every activity is an "event", and your task is to collect these events and organize them in the right order.</a:t>
            </a:r>
            <a:endParaRPr lang="en-US" sz="1800" dirty="0"/>
          </a:p>
          <a:p>
            <a:pPr>
              <a:buFont typeface="Arial" panose="020B0604020202020204" pitchFamily="34" charset="0"/>
              <a:buChar char="•"/>
            </a:pPr>
            <a:r>
              <a:rPr lang="en-US" sz="1800" dirty="0"/>
              <a:t>It helps you connect to source systems, extract the relevant data, transform it to your needs, and load it into a polished Data Model. </a:t>
            </a:r>
            <a:endParaRPr lang="en-US" sz="1800" dirty="0"/>
          </a:p>
          <a:p>
            <a:endParaRPr lang="en-IN" dirty="0"/>
          </a:p>
        </p:txBody>
      </p:sp>
      <p:pic>
        <p:nvPicPr>
          <p:cNvPr id="4" name="Picture 3"/>
          <p:cNvPicPr>
            <a:picLocks noChangeAspect="1"/>
          </p:cNvPicPr>
          <p:nvPr/>
        </p:nvPicPr>
        <p:blipFill>
          <a:blip r:embed="rId1"/>
          <a:stretch>
            <a:fillRect/>
          </a:stretch>
        </p:blipFill>
        <p:spPr>
          <a:xfrm>
            <a:off x="1797423" y="2911151"/>
            <a:ext cx="8597154" cy="340943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Data into the EMS</a:t>
            </a:r>
            <a:endParaRPr lang="en-IN" dirty="0"/>
          </a:p>
        </p:txBody>
      </p:sp>
      <p:sp>
        <p:nvSpPr>
          <p:cNvPr id="3" name="Content Placeholder 2"/>
          <p:cNvSpPr>
            <a:spLocks noGrp="1"/>
          </p:cNvSpPr>
          <p:nvPr>
            <p:ph idx="1"/>
          </p:nvPr>
        </p:nvSpPr>
        <p:spPr/>
        <p:txBody>
          <a:bodyPr>
            <a:normAutofit/>
          </a:bodyPr>
          <a:lstStyle/>
          <a:p>
            <a:pPr algn="l">
              <a:buFont typeface="Wingdings" panose="05000000000000000000" charset="0"/>
              <a:buChar char="§"/>
            </a:pPr>
            <a:r>
              <a:rPr lang="en-IN" sz="1800" b="1" dirty="0"/>
              <a:t>Connect: </a:t>
            </a:r>
            <a:r>
              <a:rPr lang="en-US" sz="1800" dirty="0"/>
              <a:t>Connecting to source systems is your very first step to pull process data into the </a:t>
            </a:r>
            <a:r>
              <a:rPr lang="en-US" sz="1800" dirty="0" err="1"/>
              <a:t>Celonis</a:t>
            </a:r>
            <a:r>
              <a:rPr lang="en-US" sz="1800" dirty="0"/>
              <a:t> EMS. The EMS utilizes a broad set of technologies like Restful APIs, Soap APIs, direct database access, to connect.</a:t>
            </a:r>
            <a:endParaRPr lang="en-US" sz="1800" dirty="0"/>
          </a:p>
          <a:p>
            <a:pPr>
              <a:buFont typeface="Arial" panose="020B0604020202020204" pitchFamily="34" charset="0"/>
              <a:buChar char="•"/>
            </a:pPr>
            <a:endParaRPr lang="en-US" sz="1800" dirty="0"/>
          </a:p>
          <a:p>
            <a:pPr>
              <a:buFont typeface="Wingdings" panose="05000000000000000000" charset="0"/>
              <a:buChar char="§"/>
            </a:pPr>
            <a:r>
              <a:rPr lang="en-US" sz="1800" b="1" dirty="0"/>
              <a:t>Extract: </a:t>
            </a:r>
            <a:r>
              <a:rPr lang="en-US" sz="1800" dirty="0"/>
              <a:t>It refers to a process of retrieving or collecting specific data from various sources or systems and consolidating it into a unified format or database.</a:t>
            </a:r>
            <a:endParaRPr lang="en-US" sz="1800" dirty="0"/>
          </a:p>
          <a:p>
            <a:pPr>
              <a:buFont typeface="Arial" panose="020B0604020202020204" pitchFamily="34" charset="0"/>
              <a:buChar char="•"/>
            </a:pPr>
            <a:endParaRPr lang="en-US" sz="1800" dirty="0"/>
          </a:p>
          <a:p>
            <a:pPr>
              <a:buFont typeface="Wingdings" panose="05000000000000000000" charset="0"/>
              <a:buChar char="§"/>
            </a:pPr>
            <a:r>
              <a:rPr lang="en-US" sz="1800" b="1" dirty="0"/>
              <a:t>Transform: </a:t>
            </a:r>
            <a:r>
              <a:rPr lang="en-US" sz="1800" dirty="0"/>
              <a:t>The goal is to transform your data so it can become a Process Data Model. Your most important task is to create the Activity table, also called the event log. This table is the basis for the Data Model you build to visualize your process flow. </a:t>
            </a:r>
            <a:endParaRPr lang="en-US" sz="1800" dirty="0"/>
          </a:p>
          <a:p>
            <a:pPr>
              <a:buFont typeface="Arial" panose="020B0604020202020204" pitchFamily="34" charset="0"/>
              <a:buChar char="•"/>
            </a:pPr>
            <a:endParaRPr lang="en-US" sz="1800" dirty="0"/>
          </a:p>
          <a:p>
            <a:pPr>
              <a:buFont typeface="Wingdings" panose="05000000000000000000" charset="0"/>
              <a:buChar char="§"/>
            </a:pPr>
            <a:r>
              <a:rPr lang="en-US" sz="1800" b="1" dirty="0"/>
              <a:t>Data Model: </a:t>
            </a:r>
            <a:r>
              <a:rPr lang="en-US" sz="1800" dirty="0"/>
              <a:t>It is the process of creating a visual representation of either a whole information system or parts of it to communicate connections between data points and structures.</a:t>
            </a:r>
            <a:endParaRPr lang="en-IN" sz="1800"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normAutofit fontScale="85000" lnSpcReduction="20000"/>
          </a:bodyPr>
          <a:lstStyle/>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Course Objective</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Introduction</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Technology</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Applications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Modules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Real Time applications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Learning outcomes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GitHub Link</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Queries</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Time applications</a:t>
            </a:r>
            <a:br>
              <a:rPr lang="en-US" dirty="0"/>
            </a:br>
            <a:endParaRPr lang="en-IN" dirty="0"/>
          </a:p>
        </p:txBody>
      </p:sp>
      <p:sp>
        <p:nvSpPr>
          <p:cNvPr id="3" name="Content Placeholder 2"/>
          <p:cNvSpPr>
            <a:spLocks noGrp="1"/>
          </p:cNvSpPr>
          <p:nvPr>
            <p:ph idx="1"/>
          </p:nvPr>
        </p:nvSpPr>
        <p:spPr/>
        <p:txBody>
          <a:bodyPr>
            <a:normAutofit lnSpcReduction="10000"/>
          </a:bodyPr>
          <a:lstStyle/>
          <a:p>
            <a:pPr>
              <a:lnSpc>
                <a:spcPct val="150000"/>
              </a:lnSpc>
              <a:buSzPts val="1000"/>
              <a:buFont typeface="Wingdings" panose="05000000000000000000" charset="0"/>
              <a:buChar char="§"/>
              <a:tabLst>
                <a:tab pos="457200" algn="l"/>
              </a:tabLst>
            </a:pPr>
            <a:r>
              <a:rPr lang="en-IN" sz="1800" b="1" dirty="0">
                <a:effectLst/>
                <a:latin typeface="Times New Roman" panose="02020603050405020304" pitchFamily="18" charset="0"/>
                <a:ea typeface="Times New Roman" panose="02020603050405020304" pitchFamily="18" charset="0"/>
              </a:rPr>
              <a:t>Supply Chain Visibility:</a:t>
            </a:r>
            <a:r>
              <a:rPr lang="en-IN" sz="1800" dirty="0">
                <a:effectLst/>
                <a:latin typeface="Times New Roman" panose="02020603050405020304" pitchFamily="18" charset="0"/>
                <a:ea typeface="Times New Roman" panose="02020603050405020304" pitchFamily="18" charset="0"/>
              </a:rPr>
              <a:t> Monitoring supply chain processes in real-time using process mining can provide visibility into the movement of goods, inventory levels, and potential disruptions. This enables organizations to respond quickly to changes in demand or supply.</a:t>
            </a:r>
            <a:endParaRPr lang="en-IN" sz="1800" b="1" dirty="0">
              <a:effectLst/>
              <a:latin typeface="Times New Roman" panose="02020603050405020304" pitchFamily="18" charset="0"/>
              <a:ea typeface="Times New Roman" panose="02020603050405020304" pitchFamily="18" charset="0"/>
            </a:endParaRPr>
          </a:p>
          <a:p>
            <a:pPr lvl="0" algn="just">
              <a:lnSpc>
                <a:spcPct val="150000"/>
              </a:lnSpc>
              <a:buSzPts val="1000"/>
              <a:buFont typeface="Wingdings" panose="05000000000000000000" charset="0"/>
              <a:buChar char="§"/>
              <a:tabLst>
                <a:tab pos="457200" algn="l"/>
              </a:tabLst>
            </a:pPr>
            <a:r>
              <a:rPr lang="en-IN" sz="1800" b="1" dirty="0">
                <a:effectLst/>
                <a:latin typeface="Times New Roman" panose="02020603050405020304" pitchFamily="18" charset="0"/>
                <a:ea typeface="Times New Roman" panose="02020603050405020304" pitchFamily="18" charset="0"/>
              </a:rPr>
              <a:t>Finance:</a:t>
            </a:r>
            <a:r>
              <a:rPr lang="en-IN" sz="1800" dirty="0">
                <a:effectLst/>
                <a:latin typeface="Times New Roman" panose="02020603050405020304" pitchFamily="18" charset="0"/>
                <a:ea typeface="Times New Roman" panose="02020603050405020304" pitchFamily="18" charset="0"/>
              </a:rPr>
              <a:t> Automation and process enhancement significantly benefits the finance sector. Process mining can optimize audit controls, find root causes for incorrect invoices, mitigate risk, and enhance loan processes. </a:t>
            </a:r>
            <a:endParaRPr lang="en-IN" sz="1800" dirty="0">
              <a:effectLst/>
              <a:latin typeface="Times New Roman" panose="02020603050405020304" pitchFamily="18" charset="0"/>
              <a:ea typeface="Times New Roman" panose="02020603050405020304" pitchFamily="18" charset="0"/>
            </a:endParaRPr>
          </a:p>
          <a:p>
            <a:pPr lvl="0" algn="just">
              <a:lnSpc>
                <a:spcPct val="150000"/>
              </a:lnSpc>
              <a:buSzPts val="1000"/>
              <a:buFont typeface="Wingdings" panose="05000000000000000000" charset="0"/>
              <a:buChar char="§"/>
              <a:tabLst>
                <a:tab pos="457200" algn="l"/>
              </a:tabLst>
            </a:pPr>
            <a:r>
              <a:rPr lang="en-IN" sz="1800" b="1" dirty="0">
                <a:effectLst/>
                <a:latin typeface="Times New Roman" panose="02020603050405020304" pitchFamily="18" charset="0"/>
                <a:ea typeface="Times New Roman" panose="02020603050405020304" pitchFamily="18" charset="0"/>
              </a:rPr>
              <a:t>Sales:</a:t>
            </a:r>
            <a:r>
              <a:rPr lang="en-IN" sz="1800" dirty="0">
                <a:effectLst/>
                <a:latin typeface="Times New Roman" panose="02020603050405020304" pitchFamily="18" charset="0"/>
                <a:ea typeface="Times New Roman" panose="02020603050405020304" pitchFamily="18" charset="0"/>
              </a:rPr>
              <a:t> Since complex sales processes depend on external factors, process mining allows business leaders to envision discrepancies and resolve them to meet fixed targets. Companies can increase conversion rates, enhance strategies, and improve sales performance across the board.</a:t>
            </a:r>
            <a:endParaRPr lang="en-IN" sz="1800" dirty="0">
              <a:effectLst/>
              <a:latin typeface="Times New Roman" panose="02020603050405020304" pitchFamily="18" charset="0"/>
              <a:ea typeface="Times New Roman" panose="02020603050405020304" pitchFamily="18" charset="0"/>
            </a:endParaRPr>
          </a:p>
          <a:p>
            <a:pPr lvl="0" algn="just">
              <a:lnSpc>
                <a:spcPct val="150000"/>
              </a:lnSpc>
              <a:buSzPts val="1000"/>
              <a:buFont typeface="Wingdings" panose="05000000000000000000" charset="0"/>
              <a:buChar char="§"/>
              <a:tabLst>
                <a:tab pos="457200" algn="l"/>
              </a:tabLst>
            </a:pPr>
            <a:r>
              <a:rPr lang="en-IN" sz="1800" b="1" dirty="0">
                <a:effectLst/>
                <a:latin typeface="Times New Roman" panose="02020603050405020304" pitchFamily="18" charset="0"/>
                <a:ea typeface="Times New Roman" panose="02020603050405020304" pitchFamily="18" charset="0"/>
              </a:rPr>
              <a:t>Customer experience:</a:t>
            </a:r>
            <a:r>
              <a:rPr lang="en-IN" sz="1800" dirty="0">
                <a:effectLst/>
                <a:latin typeface="Times New Roman" panose="02020603050405020304" pitchFamily="18" charset="0"/>
                <a:ea typeface="Times New Roman" panose="02020603050405020304" pitchFamily="18" charset="0"/>
              </a:rPr>
              <a:t> With process mining technology, businesses can identify which customer processes are taking longer to resolve and pinpoint their root causes while providing solutions to fix the delay. </a:t>
            </a:r>
            <a:endParaRPr lang="en-IN" sz="1800" dirty="0">
              <a:effectLst/>
              <a:latin typeface="Times New Roman" panose="02020603050405020304" pitchFamily="18" charset="0"/>
              <a:ea typeface="Times New Roman" panose="02020603050405020304" pitchFamily="18" charset="0"/>
            </a:endParaRPr>
          </a:p>
          <a:p>
            <a:pPr lvl="0" algn="just">
              <a:lnSpc>
                <a:spcPct val="150000"/>
              </a:lnSpc>
              <a:buSzPts val="1000"/>
              <a:buFont typeface="Wingdings" panose="05000000000000000000" charset="0"/>
              <a:buChar char="§"/>
              <a:tabLst>
                <a:tab pos="457200" algn="l"/>
              </a:tabLst>
            </a:pPr>
            <a:r>
              <a:rPr lang="en-IN" sz="1800" b="1" dirty="0">
                <a:effectLst/>
                <a:latin typeface="Times New Roman" panose="02020603050405020304" pitchFamily="18" charset="0"/>
                <a:ea typeface="Times New Roman" panose="02020603050405020304" pitchFamily="18" charset="0"/>
              </a:rPr>
              <a:t>E-commerce:</a:t>
            </a:r>
            <a:r>
              <a:rPr lang="en-IN" sz="1800" dirty="0">
                <a:effectLst/>
                <a:latin typeface="Times New Roman" panose="02020603050405020304" pitchFamily="18" charset="0"/>
                <a:ea typeface="Times New Roman" panose="02020603050405020304" pitchFamily="18" charset="0"/>
              </a:rPr>
              <a:t> Organization leaders in the e-commerce sector can boost their conversion rates by getting exclusive insights into buyer </a:t>
            </a:r>
            <a:r>
              <a:rPr lang="en-IN" sz="1800" dirty="0" err="1">
                <a:effectLst/>
                <a:latin typeface="Times New Roman" panose="02020603050405020304" pitchFamily="18" charset="0"/>
                <a:ea typeface="Times New Roman" panose="02020603050405020304" pitchFamily="18" charset="0"/>
              </a:rPr>
              <a:t>behavior</a:t>
            </a:r>
            <a:r>
              <a:rPr lang="en-IN" sz="1800" dirty="0">
                <a:effectLst/>
                <a:latin typeface="Times New Roman" panose="02020603050405020304" pitchFamily="18" charset="0"/>
                <a:ea typeface="Times New Roman" panose="02020603050405020304" pitchFamily="18" charset="0"/>
              </a:rPr>
              <a:t>, market trends, and growing customer base.</a:t>
            </a:r>
            <a:endParaRPr lang="en-IN" sz="1800" dirty="0">
              <a:effectLst/>
              <a:latin typeface="Times New Roman" panose="02020603050405020304" pitchFamily="18" charset="0"/>
              <a:ea typeface="Times New Roman" panose="02020603050405020304" pitchFamily="18" charset="0"/>
            </a:endParaRPr>
          </a:p>
          <a:p>
            <a:endParaRPr lang="en-IN"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endParaRPr lang="en-IN" dirty="0"/>
          </a:p>
        </p:txBody>
      </p:sp>
      <p:sp>
        <p:nvSpPr>
          <p:cNvPr id="3" name="Content Placeholder 2"/>
          <p:cNvSpPr>
            <a:spLocks noGrp="1"/>
          </p:cNvSpPr>
          <p:nvPr>
            <p:ph idx="1"/>
          </p:nvPr>
        </p:nvSpPr>
        <p:spPr/>
        <p:txBody>
          <a:bodyPr/>
          <a:lstStyle/>
          <a:p>
            <a:pPr marL="0" indent="0">
              <a:lnSpc>
                <a:spcPct val="150000"/>
              </a:lnSpc>
              <a:buNone/>
            </a:pPr>
            <a:r>
              <a:rPr lang="en-US" sz="1800" dirty="0">
                <a:effectLst/>
                <a:latin typeface="Times New Roman" panose="02020603050405020304" pitchFamily="18" charset="0"/>
                <a:ea typeface="Times New Roman" panose="02020603050405020304" pitchFamily="18" charset="0"/>
              </a:rPr>
              <a:t>After completion of this training, we should be able to:</a:t>
            </a:r>
            <a:endParaRPr lang="en-IN" sz="1800" dirty="0">
              <a:effectLst/>
              <a:latin typeface="Times New Roman" panose="02020603050405020304" pitchFamily="18" charset="0"/>
              <a:ea typeface="Times New Roman" panose="02020603050405020304" pitchFamily="18" charset="0"/>
            </a:endParaRPr>
          </a:p>
          <a:p>
            <a:pPr lvl="0" algn="just">
              <a:lnSpc>
                <a:spcPct val="150000"/>
              </a:lnSpc>
              <a:buFont typeface="Wingdings" panose="05000000000000000000" pitchFamily="2" charset="2"/>
              <a:buChar char="§"/>
              <a:tabLst>
                <a:tab pos="457200" algn="l"/>
              </a:tabLst>
            </a:pPr>
            <a:r>
              <a:rPr lang="en-US" sz="1800" dirty="0">
                <a:effectLst/>
                <a:latin typeface="Times New Roman" panose="02020603050405020304" pitchFamily="18" charset="0"/>
                <a:ea typeface="Times New Roman" panose="02020603050405020304" pitchFamily="18" charset="0"/>
              </a:rPr>
              <a:t>Understand what Process Mining is and the basics of how it works.</a:t>
            </a:r>
            <a:endParaRPr lang="en-IN" sz="1800" dirty="0">
              <a:effectLst/>
              <a:latin typeface="Times New Roman" panose="02020603050405020304" pitchFamily="18" charset="0"/>
              <a:ea typeface="Times New Roman" panose="02020603050405020304" pitchFamily="18" charset="0"/>
            </a:endParaRPr>
          </a:p>
          <a:p>
            <a:pPr lvl="0" algn="just">
              <a:lnSpc>
                <a:spcPct val="150000"/>
              </a:lnSpc>
              <a:buFont typeface="Wingdings" panose="05000000000000000000" pitchFamily="2" charset="2"/>
              <a:buChar char="§"/>
              <a:tabLst>
                <a:tab pos="457200" algn="l"/>
              </a:tabLst>
            </a:pPr>
            <a:r>
              <a:rPr lang="en-US" sz="1800" dirty="0">
                <a:effectLst/>
                <a:latin typeface="Times New Roman" panose="02020603050405020304" pitchFamily="18" charset="0"/>
                <a:ea typeface="Times New Roman" panose="02020603050405020304" pitchFamily="18" charset="0"/>
              </a:rPr>
              <a:t>Identify business use cases for Process Mining.</a:t>
            </a:r>
            <a:endParaRPr lang="en-IN" sz="1800" dirty="0">
              <a:effectLst/>
              <a:latin typeface="Times New Roman" panose="02020603050405020304" pitchFamily="18" charset="0"/>
              <a:ea typeface="Times New Roman" panose="02020603050405020304" pitchFamily="18" charset="0"/>
            </a:endParaRPr>
          </a:p>
          <a:p>
            <a:pPr>
              <a:lnSpc>
                <a:spcPct val="150000"/>
              </a:lnSpc>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Understanding how to discover, analyze, and improve business process using data driven techniques.</a:t>
            </a:r>
            <a:endParaRPr lang="en-US" sz="1800" dirty="0">
              <a:solidFill>
                <a:srgbClr val="000000"/>
              </a:solidFill>
              <a:effectLst/>
              <a:latin typeface="Times New Roman" panose="02020603050405020304" pitchFamily="18" charset="0"/>
              <a:ea typeface="Times New Roman" panose="02020603050405020304" pitchFamily="18" charset="0"/>
            </a:endParaRPr>
          </a:p>
          <a:p>
            <a:pPr>
              <a:lnSpc>
                <a:spcPct val="150000"/>
              </a:lnSpc>
              <a:buFont typeface="Wingdings" panose="05000000000000000000" pitchFamily="2" charset="2"/>
              <a:buChar char="§"/>
            </a:pPr>
            <a:r>
              <a:rPr lang="en-US" sz="1800" dirty="0">
                <a:solidFill>
                  <a:srgbClr val="000000"/>
                </a:solidFill>
                <a:ea typeface="Times New Roman" panose="02020603050405020304" pitchFamily="18" charset="0"/>
              </a:rPr>
              <a:t> Get a better understanding of PQL </a:t>
            </a:r>
            <a:r>
              <a:rPr lang="en-US" sz="1800" dirty="0" err="1">
                <a:solidFill>
                  <a:srgbClr val="000000"/>
                </a:solidFill>
                <a:ea typeface="Times New Roman" panose="02020603050405020304" pitchFamily="18" charset="0"/>
              </a:rPr>
              <a:t>quries</a:t>
            </a:r>
            <a:r>
              <a:rPr lang="en-US" sz="1800" dirty="0">
                <a:solidFill>
                  <a:srgbClr val="000000"/>
                </a:solidFill>
                <a:ea typeface="Times New Roman" panose="02020603050405020304" pitchFamily="18" charset="0"/>
              </a:rPr>
              <a:t>.</a:t>
            </a:r>
            <a:endParaRPr lang="en-US" sz="1800" dirty="0">
              <a:solidFill>
                <a:srgbClr val="000000"/>
              </a:solidFill>
              <a:ea typeface="Times New Roman" panose="02020603050405020304" pitchFamily="18" charset="0"/>
            </a:endParaRPr>
          </a:p>
          <a:p>
            <a:pPr>
              <a:lnSpc>
                <a:spcPct val="150000"/>
              </a:lnSpc>
              <a:buFont typeface="Wingdings" panose="05000000000000000000" pitchFamily="2" charset="2"/>
              <a:buChar char="§"/>
            </a:pPr>
            <a:r>
              <a:rPr lang="en-US" sz="1800" dirty="0">
                <a:solidFill>
                  <a:srgbClr val="000000"/>
                </a:solidFill>
                <a:ea typeface="Times New Roman" panose="02020603050405020304" pitchFamily="18" charset="0"/>
              </a:rPr>
              <a:t> To </a:t>
            </a:r>
            <a:r>
              <a:rPr lang="en-US" sz="1800" dirty="0" err="1">
                <a:solidFill>
                  <a:srgbClr val="000000"/>
                </a:solidFill>
                <a:ea typeface="Times New Roman" panose="02020603050405020304" pitchFamily="18" charset="0"/>
              </a:rPr>
              <a:t>analyse</a:t>
            </a:r>
            <a:r>
              <a:rPr lang="en-US" sz="1800" dirty="0">
                <a:solidFill>
                  <a:srgbClr val="000000"/>
                </a:solidFill>
                <a:ea typeface="Times New Roman" panose="02020603050405020304" pitchFamily="18" charset="0"/>
              </a:rPr>
              <a:t> how getting data into the EMF.</a:t>
            </a:r>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a:lnSpc>
                <a:spcPct val="150000"/>
              </a:lnSpc>
              <a:buNone/>
            </a:pPr>
            <a:endParaRPr lang="en-US" sz="1800" b="1"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endParaRPr lang="en-IN" dirty="0"/>
          </a:p>
        </p:txBody>
      </p:sp>
      <p:sp>
        <p:nvSpPr>
          <p:cNvPr id="6" name="Content Placeholder 2"/>
          <p:cNvSpPr>
            <a:spLocks noGrp="1"/>
          </p:cNvSpPr>
          <p:nvPr>
            <p:ph idx="1"/>
          </p:nvPr>
        </p:nvSpPr>
        <p:spPr>
          <a:xfrm>
            <a:off x="199505" y="1097279"/>
            <a:ext cx="11779135" cy="5394960"/>
          </a:xfrm>
        </p:spPr>
        <p:txBody>
          <a:bodyPr>
            <a:noAutofit/>
          </a:bodyPr>
          <a:lstStyle/>
          <a:p>
            <a:pPr>
              <a:buFont typeface="Wingdings" panose="05000000000000000000" charset="0"/>
              <a:buChar char="§"/>
            </a:pPr>
            <a:r>
              <a:rPr lang="en-US" sz="1800" dirty="0"/>
              <a:t>    The main objective of Process Mining applies data science to discover, validate and improve workflows. By combining</a:t>
            </a:r>
            <a:endParaRPr lang="en-US" sz="1800" dirty="0"/>
          </a:p>
          <a:p>
            <a:pPr marL="0" indent="0">
              <a:buFont typeface="Wingdings" panose="05000000000000000000" charset="0"/>
              <a:buNone/>
            </a:pPr>
            <a:r>
              <a:rPr lang="en-US" sz="1800" dirty="0"/>
              <a:t>        data mining and process analytics, organizations can mine long data from their information systems to understand the</a:t>
            </a:r>
            <a:endParaRPr lang="en-US" sz="1800" dirty="0"/>
          </a:p>
          <a:p>
            <a:pPr marL="0" indent="0">
              <a:buNone/>
            </a:pPr>
            <a:r>
              <a:rPr lang="en-US" sz="1800" dirty="0"/>
              <a:t>        performance of their processes, revealing bottlenecks and other areas of improvement.</a:t>
            </a:r>
            <a:endParaRPr lang="en-US" sz="1800" dirty="0"/>
          </a:p>
          <a:p>
            <a:pPr marL="457200" indent="-457200"/>
            <a:endParaRPr lang="en-US" sz="1800" dirty="0"/>
          </a:p>
          <a:p>
            <a:pPr>
              <a:buFont typeface="Wingdings" panose="05000000000000000000" charset="0"/>
              <a:buChar char="§"/>
            </a:pPr>
            <a:r>
              <a:rPr lang="en-US" sz="1800" dirty="0"/>
              <a:t>     Process mining is the technology at the heart of the </a:t>
            </a:r>
            <a:r>
              <a:rPr lang="en-US" sz="1800" dirty="0" err="1"/>
              <a:t>Celonis</a:t>
            </a:r>
            <a:r>
              <a:rPr lang="en-US" sz="1800" dirty="0"/>
              <a:t> Execution Management System (or EMS), enabling</a:t>
            </a:r>
            <a:endParaRPr lang="en-US" sz="1800" dirty="0"/>
          </a:p>
          <a:p>
            <a:pPr marL="0" indent="0">
              <a:buNone/>
            </a:pPr>
            <a:r>
              <a:rPr lang="en-US" sz="1800" dirty="0"/>
              <a:t>         enterprises to fully understand how their core business processes run and find the hidden value opportunities, before  </a:t>
            </a:r>
            <a:endParaRPr lang="en-US" sz="1800" dirty="0"/>
          </a:p>
          <a:p>
            <a:pPr marL="0" indent="0">
              <a:buNone/>
            </a:pPr>
            <a:r>
              <a:rPr lang="en-US" sz="1800" dirty="0"/>
              <a:t>         taking intelligent, automated action to improve performance.</a:t>
            </a:r>
            <a:endParaRPr lang="en-US" sz="1800" dirty="0"/>
          </a:p>
          <a:p>
            <a:pPr marL="0" indent="0">
              <a:buNone/>
            </a:pPr>
            <a:endParaRPr lang="en-US" sz="2400" b="1" dirty="0"/>
          </a:p>
          <a:p>
            <a:pPr marL="0" indent="0">
              <a:buNone/>
            </a:pPr>
            <a:r>
              <a:rPr lang="en-US" sz="2400" b="1" dirty="0"/>
              <a:t>      </a:t>
            </a:r>
            <a:endParaRPr lang="en-US" sz="2400" b="1" dirty="0"/>
          </a:p>
          <a:p>
            <a:pPr marL="0" indent="0">
              <a:buNone/>
            </a:pPr>
            <a:endParaRPr lang="en-US" sz="2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Content Placeholder 2"/>
          <p:cNvSpPr>
            <a:spLocks noGrp="1"/>
          </p:cNvSpPr>
          <p:nvPr>
            <p:ph idx="1"/>
          </p:nvPr>
        </p:nvSpPr>
        <p:spPr>
          <a:xfrm>
            <a:off x="116542" y="947651"/>
            <a:ext cx="11887200" cy="5677590"/>
          </a:xfrm>
        </p:spPr>
        <p:txBody>
          <a:bodyPr/>
          <a:lstStyle/>
          <a:p>
            <a:pPr algn="just">
              <a:lnSpc>
                <a:spcPct val="150000"/>
              </a:lnSpc>
              <a:buFont typeface="Wingdings" panose="05000000000000000000" charset="0"/>
              <a:buChar char="§"/>
            </a:pPr>
            <a:r>
              <a:rPr lang="en-IN" sz="1800" dirty="0">
                <a:solidFill>
                  <a:srgbClr val="000000"/>
                </a:solidFill>
                <a:effectLst/>
                <a:latin typeface="Times New Roman" panose="02020603050405020304" pitchFamily="18" charset="0"/>
                <a:ea typeface="Times New Roman" panose="02020603050405020304" pitchFamily="18" charset="0"/>
              </a:rPr>
              <a:t>   Process mining is a technique designed to discover, monitor, and improve real processes (i.e., not assumed processes) by </a:t>
            </a:r>
            <a:r>
              <a:rPr lang="en-US" altLang="en-IN" sz="1800"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extracting readily available knowledge from the event logs of information systems. </a:t>
            </a:r>
            <a:endParaRPr lang="en-IN" sz="1800" dirty="0">
              <a:effectLst/>
              <a:latin typeface="Times New Roman" panose="02020603050405020304" pitchFamily="18" charset="0"/>
              <a:ea typeface="Times New Roman" panose="02020603050405020304" pitchFamily="18" charset="0"/>
            </a:endParaRPr>
          </a:p>
          <a:p>
            <a:pPr marL="514350" indent="-285750" algn="just">
              <a:lnSpc>
                <a:spcPct val="150000"/>
              </a:lnSpc>
              <a:buFont typeface="Wingdings" panose="05000000000000000000" charset="0"/>
              <a:buChar char="§"/>
            </a:pPr>
            <a:r>
              <a:rPr lang="en-US" sz="1800" dirty="0">
                <a:solidFill>
                  <a:srgbClr val="161616"/>
                </a:solidFill>
                <a:effectLst/>
                <a:latin typeface="Times New Roman" panose="02020603050405020304" pitchFamily="18" charset="0"/>
                <a:ea typeface="Times New Roman" panose="02020603050405020304" pitchFamily="18" charset="0"/>
              </a:rPr>
              <a:t>Process mining applies data science to discover, validate and improve workflows</a:t>
            </a:r>
            <a:r>
              <a:rPr lang="en-US" sz="1800" dirty="0">
                <a:solidFill>
                  <a:schemeClr val="tx1"/>
                </a:solidFill>
                <a:effectLst/>
                <a:latin typeface="Times New Roman" panose="02020603050405020304" pitchFamily="18" charset="0"/>
                <a:ea typeface="Times New Roman" panose="02020603050405020304" pitchFamily="18" charset="0"/>
              </a:rPr>
              <a:t>.</a:t>
            </a:r>
            <a:r>
              <a:rPr lang="en-US" sz="1800" dirty="0">
                <a:solidFill>
                  <a:srgbClr val="161616"/>
                </a:solidFill>
                <a:effectLst/>
                <a:latin typeface="Times New Roman" panose="02020603050405020304" pitchFamily="18" charset="0"/>
                <a:ea typeface="Times New Roman" panose="02020603050405020304" pitchFamily="18" charset="0"/>
              </a:rPr>
              <a:t> By combining data mining and process analytics, organizations can mine log data from their information systems to understand the performance of their processes, revealing bottlenecks and other areas of improvement.</a:t>
            </a:r>
            <a:r>
              <a:rPr lang="en-US" sz="1800" dirty="0">
                <a:solidFill>
                  <a:srgbClr val="161616"/>
                </a:solidFill>
                <a:effectLst/>
                <a:latin typeface="Arial" panose="020B0604020202020204" pitchFamily="34" charset="0"/>
                <a:ea typeface="Times New Roman" panose="02020603050405020304" pitchFamily="18" charset="0"/>
              </a:rPr>
              <a:t> </a:t>
            </a:r>
            <a:r>
              <a:rPr lang="en-US" sz="1800" dirty="0">
                <a:solidFill>
                  <a:srgbClr val="161616"/>
                </a:solidFill>
                <a:effectLst/>
                <a:latin typeface="Times New Roman" panose="02020603050405020304" pitchFamily="18" charset="0"/>
                <a:ea typeface="Times New Roman" panose="02020603050405020304" pitchFamily="18" charset="0"/>
              </a:rPr>
              <a:t>Process mining leverages a data-driven approach to process optimization, allowing managers to remain objective in their decision-making around resource allocation for existing processes.</a:t>
            </a:r>
            <a:endParaRPr lang="en-IN" sz="1800" dirty="0">
              <a:ea typeface="Times New Roman" panose="02020603050405020304" pitchFamily="18" charset="0"/>
            </a:endParaRPr>
          </a:p>
          <a:p>
            <a:pPr marL="514350" indent="-285750" algn="just">
              <a:lnSpc>
                <a:spcPct val="150000"/>
              </a:lnSpc>
              <a:buFont typeface="Wingdings" panose="05000000000000000000" charset="0"/>
              <a:buChar char="§"/>
            </a:pPr>
            <a:r>
              <a:rPr lang="en-US" sz="1800" dirty="0">
                <a:solidFill>
                  <a:srgbClr val="161616"/>
                </a:solidFill>
                <a:effectLst/>
                <a:latin typeface="Times New Roman" panose="02020603050405020304" pitchFamily="18" charset="0"/>
                <a:ea typeface="Times New Roman" panose="02020603050405020304" pitchFamily="18" charset="0"/>
              </a:rPr>
              <a:t>Information systems, such as Enterprise Resource Planning (ERP) or Customer Relationship Management (CRM) tools, provide an audit trail of processes with their respective log data. Process mining utilizes this data from IT systems to create a process model, or process graph. From here, the end-to-end process is examined, and the details of it and any variations </a:t>
            </a:r>
            <a:r>
              <a:rPr lang="en-US" sz="1800" dirty="0" err="1">
                <a:solidFill>
                  <a:srgbClr val="161616"/>
                </a:solidFill>
                <a:effectLst/>
                <a:latin typeface="Times New Roman" panose="02020603050405020304" pitchFamily="18" charset="0"/>
                <a:ea typeface="Times New Roman" panose="02020603050405020304" pitchFamily="18" charset="0"/>
              </a:rPr>
              <a:t>areoutlined</a:t>
            </a:r>
            <a:r>
              <a:rPr lang="en-US" sz="1800" dirty="0">
                <a:solidFill>
                  <a:srgbClr val="161616"/>
                </a:solidFill>
                <a:effectLst/>
                <a:latin typeface="Times New Roman" panose="02020603050405020304" pitchFamily="18" charset="0"/>
                <a:ea typeface="Times New Roman" panose="02020603050405020304" pitchFamily="18" charset="0"/>
              </a:rPr>
              <a:t>. Specialized algorithms can also provide </a:t>
            </a:r>
            <a:r>
              <a:rPr lang="en-US" sz="1800" dirty="0">
                <a:solidFill>
                  <a:schemeClr val="tx1"/>
                </a:solidFill>
                <a:effectLst/>
                <a:latin typeface="Times New Roman" panose="02020603050405020304" pitchFamily="18" charset="0"/>
                <a:ea typeface="Times New Roman" panose="02020603050405020304" pitchFamily="18" charset="0"/>
              </a:rPr>
              <a:t>insight </a:t>
            </a:r>
            <a:r>
              <a:rPr lang="en-US" sz="1800" dirty="0">
                <a:solidFill>
                  <a:srgbClr val="161616"/>
                </a:solidFill>
                <a:effectLst/>
                <a:latin typeface="Times New Roman" panose="02020603050405020304" pitchFamily="18" charset="0"/>
                <a:ea typeface="Times New Roman" panose="02020603050405020304" pitchFamily="18" charset="0"/>
              </a:rPr>
              <a:t>into the root causes of deviations from the norm</a:t>
            </a:r>
            <a:r>
              <a:rPr lang="en-US" sz="1800" dirty="0">
                <a:solidFill>
                  <a:srgbClr val="161616"/>
                </a:solidFill>
                <a:effectLst/>
                <a:latin typeface="Arial" panose="020B0604020202020204" pitchFamily="34" charset="0"/>
                <a:ea typeface="Times New Roman" panose="02020603050405020304" pitchFamily="18" charset="0"/>
              </a:rPr>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Content Placeholder 2"/>
          <p:cNvSpPr>
            <a:spLocks noGrp="1"/>
          </p:cNvSpPr>
          <p:nvPr>
            <p:ph idx="1"/>
          </p:nvPr>
        </p:nvSpPr>
        <p:spPr/>
        <p:txBody>
          <a:bodyPr/>
          <a:lstStyle/>
          <a:p>
            <a:pPr indent="0" fontAlgn="base">
              <a:lnSpc>
                <a:spcPct val="150000"/>
              </a:lnSpc>
              <a:buNone/>
            </a:pPr>
            <a:r>
              <a:rPr lang="en-US" sz="1800" b="1" dirty="0">
                <a:solidFill>
                  <a:srgbClr val="161616"/>
                </a:solidFill>
                <a:effectLst/>
                <a:latin typeface="Times New Roman" panose="02020603050405020304" pitchFamily="18" charset="0"/>
                <a:ea typeface="Times New Roman" panose="02020603050405020304" pitchFamily="18" charset="0"/>
              </a:rPr>
              <a:t>Process:</a:t>
            </a:r>
            <a:endParaRPr lang="en-IN" sz="1800" dirty="0">
              <a:solidFill>
                <a:srgbClr val="313537"/>
              </a:solidFill>
              <a:effectLst/>
              <a:latin typeface="Times New Roman" panose="02020603050405020304" pitchFamily="18" charset="0"/>
              <a:ea typeface="Times New Roman" panose="02020603050405020304" pitchFamily="18" charset="0"/>
            </a:endParaRPr>
          </a:p>
          <a:p>
            <a:pPr indent="0" algn="just" fontAlgn="base">
              <a:lnSpc>
                <a:spcPct val="150000"/>
              </a:lnSpc>
              <a:buNone/>
            </a:pPr>
            <a:r>
              <a:rPr lang="en-IN" sz="1800" dirty="0">
                <a:solidFill>
                  <a:srgbClr val="313537"/>
                </a:solidFill>
                <a:effectLst/>
                <a:latin typeface="Times New Roman" panose="02020603050405020304" pitchFamily="18" charset="0"/>
                <a:ea typeface="Times New Roman" panose="02020603050405020304" pitchFamily="18" charset="0"/>
              </a:rPr>
              <a:t>           A </a:t>
            </a:r>
            <a:r>
              <a:rPr lang="en-IN" sz="1800" dirty="0">
                <a:solidFill>
                  <a:srgbClr val="000000"/>
                </a:solidFill>
                <a:effectLst/>
                <a:latin typeface="Times New Roman" panose="02020603050405020304" pitchFamily="18" charset="0"/>
                <a:ea typeface="Times New Roman" panose="02020603050405020304" pitchFamily="18" charset="0"/>
              </a:rPr>
              <a:t>process is very simply a series of linked actions or steps taken to achieve a particular end.</a:t>
            </a:r>
            <a:r>
              <a:rPr lang="en-IN" sz="1800" dirty="0">
                <a:solidFill>
                  <a:srgbClr val="555555"/>
                </a:solidFill>
                <a:effectLst/>
                <a:latin typeface="Arial" panose="020B0604020202020204" pitchFamily="34"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It is a series of actions taken from start to finish to complete an activity. In process mining, this set of actions can be individual steps or tasks that define a business operation's start and end points. Processes can be one-time, recurring, or periodic, depending on the nature of the workflow.</a:t>
            </a:r>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Font typeface="Symbol" panose="05050102010706020507" pitchFamily="18" charset="2"/>
              <a:buChar char=""/>
            </a:pPr>
            <a:r>
              <a:rPr lang="en-IN" sz="1800" dirty="0">
                <a:solidFill>
                  <a:srgbClr val="313537"/>
                </a:solidFill>
                <a:effectLst/>
                <a:latin typeface="Times New Roman" panose="02020603050405020304" pitchFamily="18" charset="0"/>
                <a:ea typeface="Times New Roman" panose="02020603050405020304" pitchFamily="18" charset="0"/>
              </a:rPr>
              <a:t>For </a:t>
            </a:r>
            <a:r>
              <a:rPr lang="en-IN" sz="1800" dirty="0">
                <a:solidFill>
                  <a:srgbClr val="000000"/>
                </a:solidFill>
                <a:effectLst/>
                <a:latin typeface="Times New Roman" panose="02020603050405020304" pitchFamily="18" charset="0"/>
                <a:ea typeface="Times New Roman" panose="02020603050405020304" pitchFamily="18" charset="0"/>
              </a:rPr>
              <a:t>sales,</a:t>
            </a:r>
            <a:r>
              <a:rPr lang="en-IN" sz="1800" dirty="0">
                <a:solidFill>
                  <a:srgbClr val="313537"/>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it could be the steps to progress</a:t>
            </a:r>
            <a:r>
              <a:rPr lang="en-IN" sz="1800" dirty="0">
                <a:solidFill>
                  <a:srgbClr val="313537"/>
                </a:solidFill>
                <a:effectLst/>
                <a:latin typeface="Times New Roman" panose="02020603050405020304" pitchFamily="18" charset="0"/>
                <a:ea typeface="Times New Roman" panose="02020603050405020304" pitchFamily="18" charset="0"/>
              </a:rPr>
              <a:t> an opportunity from a lead to closure. </a:t>
            </a:r>
            <a:endParaRPr lang="en-IN" sz="1800" dirty="0">
              <a:solidFill>
                <a:srgbClr val="313537"/>
              </a:solidFill>
              <a:effectLst/>
              <a:latin typeface="Times New Roman" panose="02020603050405020304" pitchFamily="18" charset="0"/>
              <a:ea typeface="Times New Roman" panose="02020603050405020304" pitchFamily="18" charset="0"/>
            </a:endParaRPr>
          </a:p>
          <a:p>
            <a:pPr marL="342900" lvl="0" indent="-342900" algn="just" fontAlgn="base">
              <a:lnSpc>
                <a:spcPct val="150000"/>
              </a:lnSpc>
              <a:buFont typeface="Symbol" panose="05050102010706020507" pitchFamily="18" charset="2"/>
              <a:buChar char=""/>
            </a:pPr>
            <a:r>
              <a:rPr lang="en-IN" sz="1800" dirty="0">
                <a:solidFill>
                  <a:srgbClr val="313537"/>
                </a:solidFill>
                <a:effectLst/>
                <a:latin typeface="Times New Roman" panose="02020603050405020304" pitchFamily="18" charset="0"/>
                <a:ea typeface="Times New Roman" panose="02020603050405020304" pitchFamily="18" charset="0"/>
              </a:rPr>
              <a:t>Take </a:t>
            </a:r>
            <a:r>
              <a:rPr lang="en-IN" sz="1800" dirty="0">
                <a:solidFill>
                  <a:srgbClr val="000000"/>
                </a:solidFill>
                <a:effectLst/>
                <a:latin typeface="Times New Roman" panose="02020603050405020304" pitchFamily="18" charset="0"/>
                <a:ea typeface="Times New Roman" panose="02020603050405020304" pitchFamily="18" charset="0"/>
              </a:rPr>
              <a:t>order management, for example, this could be the steps from a customer ordering goods, to you shipping, and then ultimately getting paid for them</a:t>
            </a:r>
            <a:r>
              <a:rPr lang="en-IN" sz="1800" dirty="0">
                <a:solidFill>
                  <a:srgbClr val="313537"/>
                </a:solidFill>
                <a:effectLst/>
                <a:latin typeface="Times New Roman" panose="02020603050405020304" pitchFamily="18" charset="0"/>
                <a:ea typeface="Times New Roman" panose="02020603050405020304" pitchFamily="18" charset="0"/>
              </a:rPr>
              <a:t>.</a:t>
            </a:r>
            <a:endParaRPr lang="en-IN" sz="1800" dirty="0">
              <a:solidFill>
                <a:srgbClr val="313537"/>
              </a:solidFill>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Content Placeholder 2"/>
          <p:cNvSpPr>
            <a:spLocks noGrp="1"/>
          </p:cNvSpPr>
          <p:nvPr>
            <p:ph idx="1"/>
          </p:nvPr>
        </p:nvSpPr>
        <p:spPr>
          <a:xfrm>
            <a:off x="199505" y="1097278"/>
            <a:ext cx="11779135" cy="8195133"/>
          </a:xfrm>
        </p:spPr>
        <p:txBody>
          <a:bodyPr/>
          <a:lstStyle/>
          <a:p>
            <a:pPr marL="0" indent="0" algn="just" fontAlgn="base">
              <a:lnSpc>
                <a:spcPct val="150000"/>
              </a:lnSpc>
              <a:spcBef>
                <a:spcPts val="1200"/>
              </a:spcBef>
              <a:spcAft>
                <a:spcPts val="1200"/>
              </a:spcAft>
              <a:buNone/>
            </a:pPr>
            <a:r>
              <a:rPr lang="en-IN" sz="1800" b="1" dirty="0">
                <a:solidFill>
                  <a:srgbClr val="313537"/>
                </a:solidFill>
                <a:effectLst/>
                <a:latin typeface="Times New Roman" panose="02020603050405020304" pitchFamily="18" charset="0"/>
                <a:ea typeface="Times New Roman" panose="02020603050405020304" pitchFamily="18" charset="0"/>
              </a:rPr>
              <a:t> Process Mining : </a:t>
            </a:r>
            <a:endParaRPr lang="en-IN" sz="1800" b="1" dirty="0">
              <a:effectLst/>
              <a:latin typeface="Times New Roman" panose="02020603050405020304" pitchFamily="18" charset="0"/>
              <a:ea typeface="Times New Roman" panose="02020603050405020304" pitchFamily="18" charset="0"/>
            </a:endParaRPr>
          </a:p>
          <a:p>
            <a:pPr indent="0" algn="just" fontAlgn="base">
              <a:lnSpc>
                <a:spcPct val="150000"/>
              </a:lnSpc>
              <a:spcAft>
                <a:spcPts val="1200"/>
              </a:spcAft>
              <a:buNone/>
            </a:pPr>
            <a:r>
              <a:rPr lang="en-US" sz="1800" dirty="0">
                <a:solidFill>
                  <a:srgbClr val="313537"/>
                </a:solidFill>
                <a:effectLst/>
                <a:latin typeface="Times New Roman" panose="02020603050405020304" pitchFamily="18" charset="0"/>
                <a:ea typeface="Times New Roman" panose="02020603050405020304" pitchFamily="18" charset="0"/>
              </a:rPr>
              <a:t>       Process Mining is the combination of two disciplines: </a:t>
            </a:r>
            <a:r>
              <a:rPr lang="en-US" sz="1800" b="1" dirty="0">
                <a:solidFill>
                  <a:srgbClr val="313537"/>
                </a:solidFill>
                <a:effectLst/>
                <a:latin typeface="Times New Roman" panose="02020603050405020304" pitchFamily="18" charset="0"/>
                <a:ea typeface="Times New Roman" panose="02020603050405020304" pitchFamily="18" charset="0"/>
              </a:rPr>
              <a:t>Data Science</a:t>
            </a:r>
            <a:r>
              <a:rPr lang="en-US" sz="1800" dirty="0">
                <a:solidFill>
                  <a:srgbClr val="313537"/>
                </a:solidFill>
                <a:effectLst/>
                <a:latin typeface="Times New Roman" panose="02020603050405020304" pitchFamily="18" charset="0"/>
                <a:ea typeface="Times New Roman" panose="02020603050405020304" pitchFamily="18" charset="0"/>
              </a:rPr>
              <a:t> and </a:t>
            </a:r>
            <a:r>
              <a:rPr lang="en-US" sz="1800" b="1" dirty="0">
                <a:solidFill>
                  <a:srgbClr val="313537"/>
                </a:solidFill>
                <a:effectLst/>
                <a:latin typeface="Times New Roman" panose="02020603050405020304" pitchFamily="18" charset="0"/>
                <a:ea typeface="Times New Roman" panose="02020603050405020304" pitchFamily="18" charset="0"/>
              </a:rPr>
              <a:t>Business Process Management</a:t>
            </a:r>
            <a:r>
              <a:rPr lang="en-US" sz="1800" dirty="0">
                <a:solidFill>
                  <a:srgbClr val="313537"/>
                </a:solidFill>
                <a:effectLst/>
                <a:latin typeface="Times New Roman" panose="02020603050405020304" pitchFamily="18" charset="0"/>
                <a:ea typeface="Times New Roman" panose="02020603050405020304" pitchFamily="18" charset="0"/>
              </a:rPr>
              <a:t>. Process Mining essentially uses Data Science techniques, such as Big Data and AI, to address Process Science problems such as process improvement and automation.</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1026" name="Picture 10" descr="Process Mining uses Data Science techniques to address Process Science problems (cf. van der Aalst 201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56547" y="3290046"/>
            <a:ext cx="5694948" cy="3039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a:t>
            </a:r>
            <a:endParaRPr lang="en-IN" dirty="0"/>
          </a:p>
        </p:txBody>
      </p:sp>
      <p:sp>
        <p:nvSpPr>
          <p:cNvPr id="3" name="Content Placeholder 2"/>
          <p:cNvSpPr>
            <a:spLocks noGrp="1"/>
          </p:cNvSpPr>
          <p:nvPr>
            <p:ph idx="1"/>
          </p:nvPr>
        </p:nvSpPr>
        <p:spPr>
          <a:xfrm>
            <a:off x="0" y="947416"/>
            <a:ext cx="11779135" cy="5394960"/>
          </a:xfrm>
        </p:spPr>
        <p:txBody>
          <a:bodyPr/>
          <a:lstStyle/>
          <a:p>
            <a:pPr marL="0" indent="0" algn="just">
              <a:lnSpc>
                <a:spcPct val="150000"/>
              </a:lnSpc>
              <a:buNone/>
            </a:pPr>
            <a:r>
              <a:rPr lang="en-US" sz="1800" dirty="0">
                <a:solidFill>
                  <a:srgbClr val="000000"/>
                </a:solidFill>
                <a:effectLst/>
                <a:latin typeface="Times New Roman" panose="02020603050405020304" pitchFamily="18" charset="0"/>
                <a:ea typeface="Times New Roman" panose="02020603050405020304" pitchFamily="18" charset="0"/>
              </a:rPr>
              <a:t>      Process mining techniques benefit companies of any size and workflow. Process mining solutions can focus on various   elements like the flow of a process, the organizational or time management with data mining and machine learning  integration.</a:t>
            </a:r>
            <a:endParaRPr lang="en-IN" sz="1800" dirty="0">
              <a:ea typeface="Times New Roman" panose="02020603050405020304" pitchFamily="18" charset="0"/>
            </a:endParaRPr>
          </a:p>
          <a:p>
            <a:pPr algn="just">
              <a:lnSpc>
                <a:spcPct val="150000"/>
              </a:lnSpc>
              <a:buFont typeface="Wingdings" panose="05000000000000000000" charset="0"/>
              <a:buChar char="§"/>
            </a:pPr>
            <a:r>
              <a:rPr lang="en-US" sz="1800" dirty="0">
                <a:solidFill>
                  <a:srgbClr val="000000"/>
                </a:solidFill>
                <a:effectLst/>
                <a:latin typeface="Times New Roman" panose="02020603050405020304" pitchFamily="18" charset="0"/>
                <a:ea typeface="Times New Roman" panose="02020603050405020304" pitchFamily="18" charset="0"/>
              </a:rPr>
              <a:t>There are three main classes of process mining techniques:</a:t>
            </a:r>
            <a:endParaRPr lang="en-IN" sz="1800" dirty="0">
              <a:effectLst/>
              <a:latin typeface="Times New Roman" panose="02020603050405020304" pitchFamily="18" charset="0"/>
              <a:ea typeface="Times New Roman" panose="02020603050405020304" pitchFamily="18" charset="0"/>
            </a:endParaRPr>
          </a:p>
          <a:p>
            <a:pPr lvl="0" algn="just">
              <a:lnSpc>
                <a:spcPct val="150000"/>
              </a:lnSpc>
              <a:buFont typeface="Wingdings" panose="05000000000000000000" charset="0"/>
              <a:buChar char="§"/>
            </a:pPr>
            <a:r>
              <a:rPr lang="en-US" sz="1800" dirty="0">
                <a:effectLst/>
                <a:latin typeface="Times New Roman" panose="02020603050405020304" pitchFamily="18" charset="0"/>
                <a:ea typeface="Times New Roman" panose="02020603050405020304" pitchFamily="18" charset="0"/>
              </a:rPr>
              <a:t>Process Discovery</a:t>
            </a:r>
            <a:endParaRPr lang="en-IN" sz="1800" dirty="0">
              <a:effectLst/>
              <a:latin typeface="Times New Roman" panose="02020603050405020304" pitchFamily="18" charset="0"/>
              <a:ea typeface="Times New Roman" panose="02020603050405020304" pitchFamily="18" charset="0"/>
            </a:endParaRPr>
          </a:p>
          <a:p>
            <a:pPr lvl="0" algn="just">
              <a:lnSpc>
                <a:spcPct val="150000"/>
              </a:lnSpc>
              <a:buFont typeface="Wingdings" panose="05000000000000000000" charset="0"/>
              <a:buChar char="§"/>
            </a:pPr>
            <a:r>
              <a:rPr lang="en-US" sz="1800" dirty="0">
                <a:effectLst/>
                <a:latin typeface="Times New Roman" panose="02020603050405020304" pitchFamily="18" charset="0"/>
                <a:ea typeface="Times New Roman" panose="02020603050405020304" pitchFamily="18" charset="0"/>
              </a:rPr>
              <a:t>Conformance Check</a:t>
            </a:r>
            <a:endParaRPr lang="en-IN" sz="1800" dirty="0">
              <a:effectLst/>
              <a:latin typeface="Times New Roman" panose="02020603050405020304" pitchFamily="18" charset="0"/>
              <a:ea typeface="Times New Roman" panose="02020603050405020304" pitchFamily="18" charset="0"/>
            </a:endParaRPr>
          </a:p>
          <a:p>
            <a:pPr lvl="0" algn="just">
              <a:lnSpc>
                <a:spcPct val="150000"/>
              </a:lnSpc>
              <a:buFont typeface="Wingdings" panose="05000000000000000000" charset="0"/>
              <a:buChar char="§"/>
            </a:pPr>
            <a:r>
              <a:rPr lang="en-IN" sz="1800" dirty="0">
                <a:effectLst/>
                <a:latin typeface="Times New Roman" panose="02020603050405020304" pitchFamily="18" charset="0"/>
                <a:ea typeface="Times New Roman" panose="02020603050405020304" pitchFamily="18" charset="0"/>
              </a:rPr>
              <a:t>Analysis and Enhancement</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a:t>
            </a:r>
            <a:endParaRPr lang="en-IN" dirty="0"/>
          </a:p>
        </p:txBody>
      </p:sp>
      <p:sp>
        <p:nvSpPr>
          <p:cNvPr id="5" name="Content Placeholder 4"/>
          <p:cNvSpPr>
            <a:spLocks noGrp="1"/>
          </p:cNvSpPr>
          <p:nvPr>
            <p:ph idx="1"/>
          </p:nvPr>
        </p:nvSpPr>
        <p:spPr/>
        <p:txBody>
          <a:bodyPr/>
          <a:lstStyle/>
          <a:p>
            <a:pPr indent="0" algn="just">
              <a:lnSpc>
                <a:spcPct val="150000"/>
              </a:lnSpc>
              <a:buNone/>
            </a:pPr>
            <a:r>
              <a:rPr lang="en-US" sz="1800" b="1" dirty="0">
                <a:effectLst/>
                <a:latin typeface="Times New Roman" panose="02020603050405020304" pitchFamily="18" charset="0"/>
                <a:ea typeface="Times New Roman" panose="02020603050405020304" pitchFamily="18" charset="0"/>
              </a:rPr>
              <a:t>Process Discovery :</a:t>
            </a:r>
            <a:endParaRPr lang="en-IN" sz="1800" dirty="0">
              <a:solidFill>
                <a:srgbClr val="161616"/>
              </a:solidFill>
              <a:effectLst/>
              <a:latin typeface="Times New Roman" panose="02020603050405020304" pitchFamily="18" charset="0"/>
              <a:ea typeface="Times New Roman" panose="02020603050405020304" pitchFamily="18" charset="0"/>
            </a:endParaRPr>
          </a:p>
          <a:p>
            <a:pPr indent="0" algn="just">
              <a:lnSpc>
                <a:spcPct val="150000"/>
              </a:lnSpc>
              <a:buNone/>
            </a:pPr>
            <a:r>
              <a:rPr lang="en-IN" sz="1800" dirty="0">
                <a:solidFill>
                  <a:srgbClr val="161616"/>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Process discovery uses event log data to create a process model without outside influence. Under this classification, no previous process models would exist to inform the development of a new process model. This type of process mining is the most widely adopted.</a:t>
            </a:r>
            <a:endParaRPr lang="en-IN" sz="1800" dirty="0">
              <a:effectLst/>
              <a:latin typeface="Times New Roman" panose="02020603050405020304" pitchFamily="18" charset="0"/>
              <a:ea typeface="Times New Roman" panose="02020603050405020304" pitchFamily="18" charset="0"/>
            </a:endParaRPr>
          </a:p>
        </p:txBody>
      </p:sp>
      <p:pic>
        <p:nvPicPr>
          <p:cNvPr id="2053"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79032" y="3160295"/>
            <a:ext cx="6176210" cy="296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6430" y="947651"/>
            <a:ext cx="11779135" cy="5394960"/>
          </a:xfrm>
        </p:spPr>
        <p:txBody>
          <a:bodyPr/>
          <a:lstStyle/>
          <a:p>
            <a:pPr marL="0" indent="0" algn="just">
              <a:lnSpc>
                <a:spcPct val="150000"/>
              </a:lnSpc>
              <a:spcBef>
                <a:spcPts val="1200"/>
              </a:spcBef>
              <a:buNone/>
            </a:pPr>
            <a:r>
              <a:rPr lang="en-IN" sz="1800" b="1" dirty="0">
                <a:solidFill>
                  <a:srgbClr val="000000"/>
                </a:solidFill>
                <a:effectLst/>
                <a:latin typeface="Times New Roman" panose="02020603050405020304" pitchFamily="18" charset="0"/>
                <a:ea typeface="Times New Roman" panose="02020603050405020304" pitchFamily="18" charset="0"/>
              </a:rPr>
              <a:t> Conformance Check :</a:t>
            </a:r>
            <a:endParaRPr lang="en-IN" sz="1800" b="1" dirty="0">
              <a:ea typeface="Times New Roman" panose="02020603050405020304" pitchFamily="18" charset="0"/>
            </a:endParaRPr>
          </a:p>
          <a:p>
            <a:pPr marL="0" indent="0">
              <a:buNone/>
            </a:pPr>
            <a:r>
              <a:rPr lang="en-IN" dirty="0"/>
              <a:t>   </a:t>
            </a:r>
            <a:r>
              <a:rPr lang="en-US" sz="1800" dirty="0">
                <a:solidFill>
                  <a:srgbClr val="000000"/>
                </a:solidFill>
                <a:effectLst/>
                <a:latin typeface="Times New Roman" panose="02020603050405020304" pitchFamily="18" charset="0"/>
                <a:ea typeface="Times New Roman" panose="02020603050405020304" pitchFamily="18" charset="0"/>
              </a:rPr>
              <a:t>Conformance checking is a technique used to check process </a:t>
            </a:r>
            <a:r>
              <a:rPr lang="en-US" sz="1800" u="sng" dirty="0">
                <a:solidFill>
                  <a:srgbClr val="000000"/>
                </a:solidFill>
                <a:effectLst/>
                <a:latin typeface="Times New Roman" panose="02020603050405020304" pitchFamily="18" charset="0"/>
                <a:ea typeface="Times New Roman" panose="02020603050405020304" pitchFamily="18" charset="0"/>
                <a:hlinkClick r:id="rId1" tooltip="compliance"/>
              </a:rPr>
              <a:t>compliance </a:t>
            </a:r>
            <a:r>
              <a:rPr lang="en-US" sz="1800" dirty="0">
                <a:solidFill>
                  <a:srgbClr val="000000"/>
                </a:solidFill>
                <a:effectLst/>
                <a:latin typeface="Times New Roman" panose="02020603050405020304" pitchFamily="18" charset="0"/>
                <a:ea typeface="Times New Roman" panose="02020603050405020304" pitchFamily="18" charset="0"/>
              </a:rPr>
              <a:t>by comparing event logs for a discovered process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indent="0">
              <a:buNone/>
            </a:pPr>
            <a:r>
              <a:rPr lang="en-US" sz="1800" dirty="0">
                <a:solidFill>
                  <a:srgbClr val="000000"/>
                </a:solidFill>
                <a:effectLst/>
                <a:latin typeface="Times New Roman" panose="02020603050405020304" pitchFamily="18" charset="0"/>
                <a:ea typeface="Times New Roman" panose="02020603050405020304" pitchFamily="18" charset="0"/>
              </a:rPr>
              <a:t> with the existing reference model (target model) of the same process. This technique is used to determine whether the target</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indent="0">
              <a:buNone/>
            </a:pPr>
            <a:r>
              <a:rPr lang="en-US" sz="1800" dirty="0">
                <a:solidFill>
                  <a:srgbClr val="000000"/>
                </a:solidFill>
                <a:effectLst/>
                <a:latin typeface="Times New Roman" panose="02020603050405020304" pitchFamily="18" charset="0"/>
                <a:ea typeface="Times New Roman" panose="02020603050405020304" pitchFamily="18" charset="0"/>
              </a:rPr>
              <a:t> process corresponds to the actual process, highlighting </a:t>
            </a:r>
            <a:r>
              <a:rPr lang="en-US" sz="1800" u="sng" dirty="0">
                <a:solidFill>
                  <a:srgbClr val="000000"/>
                </a:solidFill>
                <a:effectLst/>
                <a:latin typeface="Times New Roman" panose="02020603050405020304" pitchFamily="18" charset="0"/>
                <a:ea typeface="Times New Roman" panose="02020603050405020304" pitchFamily="18" charset="0"/>
                <a:hlinkClick r:id="rId2" tooltip="process deviation"/>
              </a:rPr>
              <a:t>deviations</a:t>
            </a:r>
            <a:r>
              <a:rPr lang="en-US" sz="1800" dirty="0">
                <a:solidFill>
                  <a:srgbClr val="000000"/>
                </a:solidFill>
                <a:effectLst/>
                <a:latin typeface="Times New Roman" panose="02020603050405020304" pitchFamily="18" charset="0"/>
                <a:ea typeface="Times New Roman" panose="02020603050405020304" pitchFamily="18" charset="0"/>
              </a:rPr>
              <a:t> between the two.</a:t>
            </a:r>
            <a:endParaRPr lang="en-IN" sz="1800" dirty="0">
              <a:solidFill>
                <a:srgbClr val="000000"/>
              </a:solidFill>
              <a:ea typeface="Times New Roman" panose="02020603050405020304" pitchFamily="18" charset="0"/>
            </a:endParaRPr>
          </a:p>
          <a:p>
            <a:pPr marL="0" indent="0">
              <a:buNone/>
            </a:pPr>
            <a:endParaRPr lang="en-IN" dirty="0"/>
          </a:p>
          <a:p>
            <a:pPr marL="0" indent="0">
              <a:buNone/>
            </a:pPr>
            <a:r>
              <a:rPr lang="en-IN" sz="1800" b="1" dirty="0">
                <a:effectLst/>
                <a:latin typeface="Times New Roman" panose="02020603050405020304" pitchFamily="18" charset="0"/>
                <a:ea typeface="Times New Roman" panose="02020603050405020304" pitchFamily="18" charset="0"/>
              </a:rPr>
              <a:t>Analysis and Enhancement :</a:t>
            </a:r>
            <a:endParaRPr lang="en-IN" sz="1800" b="1" dirty="0">
              <a:effectLst/>
              <a:latin typeface="Times New Roman" panose="02020603050405020304" pitchFamily="18" charset="0"/>
              <a:ea typeface="Times New Roman" panose="02020603050405020304" pitchFamily="18" charset="0"/>
            </a:endParaRPr>
          </a:p>
          <a:p>
            <a:pPr marL="0" indent="0">
              <a:buNone/>
            </a:pPr>
            <a:r>
              <a:rPr lang="en-IN" sz="1800" b="1" dirty="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This type of process mining has also been referred to as extension, organizational mining, or performance mining.</a:t>
            </a:r>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a:buNone/>
            </a:pPr>
            <a:r>
              <a:rPr lang="en-IN" sz="1800" dirty="0">
                <a:solidFill>
                  <a:srgbClr val="000000"/>
                </a:solidFill>
                <a:effectLst/>
                <a:latin typeface="Times New Roman" panose="02020603050405020304" pitchFamily="18" charset="0"/>
                <a:ea typeface="Times New Roman" panose="02020603050405020304" pitchFamily="18" charset="0"/>
              </a:rPr>
              <a:t> In this class of process mining, additional information is used to improve an existing process model.</a:t>
            </a:r>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N" sz="1800" dirty="0">
              <a:solidFill>
                <a:srgbClr val="000000"/>
              </a:solidFill>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Therefore, the objective behind the model analysis and enhancement is to determine how to optimize the target process model to its optimum potential. </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5" name="Title 4"/>
          <p:cNvSpPr>
            <a:spLocks noGrp="1"/>
          </p:cNvSpPr>
          <p:nvPr>
            <p:ph type="title"/>
          </p:nvPr>
        </p:nvSpPr>
        <p:spPr/>
        <p:txBody>
          <a:bodyPr/>
          <a:lstStyle/>
          <a:p>
            <a:r>
              <a:rPr lang="en-IN" dirty="0"/>
              <a:t>Technology</a:t>
            </a:r>
            <a:endParaRPr lang="en-IN" dirty="0"/>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11267</Words>
  <Application>WPS Presentation</Application>
  <PresentationFormat>Widescreen</PresentationFormat>
  <Paragraphs>204</Paragraphs>
  <Slides>23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23</vt:i4>
      </vt:variant>
    </vt:vector>
  </HeadingPairs>
  <TitlesOfParts>
    <vt:vector size="36" baseType="lpstr">
      <vt:lpstr>Arial</vt:lpstr>
      <vt:lpstr>SimSun</vt:lpstr>
      <vt:lpstr>Wingdings</vt:lpstr>
      <vt:lpstr>Times New Roman</vt:lpstr>
      <vt:lpstr>Courier New</vt:lpstr>
      <vt:lpstr>Calibri</vt:lpstr>
      <vt:lpstr>Wingdings</vt:lpstr>
      <vt:lpstr>Symbol</vt:lpstr>
      <vt:lpstr>Microsoft YaHei</vt:lpstr>
      <vt:lpstr>Arial Unicode MS</vt:lpstr>
      <vt:lpstr>ArialMT</vt:lpstr>
      <vt:lpstr>Segoe Print</vt:lpstr>
      <vt:lpstr>Custom Design</vt:lpstr>
      <vt:lpstr>PowerPoint 演示文稿</vt:lpstr>
      <vt:lpstr>Contents</vt:lpstr>
      <vt:lpstr>Course Objective</vt:lpstr>
      <vt:lpstr>Introduction</vt:lpstr>
      <vt:lpstr>Introduction</vt:lpstr>
      <vt:lpstr>Introduction</vt:lpstr>
      <vt:lpstr>Technology</vt:lpstr>
      <vt:lpstr>Technology</vt:lpstr>
      <vt:lpstr>Technology</vt:lpstr>
      <vt:lpstr>Applications</vt:lpstr>
      <vt:lpstr>Applications</vt:lpstr>
      <vt:lpstr>Modules</vt:lpstr>
      <vt:lpstr>Process Mining Fundamentals</vt:lpstr>
      <vt:lpstr>Process Mining Fundamentals</vt:lpstr>
      <vt:lpstr>Process Mining Fundamentals</vt:lpstr>
      <vt:lpstr>PQL</vt:lpstr>
      <vt:lpstr>Architecture of software PQL Engine</vt:lpstr>
      <vt:lpstr>Get Data into the EMS</vt:lpstr>
      <vt:lpstr>Get Data into the EMS</vt:lpstr>
      <vt:lpstr>Real Time applications </vt:lpstr>
      <vt:lpstr>Learning outcomes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saija</cp:lastModifiedBy>
  <cp:revision>118</cp:revision>
  <dcterms:created xsi:type="dcterms:W3CDTF">2019-06-11T05:35:00Z</dcterms:created>
  <dcterms:modified xsi:type="dcterms:W3CDTF">2023-08-29T15:11:09Z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9EB864AFD93D4F26A201C31863DA38B3_13</vt:lpwstr>
  </property>
  <property fmtid="{D5CDD505-2E9C-101B-9397-08002B2CF9AE}" pid="3" name="KSOProductBuildVer">
    <vt:lpwstr>1033-12.2.0.13193</vt:lpwstr>
  </property>
</Properties>
</file>