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18288000" cy="10287000"/>
  <p:notesSz cx="6858000" cy="9144000"/>
  <p:embeddedFontLst>
    <p:embeddedFont>
      <p:font typeface="Cambria" charset="1" panose="02040503050406030204"/>
      <p:regular r:id="rId30"/>
    </p:embeddedFont>
    <p:embeddedFont>
      <p:font typeface="Cambria Bold" charset="1" panose="02040803050406030204"/>
      <p:regular r:id="rId31"/>
    </p:embeddedFont>
    <p:embeddedFont>
      <p:font typeface="Times New Roman Bold" charset="1" panose="02030802070405020303"/>
      <p:regular r:id="rId32"/>
    </p:embeddedFont>
    <p:embeddedFont>
      <p:font typeface="Times New Roman" charset="1" panose="02030502070405020303"/>
      <p:regular r:id="rId33"/>
    </p:embeddedFont>
    <p:embeddedFont>
      <p:font typeface="Big Shoulders Inline Text Bold" charset="1" panose="00000000000000000000"/>
      <p:regular r:id="rId34"/>
    </p:embeddedFont>
    <p:embeddedFont>
      <p:font typeface="Montserrat" charset="1" panose="00000500000000000000"/>
      <p:regular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B1E3E"/>
        </a:solidFill>
      </p:bgPr>
    </p:bg>
    <p:spTree>
      <p:nvGrpSpPr>
        <p:cNvPr id="1" name=""/>
        <p:cNvGrpSpPr/>
        <p:nvPr/>
      </p:nvGrpSpPr>
      <p:grpSpPr>
        <a:xfrm>
          <a:off x="0" y="0"/>
          <a:ext cx="0" cy="0"/>
          <a:chOff x="0" y="0"/>
          <a:chExt cx="0" cy="0"/>
        </a:xfrm>
      </p:grpSpPr>
      <p:grpSp>
        <p:nvGrpSpPr>
          <p:cNvPr name="Group 2" id="2"/>
          <p:cNvGrpSpPr/>
          <p:nvPr/>
        </p:nvGrpSpPr>
        <p:grpSpPr>
          <a:xfrm rot="0">
            <a:off x="16948089" y="0"/>
            <a:ext cx="1372315" cy="10295043"/>
            <a:chOff x="0" y="0"/>
            <a:chExt cx="1829753" cy="13726724"/>
          </a:xfrm>
        </p:grpSpPr>
        <p:sp>
          <p:nvSpPr>
            <p:cNvPr name="Freeform 3" id="3"/>
            <p:cNvSpPr/>
            <p:nvPr/>
          </p:nvSpPr>
          <p:spPr>
            <a:xfrm flipH="false" flipV="false" rot="0">
              <a:off x="0" y="0"/>
              <a:ext cx="1829816" cy="13726668"/>
            </a:xfrm>
            <a:custGeom>
              <a:avLst/>
              <a:gdLst/>
              <a:ahLst/>
              <a:cxnLst/>
              <a:rect r="r" b="b" t="t" l="l"/>
              <a:pathLst>
                <a:path h="13726668" w="1829816">
                  <a:moveTo>
                    <a:pt x="0" y="0"/>
                  </a:moveTo>
                  <a:lnTo>
                    <a:pt x="1829816" y="0"/>
                  </a:lnTo>
                  <a:lnTo>
                    <a:pt x="1829816" y="13726668"/>
                  </a:lnTo>
                  <a:lnTo>
                    <a:pt x="0" y="13726668"/>
                  </a:lnTo>
                  <a:close/>
                </a:path>
              </a:pathLst>
            </a:custGeom>
            <a:solidFill>
              <a:srgbClr val="1B1E3E"/>
            </a:solidFill>
          </p:spPr>
        </p:sp>
      </p:grpSp>
      <p:grpSp>
        <p:nvGrpSpPr>
          <p:cNvPr name="Group 4" id="4"/>
          <p:cNvGrpSpPr/>
          <p:nvPr/>
        </p:nvGrpSpPr>
        <p:grpSpPr>
          <a:xfrm rot="0">
            <a:off x="0" y="0"/>
            <a:ext cx="686158" cy="10295043"/>
            <a:chOff x="0" y="0"/>
            <a:chExt cx="914877" cy="13726724"/>
          </a:xfrm>
        </p:grpSpPr>
        <p:sp>
          <p:nvSpPr>
            <p:cNvPr name="Freeform 5" id="5"/>
            <p:cNvSpPr/>
            <p:nvPr/>
          </p:nvSpPr>
          <p:spPr>
            <a:xfrm flipH="false" flipV="false" rot="0">
              <a:off x="0" y="0"/>
              <a:ext cx="914908" cy="13726668"/>
            </a:xfrm>
            <a:custGeom>
              <a:avLst/>
              <a:gdLst/>
              <a:ahLst/>
              <a:cxnLst/>
              <a:rect r="r" b="b" t="t" l="l"/>
              <a:pathLst>
                <a:path h="13726668" w="914908">
                  <a:moveTo>
                    <a:pt x="0" y="0"/>
                  </a:moveTo>
                  <a:lnTo>
                    <a:pt x="914908" y="0"/>
                  </a:lnTo>
                  <a:lnTo>
                    <a:pt x="914908" y="13726668"/>
                  </a:lnTo>
                  <a:lnTo>
                    <a:pt x="0" y="13726668"/>
                  </a:lnTo>
                  <a:close/>
                </a:path>
              </a:pathLst>
            </a:custGeom>
            <a:solidFill>
              <a:srgbClr val="4A66AC"/>
            </a:solidFill>
          </p:spPr>
        </p:sp>
      </p:grpSp>
      <p:sp>
        <p:nvSpPr>
          <p:cNvPr name="Freeform 6" id="6"/>
          <p:cNvSpPr/>
          <p:nvPr/>
        </p:nvSpPr>
        <p:spPr>
          <a:xfrm flipH="false" flipV="false" rot="0">
            <a:off x="15554570" y="636009"/>
            <a:ext cx="2285699" cy="1737839"/>
          </a:xfrm>
          <a:custGeom>
            <a:avLst/>
            <a:gdLst/>
            <a:ahLst/>
            <a:cxnLst/>
            <a:rect r="r" b="b" t="t" l="l"/>
            <a:pathLst>
              <a:path h="1737839" w="2285699">
                <a:moveTo>
                  <a:pt x="0" y="0"/>
                </a:moveTo>
                <a:lnTo>
                  <a:pt x="2285699" y="0"/>
                </a:lnTo>
                <a:lnTo>
                  <a:pt x="2285699" y="1737839"/>
                </a:lnTo>
                <a:lnTo>
                  <a:pt x="0" y="1737839"/>
                </a:lnTo>
                <a:lnTo>
                  <a:pt x="0" y="0"/>
                </a:lnTo>
                <a:close/>
              </a:path>
            </a:pathLst>
          </a:custGeom>
          <a:blipFill>
            <a:blip r:embed="rId2"/>
            <a:stretch>
              <a:fillRect l="0" t="0" r="0" b="0"/>
            </a:stretch>
          </a:blipFill>
        </p:spPr>
      </p:sp>
      <p:grpSp>
        <p:nvGrpSpPr>
          <p:cNvPr name="Group 7" id="7"/>
          <p:cNvGrpSpPr/>
          <p:nvPr/>
        </p:nvGrpSpPr>
        <p:grpSpPr>
          <a:xfrm rot="0">
            <a:off x="3934328" y="5647241"/>
            <a:ext cx="11620242" cy="2821042"/>
            <a:chOff x="0" y="0"/>
            <a:chExt cx="15493656" cy="3761390"/>
          </a:xfrm>
        </p:grpSpPr>
        <p:sp>
          <p:nvSpPr>
            <p:cNvPr name="Freeform 8" id="8"/>
            <p:cNvSpPr/>
            <p:nvPr/>
          </p:nvSpPr>
          <p:spPr>
            <a:xfrm flipH="false" flipV="false" rot="0">
              <a:off x="0" y="0"/>
              <a:ext cx="15493656" cy="3761390"/>
            </a:xfrm>
            <a:custGeom>
              <a:avLst/>
              <a:gdLst/>
              <a:ahLst/>
              <a:cxnLst/>
              <a:rect r="r" b="b" t="t" l="l"/>
              <a:pathLst>
                <a:path h="3761390" w="15493656">
                  <a:moveTo>
                    <a:pt x="0" y="0"/>
                  </a:moveTo>
                  <a:lnTo>
                    <a:pt x="15493656" y="0"/>
                  </a:lnTo>
                  <a:lnTo>
                    <a:pt x="15493656" y="3761390"/>
                  </a:lnTo>
                  <a:lnTo>
                    <a:pt x="0" y="3761390"/>
                  </a:lnTo>
                  <a:close/>
                </a:path>
              </a:pathLst>
            </a:custGeom>
            <a:solidFill>
              <a:srgbClr val="000000">
                <a:alpha val="0"/>
              </a:srgbClr>
            </a:solidFill>
          </p:spPr>
        </p:sp>
        <p:sp>
          <p:nvSpPr>
            <p:cNvPr name="TextBox 9" id="9"/>
            <p:cNvSpPr txBox="true"/>
            <p:nvPr/>
          </p:nvSpPr>
          <p:spPr>
            <a:xfrm>
              <a:off x="0" y="104775"/>
              <a:ext cx="15493656" cy="3656615"/>
            </a:xfrm>
            <a:prstGeom prst="rect">
              <a:avLst/>
            </a:prstGeom>
          </p:spPr>
          <p:txBody>
            <a:bodyPr anchor="t" rtlCol="false" tIns="0" lIns="0" bIns="0" rIns="0"/>
            <a:lstStyle/>
            <a:p>
              <a:pPr algn="l">
                <a:lnSpc>
                  <a:spcPts val="2080"/>
                </a:lnSpc>
              </a:pPr>
              <a:r>
                <a:rPr lang="en-US" sz="2702">
                  <a:solidFill>
                    <a:srgbClr val="FFFFFF"/>
                  </a:solidFill>
                  <a:latin typeface="Cambria"/>
                  <a:ea typeface="Cambria"/>
                  <a:cs typeface="Cambria"/>
                  <a:sym typeface="Cambria"/>
                </a:rPr>
                <a:t>                                                       </a:t>
              </a:r>
              <a:r>
                <a:rPr lang="en-US" sz="2702">
                  <a:solidFill>
                    <a:srgbClr val="FFFFFF"/>
                  </a:solidFill>
                  <a:latin typeface="Cambria"/>
                  <a:ea typeface="Cambria"/>
                  <a:cs typeface="Cambria"/>
                  <a:sym typeface="Cambria"/>
                </a:rPr>
                <a:t>221501099  PRASANA KISHOR E</a:t>
              </a:r>
            </a:p>
            <a:p>
              <a:pPr algn="l">
                <a:lnSpc>
                  <a:spcPts val="3782"/>
                </a:lnSpc>
              </a:pPr>
              <a:r>
                <a:rPr lang="en-US" sz="2702">
                  <a:solidFill>
                    <a:srgbClr val="FFFFFF"/>
                  </a:solidFill>
                  <a:latin typeface="Cambria"/>
                  <a:ea typeface="Cambria"/>
                  <a:cs typeface="Cambria"/>
                  <a:sym typeface="Cambria"/>
                </a:rPr>
                <a:t>                                                       221501516 CHARAN B</a:t>
              </a:r>
            </a:p>
            <a:p>
              <a:pPr algn="l">
                <a:lnSpc>
                  <a:spcPts val="3782"/>
                </a:lnSpc>
              </a:pPr>
              <a:r>
                <a:rPr lang="en-US" sz="2702">
                  <a:solidFill>
                    <a:srgbClr val="FFFFFF"/>
                  </a:solidFill>
                  <a:latin typeface="Cambria"/>
                  <a:ea typeface="Cambria"/>
                  <a:cs typeface="Cambria"/>
                  <a:sym typeface="Cambria"/>
                </a:rPr>
                <a:t>Mentor : AKSHAYA V</a:t>
              </a:r>
            </a:p>
          </p:txBody>
        </p:sp>
      </p:grpSp>
      <p:grpSp>
        <p:nvGrpSpPr>
          <p:cNvPr name="Group 10" id="10"/>
          <p:cNvGrpSpPr/>
          <p:nvPr/>
        </p:nvGrpSpPr>
        <p:grpSpPr>
          <a:xfrm rot="0">
            <a:off x="2694749" y="636009"/>
            <a:ext cx="12898501" cy="4346796"/>
            <a:chOff x="0" y="0"/>
            <a:chExt cx="17198002" cy="5795728"/>
          </a:xfrm>
        </p:grpSpPr>
        <p:sp>
          <p:nvSpPr>
            <p:cNvPr name="Freeform 11" id="11"/>
            <p:cNvSpPr/>
            <p:nvPr/>
          </p:nvSpPr>
          <p:spPr>
            <a:xfrm flipH="false" flipV="false" rot="0">
              <a:off x="0" y="0"/>
              <a:ext cx="17198001" cy="5795728"/>
            </a:xfrm>
            <a:custGeom>
              <a:avLst/>
              <a:gdLst/>
              <a:ahLst/>
              <a:cxnLst/>
              <a:rect r="r" b="b" t="t" l="l"/>
              <a:pathLst>
                <a:path h="5795728" w="17198001">
                  <a:moveTo>
                    <a:pt x="0" y="0"/>
                  </a:moveTo>
                  <a:lnTo>
                    <a:pt x="17198001" y="0"/>
                  </a:lnTo>
                  <a:lnTo>
                    <a:pt x="17198001" y="5795728"/>
                  </a:lnTo>
                  <a:lnTo>
                    <a:pt x="0" y="5795728"/>
                  </a:lnTo>
                  <a:close/>
                </a:path>
              </a:pathLst>
            </a:custGeom>
            <a:solidFill>
              <a:srgbClr val="000000">
                <a:alpha val="0"/>
              </a:srgbClr>
            </a:solidFill>
          </p:spPr>
        </p:sp>
        <p:sp>
          <p:nvSpPr>
            <p:cNvPr name="TextBox 12" id="12"/>
            <p:cNvSpPr txBox="true"/>
            <p:nvPr/>
          </p:nvSpPr>
          <p:spPr>
            <a:xfrm>
              <a:off x="0" y="0"/>
              <a:ext cx="17198002" cy="5795728"/>
            </a:xfrm>
            <a:prstGeom prst="rect">
              <a:avLst/>
            </a:prstGeom>
          </p:spPr>
          <p:txBody>
            <a:bodyPr anchor="t" rtlCol="false" tIns="0" lIns="0" bIns="0" rIns="0"/>
            <a:lstStyle/>
            <a:p>
              <a:pPr algn="ctr">
                <a:lnSpc>
                  <a:spcPts val="4323"/>
                </a:lnSpc>
              </a:pPr>
              <a:r>
                <a:rPr lang="en-US" sz="3602">
                  <a:solidFill>
                    <a:srgbClr val="FFFFFF"/>
                  </a:solidFill>
                  <a:latin typeface="Cambria"/>
                  <a:ea typeface="Cambria"/>
                  <a:cs typeface="Cambria"/>
                  <a:sym typeface="Cambria"/>
                </a:rPr>
                <a:t>Department of Artificial Intelligence &amp; Machine Learning</a:t>
              </a:r>
            </a:p>
            <a:p>
              <a:pPr algn="ctr">
                <a:lnSpc>
                  <a:spcPts val="4323"/>
                </a:lnSpc>
              </a:pPr>
            </a:p>
            <a:p>
              <a:pPr algn="ctr">
                <a:lnSpc>
                  <a:spcPts val="4323"/>
                </a:lnSpc>
              </a:pPr>
              <a:r>
                <a:rPr lang="en-US" sz="3602" b="true">
                  <a:solidFill>
                    <a:srgbClr val="FFFFFF"/>
                  </a:solidFill>
                  <a:latin typeface="Cambria Bold"/>
                  <a:ea typeface="Cambria Bold"/>
                  <a:cs typeface="Cambria Bold"/>
                  <a:sym typeface="Cambria Bold"/>
                </a:rPr>
                <a:t>AI19643 – FOUNDATIONS OF NATURAL LANGUAGE PROCESSING</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948089" y="0"/>
            <a:ext cx="1372315" cy="10295043"/>
            <a:chOff x="0" y="0"/>
            <a:chExt cx="1829753" cy="13726724"/>
          </a:xfrm>
        </p:grpSpPr>
        <p:sp>
          <p:nvSpPr>
            <p:cNvPr name="Freeform 3" id="3"/>
            <p:cNvSpPr/>
            <p:nvPr/>
          </p:nvSpPr>
          <p:spPr>
            <a:xfrm flipH="false" flipV="false" rot="0">
              <a:off x="0" y="0"/>
              <a:ext cx="1829816" cy="13726668"/>
            </a:xfrm>
            <a:custGeom>
              <a:avLst/>
              <a:gdLst/>
              <a:ahLst/>
              <a:cxnLst/>
              <a:rect r="r" b="b" t="t" l="l"/>
              <a:pathLst>
                <a:path h="13726668" w="1829816">
                  <a:moveTo>
                    <a:pt x="0" y="0"/>
                  </a:moveTo>
                  <a:lnTo>
                    <a:pt x="1829816" y="0"/>
                  </a:lnTo>
                  <a:lnTo>
                    <a:pt x="1829816" y="13726668"/>
                  </a:lnTo>
                  <a:lnTo>
                    <a:pt x="0" y="13726668"/>
                  </a:lnTo>
                  <a:close/>
                </a:path>
              </a:pathLst>
            </a:custGeom>
            <a:solidFill>
              <a:srgbClr val="1B1E3E"/>
            </a:solidFill>
          </p:spPr>
        </p:sp>
      </p:grpSp>
      <p:grpSp>
        <p:nvGrpSpPr>
          <p:cNvPr name="Group 4" id="4"/>
          <p:cNvGrpSpPr/>
          <p:nvPr/>
        </p:nvGrpSpPr>
        <p:grpSpPr>
          <a:xfrm rot="0">
            <a:off x="162834" y="-1463483"/>
            <a:ext cx="16243289" cy="4227124"/>
            <a:chOff x="0" y="0"/>
            <a:chExt cx="21657718" cy="5636165"/>
          </a:xfrm>
        </p:grpSpPr>
        <p:sp>
          <p:nvSpPr>
            <p:cNvPr name="Freeform 5" id="5"/>
            <p:cNvSpPr/>
            <p:nvPr/>
          </p:nvSpPr>
          <p:spPr>
            <a:xfrm flipH="false" flipV="false" rot="0">
              <a:off x="0" y="0"/>
              <a:ext cx="21657718" cy="5636165"/>
            </a:xfrm>
            <a:custGeom>
              <a:avLst/>
              <a:gdLst/>
              <a:ahLst/>
              <a:cxnLst/>
              <a:rect r="r" b="b" t="t" l="l"/>
              <a:pathLst>
                <a:path h="5636165" w="21657718">
                  <a:moveTo>
                    <a:pt x="0" y="0"/>
                  </a:moveTo>
                  <a:lnTo>
                    <a:pt x="21657718" y="0"/>
                  </a:lnTo>
                  <a:lnTo>
                    <a:pt x="21657718" y="5636165"/>
                  </a:lnTo>
                  <a:lnTo>
                    <a:pt x="0" y="5636165"/>
                  </a:lnTo>
                  <a:close/>
                </a:path>
              </a:pathLst>
            </a:custGeom>
            <a:solidFill>
              <a:srgbClr val="000000">
                <a:alpha val="0"/>
              </a:srgbClr>
            </a:solidFill>
          </p:spPr>
        </p:sp>
        <p:sp>
          <p:nvSpPr>
            <p:cNvPr name="TextBox 6" id="6"/>
            <p:cNvSpPr txBox="true"/>
            <p:nvPr/>
          </p:nvSpPr>
          <p:spPr>
            <a:xfrm>
              <a:off x="0" y="57150"/>
              <a:ext cx="21657718" cy="5579015"/>
            </a:xfrm>
            <a:prstGeom prst="rect">
              <a:avLst/>
            </a:prstGeom>
          </p:spPr>
          <p:txBody>
            <a:bodyPr anchor="b" rtlCol="false" tIns="0" lIns="0" bIns="0" rIns="0"/>
            <a:lstStyle/>
            <a:p>
              <a:pPr algn="ctr">
                <a:lnSpc>
                  <a:spcPts val="6418"/>
                </a:lnSpc>
              </a:pPr>
              <a:r>
                <a:rPr lang="en-US" b="true" sz="5943" spc="-75">
                  <a:solidFill>
                    <a:srgbClr val="000000"/>
                  </a:solidFill>
                  <a:latin typeface="Cambria Bold"/>
                  <a:ea typeface="Cambria Bold"/>
                  <a:cs typeface="Cambria Bold"/>
                  <a:sym typeface="Cambria Bold"/>
                </a:rPr>
                <a:t>LITERATURE REVIEW </a:t>
              </a:r>
            </a:p>
            <a:p>
              <a:pPr algn="ctr">
                <a:lnSpc>
                  <a:spcPts val="4085"/>
                </a:lnSpc>
              </a:pPr>
              <a:r>
                <a:rPr lang="en-US" b="true" sz="3782" spc="-75">
                  <a:solidFill>
                    <a:srgbClr val="000000"/>
                  </a:solidFill>
                  <a:latin typeface="Cambria Bold"/>
                  <a:ea typeface="Cambria Bold"/>
                  <a:cs typeface="Cambria Bold"/>
                  <a:sym typeface="Cambria Bold"/>
                </a:rPr>
                <a:t> ( MIN 10 REVIEW PAPERS)</a:t>
              </a:r>
            </a:p>
          </p:txBody>
        </p:sp>
      </p:grpSp>
      <p:sp>
        <p:nvSpPr>
          <p:cNvPr name="Freeform 7" id="7"/>
          <p:cNvSpPr/>
          <p:nvPr/>
        </p:nvSpPr>
        <p:spPr>
          <a:xfrm flipH="false" flipV="false" rot="0">
            <a:off x="0" y="14383"/>
            <a:ext cx="18288000" cy="10280660"/>
          </a:xfrm>
          <a:custGeom>
            <a:avLst/>
            <a:gdLst/>
            <a:ahLst/>
            <a:cxnLst/>
            <a:rect r="r" b="b" t="t" l="l"/>
            <a:pathLst>
              <a:path h="10280660" w="18288000">
                <a:moveTo>
                  <a:pt x="0" y="0"/>
                </a:moveTo>
                <a:lnTo>
                  <a:pt x="18288000" y="0"/>
                </a:lnTo>
                <a:lnTo>
                  <a:pt x="18288000" y="10280660"/>
                </a:lnTo>
                <a:lnTo>
                  <a:pt x="0" y="10280660"/>
                </a:lnTo>
                <a:lnTo>
                  <a:pt x="0" y="0"/>
                </a:lnTo>
                <a:close/>
              </a:path>
            </a:pathLst>
          </a:custGeom>
          <a:blipFill>
            <a:blip r:embed="rId2"/>
            <a:stretch>
              <a:fillRect l="0" t="-2686" r="0" b="-2638"/>
            </a:stretch>
          </a:blipFill>
        </p:spPr>
      </p:sp>
      <p:sp>
        <p:nvSpPr>
          <p:cNvPr name="TextBox 8" id="8"/>
          <p:cNvSpPr txBox="true"/>
          <p:nvPr/>
        </p:nvSpPr>
        <p:spPr>
          <a:xfrm rot="0">
            <a:off x="1028700" y="2687440"/>
            <a:ext cx="2240201" cy="588577"/>
          </a:xfrm>
          <a:prstGeom prst="rect">
            <a:avLst/>
          </a:prstGeom>
        </p:spPr>
        <p:txBody>
          <a:bodyPr anchor="t" rtlCol="false" tIns="0" lIns="0" bIns="0" rIns="0">
            <a:spAutoFit/>
          </a:bodyPr>
          <a:lstStyle/>
          <a:p>
            <a:pPr algn="l">
              <a:lnSpc>
                <a:spcPts val="4734"/>
              </a:lnSpc>
            </a:pPr>
            <a:r>
              <a:rPr lang="en-US" b="true" sz="3381">
                <a:solidFill>
                  <a:srgbClr val="000000"/>
                </a:solidFill>
                <a:latin typeface="Cambria Bold"/>
                <a:ea typeface="Cambria Bold"/>
                <a:cs typeface="Cambria Bold"/>
                <a:sym typeface="Cambria Bold"/>
              </a:rPr>
              <a:t>Paper Title</a:t>
            </a:r>
          </a:p>
        </p:txBody>
      </p:sp>
      <p:sp>
        <p:nvSpPr>
          <p:cNvPr name="TextBox 9" id="9"/>
          <p:cNvSpPr txBox="true"/>
          <p:nvPr/>
        </p:nvSpPr>
        <p:spPr>
          <a:xfrm rot="0">
            <a:off x="4388492" y="2696965"/>
            <a:ext cx="2456858" cy="510348"/>
          </a:xfrm>
          <a:prstGeom prst="rect">
            <a:avLst/>
          </a:prstGeom>
        </p:spPr>
        <p:txBody>
          <a:bodyPr anchor="t" rtlCol="false" tIns="0" lIns="0" bIns="0" rIns="0">
            <a:spAutoFit/>
          </a:bodyPr>
          <a:lstStyle/>
          <a:p>
            <a:pPr algn="l">
              <a:lnSpc>
                <a:spcPts val="4099"/>
              </a:lnSpc>
            </a:pPr>
            <a:r>
              <a:rPr lang="en-US" b="true" sz="2928">
                <a:solidFill>
                  <a:srgbClr val="000000"/>
                </a:solidFill>
                <a:latin typeface="Cambria Bold"/>
                <a:ea typeface="Cambria Bold"/>
                <a:cs typeface="Cambria Bold"/>
                <a:sym typeface="Cambria Bold"/>
              </a:rPr>
              <a:t>Author &amp; year</a:t>
            </a:r>
          </a:p>
        </p:txBody>
      </p:sp>
      <p:sp>
        <p:nvSpPr>
          <p:cNvPr name="TextBox 10" id="10"/>
          <p:cNvSpPr txBox="true"/>
          <p:nvPr/>
        </p:nvSpPr>
        <p:spPr>
          <a:xfrm rot="0">
            <a:off x="7964940" y="2696965"/>
            <a:ext cx="2275993" cy="510348"/>
          </a:xfrm>
          <a:prstGeom prst="rect">
            <a:avLst/>
          </a:prstGeom>
        </p:spPr>
        <p:txBody>
          <a:bodyPr anchor="t" rtlCol="false" tIns="0" lIns="0" bIns="0" rIns="0">
            <a:spAutoFit/>
          </a:bodyPr>
          <a:lstStyle/>
          <a:p>
            <a:pPr algn="l">
              <a:lnSpc>
                <a:spcPts val="4099"/>
              </a:lnSpc>
            </a:pPr>
            <a:r>
              <a:rPr lang="en-US" b="true" sz="2928">
                <a:solidFill>
                  <a:srgbClr val="000000"/>
                </a:solidFill>
                <a:latin typeface="Cambria Bold"/>
                <a:ea typeface="Cambria Bold"/>
                <a:cs typeface="Cambria Bold"/>
                <a:sym typeface="Cambria Bold"/>
              </a:rPr>
              <a:t>Methodology</a:t>
            </a:r>
          </a:p>
        </p:txBody>
      </p:sp>
      <p:sp>
        <p:nvSpPr>
          <p:cNvPr name="TextBox 11" id="11"/>
          <p:cNvSpPr txBox="true"/>
          <p:nvPr/>
        </p:nvSpPr>
        <p:spPr>
          <a:xfrm rot="0">
            <a:off x="11741012" y="2714995"/>
            <a:ext cx="1861049" cy="561022"/>
          </a:xfrm>
          <a:prstGeom prst="rect">
            <a:avLst/>
          </a:prstGeom>
        </p:spPr>
        <p:txBody>
          <a:bodyPr anchor="t" rtlCol="false" tIns="0" lIns="0" bIns="0" rIns="0">
            <a:spAutoFit/>
          </a:bodyPr>
          <a:lstStyle/>
          <a:p>
            <a:pPr algn="l">
              <a:lnSpc>
                <a:spcPts val="4567"/>
              </a:lnSpc>
            </a:pPr>
            <a:r>
              <a:rPr lang="en-US" b="true" sz="3262">
                <a:solidFill>
                  <a:srgbClr val="000000"/>
                </a:solidFill>
                <a:latin typeface="Cambria Bold"/>
                <a:ea typeface="Cambria Bold"/>
                <a:cs typeface="Cambria Bold"/>
                <a:sym typeface="Cambria Bold"/>
              </a:rPr>
              <a:t>Inference</a:t>
            </a:r>
          </a:p>
        </p:txBody>
      </p:sp>
      <p:sp>
        <p:nvSpPr>
          <p:cNvPr name="TextBox 12" id="12"/>
          <p:cNvSpPr txBox="true"/>
          <p:nvPr/>
        </p:nvSpPr>
        <p:spPr>
          <a:xfrm rot="0">
            <a:off x="15097487" y="2765125"/>
            <a:ext cx="1923637" cy="492862"/>
          </a:xfrm>
          <a:prstGeom prst="rect">
            <a:avLst/>
          </a:prstGeom>
        </p:spPr>
        <p:txBody>
          <a:bodyPr anchor="t" rtlCol="false" tIns="0" lIns="0" bIns="0" rIns="0">
            <a:spAutoFit/>
          </a:bodyPr>
          <a:lstStyle/>
          <a:p>
            <a:pPr algn="l">
              <a:lnSpc>
                <a:spcPts val="3937"/>
              </a:lnSpc>
            </a:pPr>
            <a:r>
              <a:rPr lang="en-US" b="true" sz="2812">
                <a:solidFill>
                  <a:srgbClr val="000000"/>
                </a:solidFill>
                <a:latin typeface="Cambria Bold"/>
                <a:ea typeface="Cambria Bold"/>
                <a:cs typeface="Cambria Bold"/>
                <a:sym typeface="Cambria Bold"/>
              </a:rPr>
              <a:t>Limitations</a:t>
            </a:r>
          </a:p>
        </p:txBody>
      </p:sp>
      <p:sp>
        <p:nvSpPr>
          <p:cNvPr name="TextBox 13" id="13"/>
          <p:cNvSpPr txBox="true"/>
          <p:nvPr/>
        </p:nvSpPr>
        <p:spPr>
          <a:xfrm rot="0">
            <a:off x="536177" y="3971060"/>
            <a:ext cx="2963927" cy="833648"/>
          </a:xfrm>
          <a:prstGeom prst="rect">
            <a:avLst/>
          </a:prstGeom>
        </p:spPr>
        <p:txBody>
          <a:bodyPr anchor="t" rtlCol="false" tIns="0" lIns="0" bIns="0" rIns="0">
            <a:spAutoFit/>
          </a:bodyPr>
          <a:lstStyle/>
          <a:p>
            <a:pPr algn="ctr">
              <a:lnSpc>
                <a:spcPts val="2136"/>
              </a:lnSpc>
              <a:spcBef>
                <a:spcPct val="0"/>
              </a:spcBef>
            </a:pPr>
            <a:r>
              <a:rPr lang="en-US" b="true" sz="1977" spc="-21">
                <a:solidFill>
                  <a:srgbClr val="000000"/>
                </a:solidFill>
                <a:latin typeface="Cambria Bold"/>
                <a:ea typeface="Cambria Bold"/>
                <a:cs typeface="Cambria Bold"/>
                <a:sym typeface="Cambria Bold"/>
              </a:rPr>
              <a:t>Attention-based NMT with</a:t>
            </a:r>
          </a:p>
          <a:p>
            <a:pPr algn="ctr">
              <a:lnSpc>
                <a:spcPts val="2136"/>
              </a:lnSpc>
              <a:spcBef>
                <a:spcPct val="0"/>
              </a:spcBef>
            </a:pPr>
            <a:r>
              <a:rPr lang="en-US" b="true" sz="1977" spc="-21">
                <a:solidFill>
                  <a:srgbClr val="000000"/>
                </a:solidFill>
                <a:latin typeface="Cambria Bold"/>
                <a:ea typeface="Cambria Bold"/>
                <a:cs typeface="Cambria Bold"/>
                <a:sym typeface="Cambria Bold"/>
              </a:rPr>
              <a:t> Artificial Pronunciation </a:t>
            </a:r>
          </a:p>
          <a:p>
            <a:pPr algn="ctr">
              <a:lnSpc>
                <a:spcPts val="2136"/>
              </a:lnSpc>
              <a:spcBef>
                <a:spcPct val="0"/>
              </a:spcBef>
            </a:pPr>
            <a:r>
              <a:rPr lang="en-US" b="true" sz="1977" spc="-22">
                <a:solidFill>
                  <a:srgbClr val="000000"/>
                </a:solidFill>
                <a:latin typeface="Cambria Bold"/>
                <a:ea typeface="Cambria Bold"/>
                <a:cs typeface="Cambria Bold"/>
                <a:sym typeface="Cambria Bold"/>
              </a:rPr>
              <a:t>for Nahuatl</a:t>
            </a:r>
          </a:p>
        </p:txBody>
      </p:sp>
      <p:sp>
        <p:nvSpPr>
          <p:cNvPr name="TextBox 14" id="14"/>
          <p:cNvSpPr txBox="true"/>
          <p:nvPr/>
        </p:nvSpPr>
        <p:spPr>
          <a:xfrm rot="0">
            <a:off x="4238862" y="4193482"/>
            <a:ext cx="2756117" cy="388804"/>
          </a:xfrm>
          <a:prstGeom prst="rect">
            <a:avLst/>
          </a:prstGeom>
        </p:spPr>
        <p:txBody>
          <a:bodyPr anchor="t" rtlCol="false" tIns="0" lIns="0" bIns="0" rIns="0">
            <a:spAutoFit/>
          </a:bodyPr>
          <a:lstStyle/>
          <a:p>
            <a:pPr algn="ctr">
              <a:lnSpc>
                <a:spcPts val="2825"/>
              </a:lnSpc>
              <a:spcBef>
                <a:spcPct val="0"/>
              </a:spcBef>
            </a:pPr>
            <a:r>
              <a:rPr lang="en-US" b="true" sz="2616" spc="-29">
                <a:solidFill>
                  <a:srgbClr val="000000"/>
                </a:solidFill>
                <a:latin typeface="Cambria Bold"/>
                <a:ea typeface="Cambria Bold"/>
                <a:cs typeface="Cambria Bold"/>
                <a:sym typeface="Cambria Bold"/>
              </a:rPr>
              <a:t>Bello García et al.</a:t>
            </a:r>
          </a:p>
        </p:txBody>
      </p:sp>
      <p:sp>
        <p:nvSpPr>
          <p:cNvPr name="TextBox 15" id="15"/>
          <p:cNvSpPr txBox="true"/>
          <p:nvPr/>
        </p:nvSpPr>
        <p:spPr>
          <a:xfrm rot="0">
            <a:off x="7387431" y="4054141"/>
            <a:ext cx="3542275" cy="750567"/>
          </a:xfrm>
          <a:prstGeom prst="rect">
            <a:avLst/>
          </a:prstGeom>
        </p:spPr>
        <p:txBody>
          <a:bodyPr anchor="t" rtlCol="false" tIns="0" lIns="0" bIns="0" rIns="0">
            <a:spAutoFit/>
          </a:bodyPr>
          <a:lstStyle/>
          <a:p>
            <a:pPr algn="ctr">
              <a:lnSpc>
                <a:spcPts val="1901"/>
              </a:lnSpc>
              <a:spcBef>
                <a:spcPct val="0"/>
              </a:spcBef>
            </a:pPr>
            <a:r>
              <a:rPr lang="en-US" b="true" sz="1760" spc="-19">
                <a:solidFill>
                  <a:srgbClr val="000000"/>
                </a:solidFill>
                <a:latin typeface="Cambria Bold"/>
                <a:ea typeface="Cambria Bold"/>
                <a:cs typeface="Cambria Bold"/>
                <a:sym typeface="Cambria Bold"/>
              </a:rPr>
              <a:t>Attention-based NMT with artificial</a:t>
            </a:r>
          </a:p>
          <a:p>
            <a:pPr algn="ctr">
              <a:lnSpc>
                <a:spcPts val="1901"/>
              </a:lnSpc>
              <a:spcBef>
                <a:spcPct val="0"/>
              </a:spcBef>
            </a:pPr>
            <a:r>
              <a:rPr lang="en-US" b="true" sz="1760" spc="-19">
                <a:solidFill>
                  <a:srgbClr val="000000"/>
                </a:solidFill>
                <a:latin typeface="Cambria Bold"/>
                <a:ea typeface="Cambria Bold"/>
                <a:cs typeface="Cambria Bold"/>
                <a:sym typeface="Cambria Bold"/>
              </a:rPr>
              <a:t> pronunciation for low-resource</a:t>
            </a:r>
          </a:p>
          <a:p>
            <a:pPr algn="ctr">
              <a:lnSpc>
                <a:spcPts val="1901"/>
              </a:lnSpc>
              <a:spcBef>
                <a:spcPct val="0"/>
              </a:spcBef>
            </a:pPr>
            <a:r>
              <a:rPr lang="en-US" b="true" sz="1760" spc="-20">
                <a:solidFill>
                  <a:srgbClr val="000000"/>
                </a:solidFill>
                <a:latin typeface="Cambria Bold"/>
                <a:ea typeface="Cambria Bold"/>
                <a:cs typeface="Cambria Bold"/>
                <a:sym typeface="Cambria Bold"/>
              </a:rPr>
              <a:t> language (Nahuatl)</a:t>
            </a:r>
          </a:p>
        </p:txBody>
      </p:sp>
      <p:sp>
        <p:nvSpPr>
          <p:cNvPr name="TextBox 16" id="16"/>
          <p:cNvSpPr txBox="true"/>
          <p:nvPr/>
        </p:nvSpPr>
        <p:spPr>
          <a:xfrm rot="0">
            <a:off x="11122853" y="4203007"/>
            <a:ext cx="3097368" cy="599907"/>
          </a:xfrm>
          <a:prstGeom prst="rect">
            <a:avLst/>
          </a:prstGeom>
        </p:spPr>
        <p:txBody>
          <a:bodyPr anchor="t" rtlCol="false" tIns="0" lIns="0" bIns="0" rIns="0">
            <a:spAutoFit/>
          </a:bodyPr>
          <a:lstStyle/>
          <a:p>
            <a:pPr algn="ctr">
              <a:lnSpc>
                <a:spcPts val="1568"/>
              </a:lnSpc>
              <a:spcBef>
                <a:spcPct val="0"/>
              </a:spcBef>
            </a:pPr>
            <a:r>
              <a:rPr lang="en-US" b="true" sz="1451" spc="-15">
                <a:solidFill>
                  <a:srgbClr val="000000"/>
                </a:solidFill>
                <a:latin typeface="Cambria Bold"/>
                <a:ea typeface="Cambria Bold"/>
                <a:cs typeface="Cambria Bold"/>
                <a:sym typeface="Cambria Bold"/>
              </a:rPr>
              <a:t>Demonstrated viability of translating </a:t>
            </a:r>
          </a:p>
          <a:p>
            <a:pPr algn="ctr">
              <a:lnSpc>
                <a:spcPts val="1568"/>
              </a:lnSpc>
              <a:spcBef>
                <a:spcPct val="0"/>
              </a:spcBef>
            </a:pPr>
            <a:r>
              <a:rPr lang="en-US" b="true" sz="1451" spc="-15">
                <a:solidFill>
                  <a:srgbClr val="000000"/>
                </a:solidFill>
                <a:latin typeface="Cambria Bold"/>
                <a:ea typeface="Cambria Bold"/>
                <a:cs typeface="Cambria Bold"/>
                <a:sym typeface="Cambria Bold"/>
              </a:rPr>
              <a:t>endangered languages using </a:t>
            </a:r>
          </a:p>
          <a:p>
            <a:pPr algn="ctr">
              <a:lnSpc>
                <a:spcPts val="1568"/>
              </a:lnSpc>
              <a:spcBef>
                <a:spcPct val="0"/>
              </a:spcBef>
            </a:pPr>
            <a:r>
              <a:rPr lang="en-US" b="true" sz="1451" spc="-16">
                <a:solidFill>
                  <a:srgbClr val="000000"/>
                </a:solidFill>
                <a:latin typeface="Cambria Bold"/>
                <a:ea typeface="Cambria Bold"/>
                <a:cs typeface="Cambria Bold"/>
                <a:sym typeface="Cambria Bold"/>
              </a:rPr>
              <a:t>tailored NMT and TTS strategies</a:t>
            </a:r>
          </a:p>
        </p:txBody>
      </p:sp>
      <p:sp>
        <p:nvSpPr>
          <p:cNvPr name="TextBox 17" id="17"/>
          <p:cNvSpPr txBox="true"/>
          <p:nvPr/>
        </p:nvSpPr>
        <p:spPr>
          <a:xfrm rot="0">
            <a:off x="14610746" y="4221917"/>
            <a:ext cx="2838264" cy="434064"/>
          </a:xfrm>
          <a:prstGeom prst="rect">
            <a:avLst/>
          </a:prstGeom>
        </p:spPr>
        <p:txBody>
          <a:bodyPr anchor="t" rtlCol="false" tIns="0" lIns="0" bIns="0" rIns="0">
            <a:spAutoFit/>
          </a:bodyPr>
          <a:lstStyle/>
          <a:p>
            <a:pPr algn="ctr">
              <a:lnSpc>
                <a:spcPts val="1691"/>
              </a:lnSpc>
              <a:spcBef>
                <a:spcPct val="0"/>
              </a:spcBef>
            </a:pPr>
            <a:r>
              <a:rPr lang="en-US" b="true" sz="1566" spc="-17">
                <a:solidFill>
                  <a:srgbClr val="000000"/>
                </a:solidFill>
                <a:latin typeface="Cambria Bold"/>
                <a:ea typeface="Cambria Bold"/>
                <a:cs typeface="Cambria Bold"/>
                <a:sym typeface="Cambria Bold"/>
              </a:rPr>
              <a:t>Limited corpora; specialized for</a:t>
            </a:r>
          </a:p>
          <a:p>
            <a:pPr algn="ctr">
              <a:lnSpc>
                <a:spcPts val="1691"/>
              </a:lnSpc>
              <a:spcBef>
                <a:spcPct val="0"/>
              </a:spcBef>
            </a:pPr>
            <a:r>
              <a:rPr lang="en-US" b="true" sz="1566" spc="-17">
                <a:solidFill>
                  <a:srgbClr val="000000"/>
                </a:solidFill>
                <a:latin typeface="Cambria Bold"/>
                <a:ea typeface="Cambria Bold"/>
                <a:cs typeface="Cambria Bold"/>
                <a:sym typeface="Cambria Bold"/>
              </a:rPr>
              <a:t> a single low-resource language</a:t>
            </a:r>
          </a:p>
        </p:txBody>
      </p:sp>
      <p:sp>
        <p:nvSpPr>
          <p:cNvPr name="TextBox 18" id="18"/>
          <p:cNvSpPr txBox="true"/>
          <p:nvPr/>
        </p:nvSpPr>
        <p:spPr>
          <a:xfrm rot="0">
            <a:off x="883922" y="5320301"/>
            <a:ext cx="2782711" cy="555528"/>
          </a:xfrm>
          <a:prstGeom prst="rect">
            <a:avLst/>
          </a:prstGeom>
        </p:spPr>
        <p:txBody>
          <a:bodyPr anchor="t" rtlCol="false" tIns="0" lIns="0" bIns="0" rIns="0">
            <a:spAutoFit/>
          </a:bodyPr>
          <a:lstStyle/>
          <a:p>
            <a:pPr algn="ctr">
              <a:lnSpc>
                <a:spcPts val="2109"/>
              </a:lnSpc>
              <a:spcBef>
                <a:spcPct val="0"/>
              </a:spcBef>
            </a:pPr>
            <a:r>
              <a:rPr lang="en-US" b="true" sz="1953" spc="-21">
                <a:solidFill>
                  <a:srgbClr val="000000"/>
                </a:solidFill>
                <a:latin typeface="Cambria Bold"/>
                <a:ea typeface="Cambria Bold"/>
                <a:cs typeface="Cambria Bold"/>
                <a:sym typeface="Cambria Bold"/>
              </a:rPr>
              <a:t>G</a:t>
            </a:r>
            <a:r>
              <a:rPr lang="en-US" b="true" sz="1953" spc="-21">
                <a:solidFill>
                  <a:srgbClr val="000000"/>
                </a:solidFill>
                <a:latin typeface="Cambria Bold"/>
                <a:ea typeface="Cambria Bold"/>
                <a:cs typeface="Cambria Bold"/>
                <a:sym typeface="Cambria Bold"/>
              </a:rPr>
              <a:t>oogle’s Neural Machine </a:t>
            </a:r>
          </a:p>
          <a:p>
            <a:pPr algn="ctr">
              <a:lnSpc>
                <a:spcPts val="2109"/>
              </a:lnSpc>
              <a:spcBef>
                <a:spcPct val="0"/>
              </a:spcBef>
            </a:pPr>
            <a:r>
              <a:rPr lang="en-US" b="true" sz="1953" spc="-22">
                <a:solidFill>
                  <a:srgbClr val="000000"/>
                </a:solidFill>
                <a:latin typeface="Cambria Bold"/>
                <a:ea typeface="Cambria Bold"/>
                <a:cs typeface="Cambria Bold"/>
                <a:sym typeface="Cambria Bold"/>
              </a:rPr>
              <a:t>Translation System</a:t>
            </a:r>
          </a:p>
        </p:txBody>
      </p:sp>
      <p:sp>
        <p:nvSpPr>
          <p:cNvPr name="TextBox 19" id="19"/>
          <p:cNvSpPr txBox="true"/>
          <p:nvPr/>
        </p:nvSpPr>
        <p:spPr>
          <a:xfrm rot="0">
            <a:off x="4717046" y="5454406"/>
            <a:ext cx="1799749" cy="287317"/>
          </a:xfrm>
          <a:prstGeom prst="rect">
            <a:avLst/>
          </a:prstGeom>
        </p:spPr>
        <p:txBody>
          <a:bodyPr anchor="t" rtlCol="false" tIns="0" lIns="0" bIns="0" rIns="0">
            <a:spAutoFit/>
          </a:bodyPr>
          <a:lstStyle/>
          <a:p>
            <a:pPr algn="ctr">
              <a:lnSpc>
                <a:spcPts val="2136"/>
              </a:lnSpc>
              <a:spcBef>
                <a:spcPct val="0"/>
              </a:spcBef>
            </a:pPr>
            <a:r>
              <a:rPr lang="en-US" b="true" sz="1977" spc="-21">
                <a:solidFill>
                  <a:srgbClr val="000000"/>
                </a:solidFill>
                <a:latin typeface="Cambria Bold"/>
                <a:ea typeface="Cambria Bold"/>
                <a:cs typeface="Cambria Bold"/>
                <a:sym typeface="Cambria Bold"/>
              </a:rPr>
              <a:t>Wu et al. (2016)</a:t>
            </a:r>
          </a:p>
        </p:txBody>
      </p:sp>
      <p:sp>
        <p:nvSpPr>
          <p:cNvPr name="TextBox 20" id="20"/>
          <p:cNvSpPr txBox="true"/>
          <p:nvPr/>
        </p:nvSpPr>
        <p:spPr>
          <a:xfrm rot="0">
            <a:off x="7336334" y="5187706"/>
            <a:ext cx="3615333" cy="820717"/>
          </a:xfrm>
          <a:prstGeom prst="rect">
            <a:avLst/>
          </a:prstGeom>
        </p:spPr>
        <p:txBody>
          <a:bodyPr anchor="t" rtlCol="false" tIns="0" lIns="0" bIns="0" rIns="0">
            <a:spAutoFit/>
          </a:bodyPr>
          <a:lstStyle/>
          <a:p>
            <a:pPr algn="ctr">
              <a:lnSpc>
                <a:spcPts val="2136"/>
              </a:lnSpc>
              <a:spcBef>
                <a:spcPct val="0"/>
              </a:spcBef>
            </a:pPr>
            <a:r>
              <a:rPr lang="en-US" b="true" sz="1977" spc="-21">
                <a:solidFill>
                  <a:srgbClr val="000000"/>
                </a:solidFill>
                <a:latin typeface="Cambria Bold"/>
                <a:ea typeface="Cambria Bold"/>
                <a:cs typeface="Cambria Bold"/>
                <a:sym typeface="Cambria Bold"/>
              </a:rPr>
              <a:t>Transformer architecture with </a:t>
            </a:r>
          </a:p>
          <a:p>
            <a:pPr algn="ctr">
              <a:lnSpc>
                <a:spcPts val="2136"/>
              </a:lnSpc>
              <a:spcBef>
                <a:spcPct val="0"/>
              </a:spcBef>
            </a:pPr>
            <a:r>
              <a:rPr lang="en-US" b="true" sz="1977" spc="-21">
                <a:solidFill>
                  <a:srgbClr val="000000"/>
                </a:solidFill>
                <a:latin typeface="Cambria Bold"/>
                <a:ea typeface="Cambria Bold"/>
                <a:cs typeface="Cambria Bold"/>
                <a:sym typeface="Cambria Bold"/>
              </a:rPr>
              <a:t>self-attention, BPE tokenization,</a:t>
            </a:r>
          </a:p>
          <a:p>
            <a:pPr algn="ctr">
              <a:lnSpc>
                <a:spcPts val="2136"/>
              </a:lnSpc>
              <a:spcBef>
                <a:spcPct val="0"/>
              </a:spcBef>
            </a:pPr>
            <a:r>
              <a:rPr lang="en-US" b="true" sz="1977" spc="-21">
                <a:solidFill>
                  <a:srgbClr val="000000"/>
                </a:solidFill>
                <a:latin typeface="Cambria Bold"/>
                <a:ea typeface="Cambria Bold"/>
                <a:cs typeface="Cambria Bold"/>
                <a:sym typeface="Cambria Bold"/>
              </a:rPr>
              <a:t> end-to-end training</a:t>
            </a:r>
          </a:p>
        </p:txBody>
      </p:sp>
      <p:sp>
        <p:nvSpPr>
          <p:cNvPr name="TextBox 21" id="21"/>
          <p:cNvSpPr txBox="true"/>
          <p:nvPr/>
        </p:nvSpPr>
        <p:spPr>
          <a:xfrm rot="0">
            <a:off x="10951666" y="5320301"/>
            <a:ext cx="3615333" cy="554017"/>
          </a:xfrm>
          <a:prstGeom prst="rect">
            <a:avLst/>
          </a:prstGeom>
        </p:spPr>
        <p:txBody>
          <a:bodyPr anchor="t" rtlCol="false" tIns="0" lIns="0" bIns="0" rIns="0">
            <a:spAutoFit/>
          </a:bodyPr>
          <a:lstStyle/>
          <a:p>
            <a:pPr algn="ctr">
              <a:lnSpc>
                <a:spcPts val="2136"/>
              </a:lnSpc>
              <a:spcBef>
                <a:spcPct val="0"/>
              </a:spcBef>
            </a:pPr>
            <a:r>
              <a:rPr lang="en-US" b="true" sz="1977" spc="-21">
                <a:solidFill>
                  <a:srgbClr val="000000"/>
                </a:solidFill>
                <a:latin typeface="Cambria Bold"/>
                <a:ea typeface="Cambria Bold"/>
                <a:cs typeface="Cambria Bold"/>
                <a:sym typeface="Cambria Bold"/>
              </a:rPr>
              <a:t>Revolutionized MT with </a:t>
            </a:r>
          </a:p>
          <a:p>
            <a:pPr algn="ctr">
              <a:lnSpc>
                <a:spcPts val="2136"/>
              </a:lnSpc>
              <a:spcBef>
                <a:spcPct val="0"/>
              </a:spcBef>
            </a:pPr>
            <a:r>
              <a:rPr lang="en-US" b="true" sz="1977" spc="-21">
                <a:solidFill>
                  <a:srgbClr val="000000"/>
                </a:solidFill>
                <a:latin typeface="Cambria Bold"/>
                <a:ea typeface="Cambria Bold"/>
                <a:cs typeface="Cambria Bold"/>
                <a:sym typeface="Cambria Bold"/>
              </a:rPr>
              <a:t>near-human performance</a:t>
            </a:r>
          </a:p>
        </p:txBody>
      </p:sp>
      <p:sp>
        <p:nvSpPr>
          <p:cNvPr name="TextBox 22" id="22"/>
          <p:cNvSpPr txBox="true"/>
          <p:nvPr/>
        </p:nvSpPr>
        <p:spPr>
          <a:xfrm rot="0">
            <a:off x="14466320" y="5293236"/>
            <a:ext cx="3127114" cy="715187"/>
          </a:xfrm>
          <a:prstGeom prst="rect">
            <a:avLst/>
          </a:prstGeom>
        </p:spPr>
        <p:txBody>
          <a:bodyPr anchor="t" rtlCol="false" tIns="0" lIns="0" bIns="0" rIns="0">
            <a:spAutoFit/>
          </a:bodyPr>
          <a:lstStyle/>
          <a:p>
            <a:pPr algn="ctr">
              <a:lnSpc>
                <a:spcPts val="1864"/>
              </a:lnSpc>
              <a:spcBef>
                <a:spcPct val="0"/>
              </a:spcBef>
            </a:pPr>
            <a:r>
              <a:rPr lang="en-US" b="true" sz="1726" spc="-18">
                <a:solidFill>
                  <a:srgbClr val="000000"/>
                </a:solidFill>
                <a:latin typeface="Cambria Bold"/>
                <a:ea typeface="Cambria Bold"/>
                <a:cs typeface="Cambria Bold"/>
                <a:sym typeface="Cambria Bold"/>
              </a:rPr>
              <a:t>Requires high computational</a:t>
            </a:r>
          </a:p>
          <a:p>
            <a:pPr algn="ctr">
              <a:lnSpc>
                <a:spcPts val="1864"/>
              </a:lnSpc>
              <a:spcBef>
                <a:spcPct val="0"/>
              </a:spcBef>
            </a:pPr>
            <a:r>
              <a:rPr lang="en-US" b="true" sz="1726" spc="-18">
                <a:solidFill>
                  <a:srgbClr val="000000"/>
                </a:solidFill>
                <a:latin typeface="Cambria Bold"/>
                <a:ea typeface="Cambria Bold"/>
                <a:cs typeface="Cambria Bold"/>
                <a:sym typeface="Cambria Bold"/>
              </a:rPr>
              <a:t> resources; not suitable for </a:t>
            </a:r>
          </a:p>
          <a:p>
            <a:pPr algn="ctr">
              <a:lnSpc>
                <a:spcPts val="1864"/>
              </a:lnSpc>
              <a:spcBef>
                <a:spcPct val="0"/>
              </a:spcBef>
            </a:pPr>
            <a:r>
              <a:rPr lang="en-US" b="true" sz="1726" spc="-18">
                <a:solidFill>
                  <a:srgbClr val="000000"/>
                </a:solidFill>
                <a:latin typeface="Cambria Bold"/>
                <a:ea typeface="Cambria Bold"/>
                <a:cs typeface="Cambria Bold"/>
                <a:sym typeface="Cambria Bold"/>
              </a:rPr>
              <a:t>low-resource languages directly</a:t>
            </a:r>
          </a:p>
        </p:txBody>
      </p:sp>
      <p:sp>
        <p:nvSpPr>
          <p:cNvPr name="TextBox 23" id="23"/>
          <p:cNvSpPr txBox="true"/>
          <p:nvPr/>
        </p:nvSpPr>
        <p:spPr>
          <a:xfrm rot="0">
            <a:off x="443766" y="6390179"/>
            <a:ext cx="3410069" cy="554017"/>
          </a:xfrm>
          <a:prstGeom prst="rect">
            <a:avLst/>
          </a:prstGeom>
        </p:spPr>
        <p:txBody>
          <a:bodyPr anchor="t" rtlCol="false" tIns="0" lIns="0" bIns="0" rIns="0">
            <a:spAutoFit/>
          </a:bodyPr>
          <a:lstStyle/>
          <a:p>
            <a:pPr algn="ctr">
              <a:lnSpc>
                <a:spcPts val="2136"/>
              </a:lnSpc>
              <a:spcBef>
                <a:spcPct val="0"/>
              </a:spcBef>
            </a:pPr>
            <a:r>
              <a:rPr lang="en-US" b="true" sz="1977" spc="-21">
                <a:solidFill>
                  <a:srgbClr val="000000"/>
                </a:solidFill>
                <a:latin typeface="Cambria Bold"/>
                <a:ea typeface="Cambria Bold"/>
                <a:cs typeface="Cambria Bold"/>
                <a:sym typeface="Cambria Bold"/>
              </a:rPr>
              <a:t>Neural MT by Jointly Learning </a:t>
            </a:r>
          </a:p>
          <a:p>
            <a:pPr algn="ctr">
              <a:lnSpc>
                <a:spcPts val="2136"/>
              </a:lnSpc>
              <a:spcBef>
                <a:spcPct val="0"/>
              </a:spcBef>
            </a:pPr>
            <a:r>
              <a:rPr lang="en-US" b="true" sz="1977" spc="-21">
                <a:solidFill>
                  <a:srgbClr val="000000"/>
                </a:solidFill>
                <a:latin typeface="Cambria Bold"/>
                <a:ea typeface="Cambria Bold"/>
                <a:cs typeface="Cambria Bold"/>
                <a:sym typeface="Cambria Bold"/>
              </a:rPr>
              <a:t>to Align and Translate</a:t>
            </a:r>
          </a:p>
        </p:txBody>
      </p:sp>
      <p:sp>
        <p:nvSpPr>
          <p:cNvPr name="TextBox 24" id="24"/>
          <p:cNvSpPr txBox="true"/>
          <p:nvPr/>
        </p:nvSpPr>
        <p:spPr>
          <a:xfrm rot="0">
            <a:off x="4426444" y="6618023"/>
            <a:ext cx="2568535" cy="287317"/>
          </a:xfrm>
          <a:prstGeom prst="rect">
            <a:avLst/>
          </a:prstGeom>
        </p:spPr>
        <p:txBody>
          <a:bodyPr anchor="t" rtlCol="false" tIns="0" lIns="0" bIns="0" rIns="0">
            <a:spAutoFit/>
          </a:bodyPr>
          <a:lstStyle/>
          <a:p>
            <a:pPr algn="ctr">
              <a:lnSpc>
                <a:spcPts val="2136"/>
              </a:lnSpc>
              <a:spcBef>
                <a:spcPct val="0"/>
              </a:spcBef>
            </a:pPr>
            <a:r>
              <a:rPr lang="en-US" b="true" sz="1977" spc="-21">
                <a:solidFill>
                  <a:srgbClr val="000000"/>
                </a:solidFill>
                <a:latin typeface="Cambria Bold"/>
                <a:ea typeface="Cambria Bold"/>
                <a:cs typeface="Cambria Bold"/>
                <a:sym typeface="Cambria Bold"/>
              </a:rPr>
              <a:t>Bahdanau et al. (2015)</a:t>
            </a:r>
          </a:p>
        </p:txBody>
      </p:sp>
      <p:sp>
        <p:nvSpPr>
          <p:cNvPr name="TextBox 25" id="25"/>
          <p:cNvSpPr txBox="true"/>
          <p:nvPr/>
        </p:nvSpPr>
        <p:spPr>
          <a:xfrm rot="0">
            <a:off x="7389197" y="6484673"/>
            <a:ext cx="3562469" cy="554017"/>
          </a:xfrm>
          <a:prstGeom prst="rect">
            <a:avLst/>
          </a:prstGeom>
        </p:spPr>
        <p:txBody>
          <a:bodyPr anchor="t" rtlCol="false" tIns="0" lIns="0" bIns="0" rIns="0">
            <a:spAutoFit/>
          </a:bodyPr>
          <a:lstStyle/>
          <a:p>
            <a:pPr algn="ctr">
              <a:lnSpc>
                <a:spcPts val="2136"/>
              </a:lnSpc>
              <a:spcBef>
                <a:spcPct val="0"/>
              </a:spcBef>
            </a:pPr>
            <a:r>
              <a:rPr lang="en-US" b="true" sz="1977" spc="-21">
                <a:solidFill>
                  <a:srgbClr val="000000"/>
                </a:solidFill>
                <a:latin typeface="Cambria Bold"/>
                <a:ea typeface="Cambria Bold"/>
                <a:cs typeface="Cambria Bold"/>
                <a:sym typeface="Cambria Bold"/>
              </a:rPr>
              <a:t>RNN with attention mechanism </a:t>
            </a:r>
          </a:p>
          <a:p>
            <a:pPr algn="ctr">
              <a:lnSpc>
                <a:spcPts val="2136"/>
              </a:lnSpc>
              <a:spcBef>
                <a:spcPct val="0"/>
              </a:spcBef>
            </a:pPr>
            <a:r>
              <a:rPr lang="en-US" b="true" sz="1977" spc="-21">
                <a:solidFill>
                  <a:srgbClr val="000000"/>
                </a:solidFill>
                <a:latin typeface="Cambria Bold"/>
                <a:ea typeface="Cambria Bold"/>
                <a:cs typeface="Cambria Bold"/>
                <a:sym typeface="Cambria Bold"/>
              </a:rPr>
              <a:t>for dynamic word alignment</a:t>
            </a:r>
          </a:p>
        </p:txBody>
      </p:sp>
      <p:sp>
        <p:nvSpPr>
          <p:cNvPr name="TextBox 26" id="26"/>
          <p:cNvSpPr txBox="true"/>
          <p:nvPr/>
        </p:nvSpPr>
        <p:spPr>
          <a:xfrm rot="0">
            <a:off x="11196876" y="6397438"/>
            <a:ext cx="3124914" cy="728486"/>
          </a:xfrm>
          <a:prstGeom prst="rect">
            <a:avLst/>
          </a:prstGeom>
        </p:spPr>
        <p:txBody>
          <a:bodyPr anchor="t" rtlCol="false" tIns="0" lIns="0" bIns="0" rIns="0">
            <a:spAutoFit/>
          </a:bodyPr>
          <a:lstStyle/>
          <a:p>
            <a:pPr algn="ctr">
              <a:lnSpc>
                <a:spcPts val="1898"/>
              </a:lnSpc>
              <a:spcBef>
                <a:spcPct val="0"/>
              </a:spcBef>
            </a:pPr>
            <a:r>
              <a:rPr lang="en-US" b="true" sz="1758" spc="-19">
                <a:solidFill>
                  <a:srgbClr val="000000"/>
                </a:solidFill>
                <a:latin typeface="Cambria Bold"/>
                <a:ea typeface="Cambria Bold"/>
                <a:cs typeface="Cambria Bold"/>
                <a:sym typeface="Cambria Bold"/>
              </a:rPr>
              <a:t>Solved fixed-length bottleneck, </a:t>
            </a:r>
          </a:p>
          <a:p>
            <a:pPr algn="ctr">
              <a:lnSpc>
                <a:spcPts val="1898"/>
              </a:lnSpc>
              <a:spcBef>
                <a:spcPct val="0"/>
              </a:spcBef>
            </a:pPr>
            <a:r>
              <a:rPr lang="en-US" b="true" sz="1758" spc="-19">
                <a:solidFill>
                  <a:srgbClr val="000000"/>
                </a:solidFill>
                <a:latin typeface="Cambria Bold"/>
                <a:ea typeface="Cambria Bold"/>
                <a:cs typeface="Cambria Bold"/>
                <a:sym typeface="Cambria Bold"/>
              </a:rPr>
              <a:t>foundational to modern</a:t>
            </a:r>
          </a:p>
          <a:p>
            <a:pPr algn="ctr">
              <a:lnSpc>
                <a:spcPts val="1898"/>
              </a:lnSpc>
              <a:spcBef>
                <a:spcPct val="0"/>
              </a:spcBef>
            </a:pPr>
            <a:r>
              <a:rPr lang="en-US" b="true" sz="1758" spc="-19">
                <a:solidFill>
                  <a:srgbClr val="000000"/>
                </a:solidFill>
                <a:latin typeface="Cambria Bold"/>
                <a:ea typeface="Cambria Bold"/>
                <a:cs typeface="Cambria Bold"/>
                <a:sym typeface="Cambria Bold"/>
              </a:rPr>
              <a:t> NMT models</a:t>
            </a:r>
          </a:p>
        </p:txBody>
      </p:sp>
      <p:sp>
        <p:nvSpPr>
          <p:cNvPr name="TextBox 27" id="27"/>
          <p:cNvSpPr txBox="true"/>
          <p:nvPr/>
        </p:nvSpPr>
        <p:spPr>
          <a:xfrm rot="0">
            <a:off x="14483170" y="6475148"/>
            <a:ext cx="3110265" cy="743007"/>
          </a:xfrm>
          <a:prstGeom prst="rect">
            <a:avLst/>
          </a:prstGeom>
        </p:spPr>
        <p:txBody>
          <a:bodyPr anchor="t" rtlCol="false" tIns="0" lIns="0" bIns="0" rIns="0">
            <a:spAutoFit/>
          </a:bodyPr>
          <a:lstStyle/>
          <a:p>
            <a:pPr algn="ctr">
              <a:lnSpc>
                <a:spcPts val="1911"/>
              </a:lnSpc>
              <a:spcBef>
                <a:spcPct val="0"/>
              </a:spcBef>
            </a:pPr>
            <a:r>
              <a:rPr lang="en-US" b="true" sz="1769" spc="-19">
                <a:solidFill>
                  <a:srgbClr val="000000"/>
                </a:solidFill>
                <a:latin typeface="Cambria Bold"/>
                <a:ea typeface="Cambria Bold"/>
                <a:cs typeface="Cambria Bold"/>
                <a:sym typeface="Cambria Bold"/>
              </a:rPr>
              <a:t>Pre-Transformer; less efficient </a:t>
            </a:r>
          </a:p>
          <a:p>
            <a:pPr algn="ctr">
              <a:lnSpc>
                <a:spcPts val="1911"/>
              </a:lnSpc>
              <a:spcBef>
                <a:spcPct val="0"/>
              </a:spcBef>
            </a:pPr>
            <a:r>
              <a:rPr lang="en-US" b="true" sz="1769" spc="-19">
                <a:solidFill>
                  <a:srgbClr val="000000"/>
                </a:solidFill>
                <a:latin typeface="Cambria Bold"/>
                <a:ea typeface="Cambria Bold"/>
                <a:cs typeface="Cambria Bold"/>
                <a:sym typeface="Cambria Bold"/>
              </a:rPr>
              <a:t>and slower compared to</a:t>
            </a:r>
          </a:p>
          <a:p>
            <a:pPr algn="ctr">
              <a:lnSpc>
                <a:spcPts val="1911"/>
              </a:lnSpc>
              <a:spcBef>
                <a:spcPct val="0"/>
              </a:spcBef>
            </a:pPr>
            <a:r>
              <a:rPr lang="en-US" b="true" sz="1769" spc="-19">
                <a:solidFill>
                  <a:srgbClr val="000000"/>
                </a:solidFill>
                <a:latin typeface="Cambria Bold"/>
                <a:ea typeface="Cambria Bold"/>
                <a:cs typeface="Cambria Bold"/>
                <a:sym typeface="Cambria Bold"/>
              </a:rPr>
              <a:t> newer architectures</a:t>
            </a:r>
          </a:p>
        </p:txBody>
      </p:sp>
      <p:sp>
        <p:nvSpPr>
          <p:cNvPr name="TextBox 28" id="28"/>
          <p:cNvSpPr txBox="true"/>
          <p:nvPr/>
        </p:nvSpPr>
        <p:spPr>
          <a:xfrm rot="0">
            <a:off x="772855" y="7639520"/>
            <a:ext cx="3080980" cy="554017"/>
          </a:xfrm>
          <a:prstGeom prst="rect">
            <a:avLst/>
          </a:prstGeom>
        </p:spPr>
        <p:txBody>
          <a:bodyPr anchor="t" rtlCol="false" tIns="0" lIns="0" bIns="0" rIns="0">
            <a:spAutoFit/>
          </a:bodyPr>
          <a:lstStyle/>
          <a:p>
            <a:pPr algn="ctr">
              <a:lnSpc>
                <a:spcPts val="2136"/>
              </a:lnSpc>
              <a:spcBef>
                <a:spcPct val="0"/>
              </a:spcBef>
            </a:pPr>
            <a:r>
              <a:rPr lang="en-US" b="true" sz="1977" spc="-21">
                <a:solidFill>
                  <a:srgbClr val="000000"/>
                </a:solidFill>
                <a:latin typeface="Cambria Bold"/>
                <a:ea typeface="Cambria Bold"/>
                <a:cs typeface="Cambria Bold"/>
                <a:sym typeface="Cambria Bold"/>
              </a:rPr>
              <a:t>MelNet: Frequency-Domain</a:t>
            </a:r>
          </a:p>
          <a:p>
            <a:pPr algn="ctr">
              <a:lnSpc>
                <a:spcPts val="2136"/>
              </a:lnSpc>
              <a:spcBef>
                <a:spcPct val="0"/>
              </a:spcBef>
            </a:pPr>
            <a:r>
              <a:rPr lang="en-US" b="true" sz="1977" spc="-21">
                <a:solidFill>
                  <a:srgbClr val="000000"/>
                </a:solidFill>
                <a:latin typeface="Cambria Bold"/>
                <a:ea typeface="Cambria Bold"/>
                <a:cs typeface="Cambria Bold"/>
                <a:sym typeface="Cambria Bold"/>
              </a:rPr>
              <a:t> Audio Generation</a:t>
            </a:r>
          </a:p>
        </p:txBody>
      </p:sp>
      <p:sp>
        <p:nvSpPr>
          <p:cNvPr name="TextBox 29" id="29"/>
          <p:cNvSpPr txBox="true"/>
          <p:nvPr/>
        </p:nvSpPr>
        <p:spPr>
          <a:xfrm rot="0">
            <a:off x="4388492" y="7781640"/>
            <a:ext cx="2697599" cy="287317"/>
          </a:xfrm>
          <a:prstGeom prst="rect">
            <a:avLst/>
          </a:prstGeom>
        </p:spPr>
        <p:txBody>
          <a:bodyPr anchor="t" rtlCol="false" tIns="0" lIns="0" bIns="0" rIns="0">
            <a:spAutoFit/>
          </a:bodyPr>
          <a:lstStyle/>
          <a:p>
            <a:pPr algn="ctr">
              <a:lnSpc>
                <a:spcPts val="2136"/>
              </a:lnSpc>
              <a:spcBef>
                <a:spcPct val="0"/>
              </a:spcBef>
            </a:pPr>
            <a:r>
              <a:rPr lang="en-US" b="true" sz="1977" spc="-21">
                <a:solidFill>
                  <a:srgbClr val="000000"/>
                </a:solidFill>
                <a:latin typeface="Cambria Bold"/>
                <a:ea typeface="Cambria Bold"/>
                <a:cs typeface="Cambria Bold"/>
                <a:sym typeface="Cambria Bold"/>
              </a:rPr>
              <a:t>Vasquez &amp; Lewis (2019)</a:t>
            </a:r>
          </a:p>
        </p:txBody>
      </p:sp>
      <p:sp>
        <p:nvSpPr>
          <p:cNvPr name="TextBox 30" id="30"/>
          <p:cNvSpPr txBox="true"/>
          <p:nvPr/>
        </p:nvSpPr>
        <p:spPr>
          <a:xfrm rot="0">
            <a:off x="7674233" y="7506170"/>
            <a:ext cx="2939534" cy="820717"/>
          </a:xfrm>
          <a:prstGeom prst="rect">
            <a:avLst/>
          </a:prstGeom>
        </p:spPr>
        <p:txBody>
          <a:bodyPr anchor="t" rtlCol="false" tIns="0" lIns="0" bIns="0" rIns="0">
            <a:spAutoFit/>
          </a:bodyPr>
          <a:lstStyle/>
          <a:p>
            <a:pPr algn="ctr">
              <a:lnSpc>
                <a:spcPts val="2136"/>
              </a:lnSpc>
              <a:spcBef>
                <a:spcPct val="0"/>
              </a:spcBef>
            </a:pPr>
            <a:r>
              <a:rPr lang="en-US" b="true" sz="1977" spc="-21">
                <a:solidFill>
                  <a:srgbClr val="000000"/>
                </a:solidFill>
                <a:latin typeface="Cambria Bold"/>
                <a:ea typeface="Cambria Bold"/>
                <a:cs typeface="Cambria Bold"/>
                <a:sym typeface="Cambria Bold"/>
              </a:rPr>
              <a:t>Autoregressive TTS using </a:t>
            </a:r>
          </a:p>
          <a:p>
            <a:pPr algn="ctr">
              <a:lnSpc>
                <a:spcPts val="2136"/>
              </a:lnSpc>
              <a:spcBef>
                <a:spcPct val="0"/>
              </a:spcBef>
            </a:pPr>
            <a:r>
              <a:rPr lang="en-US" b="true" sz="1977" spc="-21">
                <a:solidFill>
                  <a:srgbClr val="000000"/>
                </a:solidFill>
                <a:latin typeface="Cambria Bold"/>
                <a:ea typeface="Cambria Bold"/>
                <a:cs typeface="Cambria Bold"/>
                <a:sym typeface="Cambria Bold"/>
              </a:rPr>
              <a:t>frequency domain instead</a:t>
            </a:r>
          </a:p>
          <a:p>
            <a:pPr algn="ctr">
              <a:lnSpc>
                <a:spcPts val="2136"/>
              </a:lnSpc>
              <a:spcBef>
                <a:spcPct val="0"/>
              </a:spcBef>
            </a:pPr>
            <a:r>
              <a:rPr lang="en-US" b="true" sz="1977" spc="-21">
                <a:solidFill>
                  <a:srgbClr val="000000"/>
                </a:solidFill>
                <a:latin typeface="Cambria Bold"/>
                <a:ea typeface="Cambria Bold"/>
                <a:cs typeface="Cambria Bold"/>
                <a:sym typeface="Cambria Bold"/>
              </a:rPr>
              <a:t> of waveform</a:t>
            </a:r>
          </a:p>
        </p:txBody>
      </p:sp>
      <p:sp>
        <p:nvSpPr>
          <p:cNvPr name="TextBox 31" id="31"/>
          <p:cNvSpPr txBox="true"/>
          <p:nvPr/>
        </p:nvSpPr>
        <p:spPr>
          <a:xfrm rot="0">
            <a:off x="11278671" y="7639520"/>
            <a:ext cx="3043119" cy="554017"/>
          </a:xfrm>
          <a:prstGeom prst="rect">
            <a:avLst/>
          </a:prstGeom>
        </p:spPr>
        <p:txBody>
          <a:bodyPr anchor="t" rtlCol="false" tIns="0" lIns="0" bIns="0" rIns="0">
            <a:spAutoFit/>
          </a:bodyPr>
          <a:lstStyle/>
          <a:p>
            <a:pPr algn="ctr">
              <a:lnSpc>
                <a:spcPts val="2136"/>
              </a:lnSpc>
              <a:spcBef>
                <a:spcPct val="0"/>
              </a:spcBef>
            </a:pPr>
            <a:r>
              <a:rPr lang="en-US" b="true" sz="1977" spc="-21">
                <a:solidFill>
                  <a:srgbClr val="000000"/>
                </a:solidFill>
                <a:latin typeface="Cambria Bold"/>
                <a:ea typeface="Cambria Bold"/>
                <a:cs typeface="Cambria Bold"/>
                <a:sym typeface="Cambria Bold"/>
              </a:rPr>
              <a:t>Improved TTS prosody and</a:t>
            </a:r>
          </a:p>
          <a:p>
            <a:pPr algn="ctr">
              <a:lnSpc>
                <a:spcPts val="2136"/>
              </a:lnSpc>
              <a:spcBef>
                <a:spcPct val="0"/>
              </a:spcBef>
            </a:pPr>
            <a:r>
              <a:rPr lang="en-US" b="true" sz="1977" spc="-21">
                <a:solidFill>
                  <a:srgbClr val="000000"/>
                </a:solidFill>
                <a:latin typeface="Cambria Bold"/>
                <a:ea typeface="Cambria Bold"/>
                <a:cs typeface="Cambria Bold"/>
                <a:sym typeface="Cambria Bold"/>
              </a:rPr>
              <a:t> long-range dependencies</a:t>
            </a:r>
          </a:p>
        </p:txBody>
      </p:sp>
      <p:sp>
        <p:nvSpPr>
          <p:cNvPr name="TextBox 32" id="32"/>
          <p:cNvSpPr txBox="true"/>
          <p:nvPr/>
        </p:nvSpPr>
        <p:spPr>
          <a:xfrm rot="0">
            <a:off x="14503284" y="7648290"/>
            <a:ext cx="2945725" cy="554017"/>
          </a:xfrm>
          <a:prstGeom prst="rect">
            <a:avLst/>
          </a:prstGeom>
        </p:spPr>
        <p:txBody>
          <a:bodyPr anchor="t" rtlCol="false" tIns="0" lIns="0" bIns="0" rIns="0">
            <a:spAutoFit/>
          </a:bodyPr>
          <a:lstStyle/>
          <a:p>
            <a:pPr algn="ctr">
              <a:lnSpc>
                <a:spcPts val="2136"/>
              </a:lnSpc>
              <a:spcBef>
                <a:spcPct val="0"/>
              </a:spcBef>
            </a:pPr>
            <a:r>
              <a:rPr lang="en-US" b="true" sz="1977" spc="-21">
                <a:solidFill>
                  <a:srgbClr val="000000"/>
                </a:solidFill>
                <a:latin typeface="Cambria Bold"/>
                <a:ea typeface="Cambria Bold"/>
                <a:cs typeface="Cambria Bold"/>
                <a:sym typeface="Cambria Bold"/>
              </a:rPr>
              <a:t>Computationally complex;</a:t>
            </a:r>
          </a:p>
          <a:p>
            <a:pPr algn="ctr">
              <a:lnSpc>
                <a:spcPts val="2136"/>
              </a:lnSpc>
              <a:spcBef>
                <a:spcPct val="0"/>
              </a:spcBef>
            </a:pPr>
            <a:r>
              <a:rPr lang="en-US" b="true" sz="1977" spc="-21">
                <a:solidFill>
                  <a:srgbClr val="000000"/>
                </a:solidFill>
                <a:latin typeface="Cambria Bold"/>
                <a:ea typeface="Cambria Bold"/>
                <a:cs typeface="Cambria Bold"/>
                <a:sym typeface="Cambria Bold"/>
              </a:rPr>
              <a:t> not widely adopted</a:t>
            </a:r>
          </a:p>
        </p:txBody>
      </p:sp>
      <p:sp>
        <p:nvSpPr>
          <p:cNvPr name="TextBox 33" id="33"/>
          <p:cNvSpPr txBox="true"/>
          <p:nvPr/>
        </p:nvSpPr>
        <p:spPr>
          <a:xfrm rot="0">
            <a:off x="1028700" y="8852704"/>
            <a:ext cx="2662833" cy="820717"/>
          </a:xfrm>
          <a:prstGeom prst="rect">
            <a:avLst/>
          </a:prstGeom>
        </p:spPr>
        <p:txBody>
          <a:bodyPr anchor="t" rtlCol="false" tIns="0" lIns="0" bIns="0" rIns="0">
            <a:spAutoFit/>
          </a:bodyPr>
          <a:lstStyle/>
          <a:p>
            <a:pPr algn="ctr">
              <a:lnSpc>
                <a:spcPts val="2136"/>
              </a:lnSpc>
              <a:spcBef>
                <a:spcPct val="0"/>
              </a:spcBef>
            </a:pPr>
            <a:r>
              <a:rPr lang="en-US" b="true" sz="1977" spc="-21">
                <a:solidFill>
                  <a:srgbClr val="000000"/>
                </a:solidFill>
                <a:latin typeface="Cambria Bold"/>
                <a:ea typeface="Cambria Bold"/>
                <a:cs typeface="Cambria Bold"/>
                <a:sym typeface="Cambria Bold"/>
              </a:rPr>
              <a:t>Factorized WaveNet for </a:t>
            </a:r>
          </a:p>
          <a:p>
            <a:pPr algn="ctr">
              <a:lnSpc>
                <a:spcPts val="2136"/>
              </a:lnSpc>
              <a:spcBef>
                <a:spcPct val="0"/>
              </a:spcBef>
            </a:pPr>
            <a:r>
              <a:rPr lang="en-US" b="true" sz="1977" spc="-21">
                <a:solidFill>
                  <a:srgbClr val="000000"/>
                </a:solidFill>
                <a:latin typeface="Cambria Bold"/>
                <a:ea typeface="Cambria Bold"/>
                <a:cs typeface="Cambria Bold"/>
                <a:sym typeface="Cambria Bold"/>
              </a:rPr>
              <a:t>Voice Conversion with</a:t>
            </a:r>
          </a:p>
          <a:p>
            <a:pPr algn="ctr">
              <a:lnSpc>
                <a:spcPts val="2136"/>
              </a:lnSpc>
              <a:spcBef>
                <a:spcPct val="0"/>
              </a:spcBef>
            </a:pPr>
            <a:r>
              <a:rPr lang="en-US" b="true" sz="1977" spc="-21">
                <a:solidFill>
                  <a:srgbClr val="000000"/>
                </a:solidFill>
                <a:latin typeface="Cambria Bold"/>
                <a:ea typeface="Cambria Bold"/>
                <a:cs typeface="Cambria Bold"/>
                <a:sym typeface="Cambria Bold"/>
              </a:rPr>
              <a:t> Limited Data</a:t>
            </a:r>
          </a:p>
        </p:txBody>
      </p:sp>
      <p:sp>
        <p:nvSpPr>
          <p:cNvPr name="TextBox 34" id="34"/>
          <p:cNvSpPr txBox="true"/>
          <p:nvPr/>
        </p:nvSpPr>
        <p:spPr>
          <a:xfrm rot="0">
            <a:off x="4838757" y="9059557"/>
            <a:ext cx="1743909" cy="287317"/>
          </a:xfrm>
          <a:prstGeom prst="rect">
            <a:avLst/>
          </a:prstGeom>
        </p:spPr>
        <p:txBody>
          <a:bodyPr anchor="t" rtlCol="false" tIns="0" lIns="0" bIns="0" rIns="0">
            <a:spAutoFit/>
          </a:bodyPr>
          <a:lstStyle/>
          <a:p>
            <a:pPr algn="ctr">
              <a:lnSpc>
                <a:spcPts val="2136"/>
              </a:lnSpc>
              <a:spcBef>
                <a:spcPct val="0"/>
              </a:spcBef>
            </a:pPr>
            <a:r>
              <a:rPr lang="en-US" b="true" sz="1977" spc="-21">
                <a:solidFill>
                  <a:srgbClr val="000000"/>
                </a:solidFill>
                <a:latin typeface="Cambria Bold"/>
                <a:ea typeface="Cambria Bold"/>
                <a:cs typeface="Cambria Bold"/>
                <a:sym typeface="Cambria Bold"/>
              </a:rPr>
              <a:t>Du et al. (2019)</a:t>
            </a:r>
          </a:p>
        </p:txBody>
      </p:sp>
      <p:sp>
        <p:nvSpPr>
          <p:cNvPr name="TextBox 35" id="35"/>
          <p:cNvSpPr txBox="true"/>
          <p:nvPr/>
        </p:nvSpPr>
        <p:spPr>
          <a:xfrm rot="0">
            <a:off x="7865209" y="8941277"/>
            <a:ext cx="2557582" cy="820717"/>
          </a:xfrm>
          <a:prstGeom prst="rect">
            <a:avLst/>
          </a:prstGeom>
        </p:spPr>
        <p:txBody>
          <a:bodyPr anchor="t" rtlCol="false" tIns="0" lIns="0" bIns="0" rIns="0">
            <a:spAutoFit/>
          </a:bodyPr>
          <a:lstStyle/>
          <a:p>
            <a:pPr algn="ctr">
              <a:lnSpc>
                <a:spcPts val="2136"/>
              </a:lnSpc>
              <a:spcBef>
                <a:spcPct val="0"/>
              </a:spcBef>
            </a:pPr>
            <a:r>
              <a:rPr lang="en-US" b="true" sz="1977" spc="-21">
                <a:solidFill>
                  <a:srgbClr val="000000"/>
                </a:solidFill>
                <a:latin typeface="Cambria Bold"/>
                <a:ea typeface="Cambria Bold"/>
                <a:cs typeface="Cambria Bold"/>
                <a:sym typeface="Cambria Bold"/>
              </a:rPr>
              <a:t> Voice conversion with </a:t>
            </a:r>
          </a:p>
          <a:p>
            <a:pPr algn="ctr">
              <a:lnSpc>
                <a:spcPts val="2136"/>
              </a:lnSpc>
              <a:spcBef>
                <a:spcPct val="0"/>
              </a:spcBef>
            </a:pPr>
            <a:r>
              <a:rPr lang="en-US" b="true" sz="1977" spc="-21">
                <a:solidFill>
                  <a:srgbClr val="000000"/>
                </a:solidFill>
                <a:latin typeface="Cambria Bold"/>
                <a:ea typeface="Cambria Bold"/>
                <a:cs typeface="Cambria Bold"/>
                <a:sym typeface="Cambria Bold"/>
              </a:rPr>
              <a:t>parameter-efficient</a:t>
            </a:r>
          </a:p>
          <a:p>
            <a:pPr algn="ctr">
              <a:lnSpc>
                <a:spcPts val="2136"/>
              </a:lnSpc>
              <a:spcBef>
                <a:spcPct val="0"/>
              </a:spcBef>
            </a:pPr>
            <a:r>
              <a:rPr lang="en-US" b="true" sz="1977" spc="-21">
                <a:solidFill>
                  <a:srgbClr val="000000"/>
                </a:solidFill>
                <a:latin typeface="Cambria Bold"/>
                <a:ea typeface="Cambria Bold"/>
                <a:cs typeface="Cambria Bold"/>
                <a:sym typeface="Cambria Bold"/>
              </a:rPr>
              <a:t> WaveNet</a:t>
            </a:r>
          </a:p>
        </p:txBody>
      </p:sp>
      <p:sp>
        <p:nvSpPr>
          <p:cNvPr name="TextBox 36" id="36"/>
          <p:cNvSpPr txBox="true"/>
          <p:nvPr/>
        </p:nvSpPr>
        <p:spPr>
          <a:xfrm rot="0">
            <a:off x="11278671" y="9059557"/>
            <a:ext cx="2969776" cy="554017"/>
          </a:xfrm>
          <a:prstGeom prst="rect">
            <a:avLst/>
          </a:prstGeom>
        </p:spPr>
        <p:txBody>
          <a:bodyPr anchor="t" rtlCol="false" tIns="0" lIns="0" bIns="0" rIns="0">
            <a:spAutoFit/>
          </a:bodyPr>
          <a:lstStyle/>
          <a:p>
            <a:pPr algn="ctr">
              <a:lnSpc>
                <a:spcPts val="2136"/>
              </a:lnSpc>
              <a:spcBef>
                <a:spcPct val="0"/>
              </a:spcBef>
            </a:pPr>
            <a:r>
              <a:rPr lang="en-US" b="true" sz="1977" spc="-21">
                <a:solidFill>
                  <a:srgbClr val="000000"/>
                </a:solidFill>
                <a:latin typeface="Cambria Bold"/>
                <a:ea typeface="Cambria Bold"/>
                <a:cs typeface="Cambria Bold"/>
                <a:sym typeface="Cambria Bold"/>
              </a:rPr>
              <a:t>Enabled speaker voice</a:t>
            </a:r>
          </a:p>
          <a:p>
            <a:pPr algn="ctr">
              <a:lnSpc>
                <a:spcPts val="2136"/>
              </a:lnSpc>
              <a:spcBef>
                <a:spcPct val="0"/>
              </a:spcBef>
            </a:pPr>
            <a:r>
              <a:rPr lang="en-US" b="true" sz="1977" spc="-21">
                <a:solidFill>
                  <a:srgbClr val="000000"/>
                </a:solidFill>
                <a:latin typeface="Cambria Bold"/>
                <a:ea typeface="Cambria Bold"/>
                <a:cs typeface="Cambria Bold"/>
                <a:sym typeface="Cambria Bold"/>
              </a:rPr>
              <a:t> change with minimal data</a:t>
            </a:r>
          </a:p>
        </p:txBody>
      </p:sp>
      <p:sp>
        <p:nvSpPr>
          <p:cNvPr name="TextBox 37" id="37"/>
          <p:cNvSpPr txBox="true"/>
          <p:nvPr/>
        </p:nvSpPr>
        <p:spPr>
          <a:xfrm rot="0">
            <a:off x="14610746" y="9059557"/>
            <a:ext cx="2969776" cy="554017"/>
          </a:xfrm>
          <a:prstGeom prst="rect">
            <a:avLst/>
          </a:prstGeom>
        </p:spPr>
        <p:txBody>
          <a:bodyPr anchor="t" rtlCol="false" tIns="0" lIns="0" bIns="0" rIns="0">
            <a:spAutoFit/>
          </a:bodyPr>
          <a:lstStyle/>
          <a:p>
            <a:pPr algn="ctr">
              <a:lnSpc>
                <a:spcPts val="2136"/>
              </a:lnSpc>
              <a:spcBef>
                <a:spcPct val="0"/>
              </a:spcBef>
            </a:pPr>
            <a:r>
              <a:rPr lang="en-US" b="true" sz="1977" spc="-21">
                <a:solidFill>
                  <a:srgbClr val="000000"/>
                </a:solidFill>
                <a:latin typeface="Cambria Bold"/>
                <a:ea typeface="Cambria Bold"/>
                <a:cs typeface="Cambria Bold"/>
                <a:sym typeface="Cambria Bold"/>
              </a:rPr>
              <a:t>Quality may degrade with extreme voice variations</a:t>
            </a:r>
          </a:p>
        </p:txBody>
      </p:sp>
    </p:spTree>
  </p:cSld>
  <p:clrMapOvr>
    <a:masterClrMapping/>
  </p:clrMapOvr>
  <p:transition spd="fast">
    <p:fade/>
  </p:transition>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948089" y="0"/>
            <a:ext cx="1372315" cy="10295043"/>
            <a:chOff x="0" y="0"/>
            <a:chExt cx="1829753" cy="13726724"/>
          </a:xfrm>
        </p:grpSpPr>
        <p:sp>
          <p:nvSpPr>
            <p:cNvPr name="Freeform 3" id="3"/>
            <p:cNvSpPr/>
            <p:nvPr/>
          </p:nvSpPr>
          <p:spPr>
            <a:xfrm flipH="false" flipV="false" rot="0">
              <a:off x="0" y="0"/>
              <a:ext cx="1829816" cy="13726668"/>
            </a:xfrm>
            <a:custGeom>
              <a:avLst/>
              <a:gdLst/>
              <a:ahLst/>
              <a:cxnLst/>
              <a:rect r="r" b="b" t="t" l="l"/>
              <a:pathLst>
                <a:path h="13726668" w="1829816">
                  <a:moveTo>
                    <a:pt x="0" y="0"/>
                  </a:moveTo>
                  <a:lnTo>
                    <a:pt x="1829816" y="0"/>
                  </a:lnTo>
                  <a:lnTo>
                    <a:pt x="1829816" y="13726668"/>
                  </a:lnTo>
                  <a:lnTo>
                    <a:pt x="0" y="13726668"/>
                  </a:lnTo>
                  <a:close/>
                </a:path>
              </a:pathLst>
            </a:custGeom>
            <a:solidFill>
              <a:srgbClr val="1B1E3E"/>
            </a:solidFill>
          </p:spPr>
        </p:sp>
      </p:grpSp>
      <p:grpSp>
        <p:nvGrpSpPr>
          <p:cNvPr name="Group 4" id="4"/>
          <p:cNvGrpSpPr/>
          <p:nvPr/>
        </p:nvGrpSpPr>
        <p:grpSpPr>
          <a:xfrm rot="0">
            <a:off x="162834" y="-1463483"/>
            <a:ext cx="16243289" cy="4227124"/>
            <a:chOff x="0" y="0"/>
            <a:chExt cx="21657718" cy="5636165"/>
          </a:xfrm>
        </p:grpSpPr>
        <p:sp>
          <p:nvSpPr>
            <p:cNvPr name="Freeform 5" id="5"/>
            <p:cNvSpPr/>
            <p:nvPr/>
          </p:nvSpPr>
          <p:spPr>
            <a:xfrm flipH="false" flipV="false" rot="0">
              <a:off x="0" y="0"/>
              <a:ext cx="21657718" cy="5636165"/>
            </a:xfrm>
            <a:custGeom>
              <a:avLst/>
              <a:gdLst/>
              <a:ahLst/>
              <a:cxnLst/>
              <a:rect r="r" b="b" t="t" l="l"/>
              <a:pathLst>
                <a:path h="5636165" w="21657718">
                  <a:moveTo>
                    <a:pt x="0" y="0"/>
                  </a:moveTo>
                  <a:lnTo>
                    <a:pt x="21657718" y="0"/>
                  </a:lnTo>
                  <a:lnTo>
                    <a:pt x="21657718" y="5636165"/>
                  </a:lnTo>
                  <a:lnTo>
                    <a:pt x="0" y="5636165"/>
                  </a:lnTo>
                  <a:close/>
                </a:path>
              </a:pathLst>
            </a:custGeom>
            <a:solidFill>
              <a:srgbClr val="000000">
                <a:alpha val="0"/>
              </a:srgbClr>
            </a:solidFill>
          </p:spPr>
        </p:sp>
        <p:sp>
          <p:nvSpPr>
            <p:cNvPr name="TextBox 6" id="6"/>
            <p:cNvSpPr txBox="true"/>
            <p:nvPr/>
          </p:nvSpPr>
          <p:spPr>
            <a:xfrm>
              <a:off x="0" y="57150"/>
              <a:ext cx="21657718" cy="5579015"/>
            </a:xfrm>
            <a:prstGeom prst="rect">
              <a:avLst/>
            </a:prstGeom>
          </p:spPr>
          <p:txBody>
            <a:bodyPr anchor="b" rtlCol="false" tIns="0" lIns="0" bIns="0" rIns="0"/>
            <a:lstStyle/>
            <a:p>
              <a:pPr algn="ctr">
                <a:lnSpc>
                  <a:spcPts val="6418"/>
                </a:lnSpc>
              </a:pPr>
              <a:r>
                <a:rPr lang="en-US" b="true" sz="5943" spc="-75">
                  <a:solidFill>
                    <a:srgbClr val="000000"/>
                  </a:solidFill>
                  <a:latin typeface="Cambria Bold"/>
                  <a:ea typeface="Cambria Bold"/>
                  <a:cs typeface="Cambria Bold"/>
                  <a:sym typeface="Cambria Bold"/>
                </a:rPr>
                <a:t>LITERATURE REVIEW </a:t>
              </a:r>
            </a:p>
            <a:p>
              <a:pPr algn="ctr">
                <a:lnSpc>
                  <a:spcPts val="4085"/>
                </a:lnSpc>
              </a:pPr>
              <a:r>
                <a:rPr lang="en-US" b="true" sz="3782" spc="-75">
                  <a:solidFill>
                    <a:srgbClr val="000000"/>
                  </a:solidFill>
                  <a:latin typeface="Cambria Bold"/>
                  <a:ea typeface="Cambria Bold"/>
                  <a:cs typeface="Cambria Bold"/>
                  <a:sym typeface="Cambria Bold"/>
                </a:rPr>
                <a:t> ( MIN 10 REVIEW PAPERS)</a:t>
              </a:r>
            </a:p>
          </p:txBody>
        </p:sp>
      </p:grpSp>
      <p:sp>
        <p:nvSpPr>
          <p:cNvPr name="Freeform 7" id="7"/>
          <p:cNvSpPr/>
          <p:nvPr/>
        </p:nvSpPr>
        <p:spPr>
          <a:xfrm flipH="false" flipV="false" rot="0">
            <a:off x="0" y="14383"/>
            <a:ext cx="18288000" cy="10280660"/>
          </a:xfrm>
          <a:custGeom>
            <a:avLst/>
            <a:gdLst/>
            <a:ahLst/>
            <a:cxnLst/>
            <a:rect r="r" b="b" t="t" l="l"/>
            <a:pathLst>
              <a:path h="10280660" w="18288000">
                <a:moveTo>
                  <a:pt x="0" y="0"/>
                </a:moveTo>
                <a:lnTo>
                  <a:pt x="18288000" y="0"/>
                </a:lnTo>
                <a:lnTo>
                  <a:pt x="18288000" y="10280660"/>
                </a:lnTo>
                <a:lnTo>
                  <a:pt x="0" y="10280660"/>
                </a:lnTo>
                <a:lnTo>
                  <a:pt x="0" y="0"/>
                </a:lnTo>
                <a:close/>
              </a:path>
            </a:pathLst>
          </a:custGeom>
          <a:blipFill>
            <a:blip r:embed="rId2"/>
            <a:stretch>
              <a:fillRect l="0" t="-2686" r="0" b="-2638"/>
            </a:stretch>
          </a:blipFill>
        </p:spPr>
      </p:sp>
      <p:sp>
        <p:nvSpPr>
          <p:cNvPr name="TextBox 8" id="8"/>
          <p:cNvSpPr txBox="true"/>
          <p:nvPr/>
        </p:nvSpPr>
        <p:spPr>
          <a:xfrm rot="0">
            <a:off x="1028700" y="2687440"/>
            <a:ext cx="2240201" cy="588577"/>
          </a:xfrm>
          <a:prstGeom prst="rect">
            <a:avLst/>
          </a:prstGeom>
        </p:spPr>
        <p:txBody>
          <a:bodyPr anchor="t" rtlCol="false" tIns="0" lIns="0" bIns="0" rIns="0">
            <a:spAutoFit/>
          </a:bodyPr>
          <a:lstStyle/>
          <a:p>
            <a:pPr algn="l">
              <a:lnSpc>
                <a:spcPts val="4734"/>
              </a:lnSpc>
            </a:pPr>
            <a:r>
              <a:rPr lang="en-US" b="true" sz="3381">
                <a:solidFill>
                  <a:srgbClr val="000000"/>
                </a:solidFill>
                <a:latin typeface="Cambria Bold"/>
                <a:ea typeface="Cambria Bold"/>
                <a:cs typeface="Cambria Bold"/>
                <a:sym typeface="Cambria Bold"/>
              </a:rPr>
              <a:t>Paper Title</a:t>
            </a:r>
          </a:p>
        </p:txBody>
      </p:sp>
      <p:sp>
        <p:nvSpPr>
          <p:cNvPr name="TextBox 9" id="9"/>
          <p:cNvSpPr txBox="true"/>
          <p:nvPr/>
        </p:nvSpPr>
        <p:spPr>
          <a:xfrm rot="0">
            <a:off x="4388492" y="2696965"/>
            <a:ext cx="2456858" cy="510348"/>
          </a:xfrm>
          <a:prstGeom prst="rect">
            <a:avLst/>
          </a:prstGeom>
        </p:spPr>
        <p:txBody>
          <a:bodyPr anchor="t" rtlCol="false" tIns="0" lIns="0" bIns="0" rIns="0">
            <a:spAutoFit/>
          </a:bodyPr>
          <a:lstStyle/>
          <a:p>
            <a:pPr algn="l">
              <a:lnSpc>
                <a:spcPts val="4099"/>
              </a:lnSpc>
            </a:pPr>
            <a:r>
              <a:rPr lang="en-US" b="true" sz="2928">
                <a:solidFill>
                  <a:srgbClr val="000000"/>
                </a:solidFill>
                <a:latin typeface="Cambria Bold"/>
                <a:ea typeface="Cambria Bold"/>
                <a:cs typeface="Cambria Bold"/>
                <a:sym typeface="Cambria Bold"/>
              </a:rPr>
              <a:t>Author &amp; year</a:t>
            </a:r>
          </a:p>
        </p:txBody>
      </p:sp>
      <p:sp>
        <p:nvSpPr>
          <p:cNvPr name="TextBox 10" id="10"/>
          <p:cNvSpPr txBox="true"/>
          <p:nvPr/>
        </p:nvSpPr>
        <p:spPr>
          <a:xfrm rot="0">
            <a:off x="7964940" y="2696965"/>
            <a:ext cx="2275993" cy="510348"/>
          </a:xfrm>
          <a:prstGeom prst="rect">
            <a:avLst/>
          </a:prstGeom>
        </p:spPr>
        <p:txBody>
          <a:bodyPr anchor="t" rtlCol="false" tIns="0" lIns="0" bIns="0" rIns="0">
            <a:spAutoFit/>
          </a:bodyPr>
          <a:lstStyle/>
          <a:p>
            <a:pPr algn="l">
              <a:lnSpc>
                <a:spcPts val="4099"/>
              </a:lnSpc>
            </a:pPr>
            <a:r>
              <a:rPr lang="en-US" b="true" sz="2928">
                <a:solidFill>
                  <a:srgbClr val="000000"/>
                </a:solidFill>
                <a:latin typeface="Cambria Bold"/>
                <a:ea typeface="Cambria Bold"/>
                <a:cs typeface="Cambria Bold"/>
                <a:sym typeface="Cambria Bold"/>
              </a:rPr>
              <a:t>Methodology</a:t>
            </a:r>
          </a:p>
        </p:txBody>
      </p:sp>
      <p:sp>
        <p:nvSpPr>
          <p:cNvPr name="TextBox 11" id="11"/>
          <p:cNvSpPr txBox="true"/>
          <p:nvPr/>
        </p:nvSpPr>
        <p:spPr>
          <a:xfrm rot="0">
            <a:off x="11741012" y="2714995"/>
            <a:ext cx="1861049" cy="561022"/>
          </a:xfrm>
          <a:prstGeom prst="rect">
            <a:avLst/>
          </a:prstGeom>
        </p:spPr>
        <p:txBody>
          <a:bodyPr anchor="t" rtlCol="false" tIns="0" lIns="0" bIns="0" rIns="0">
            <a:spAutoFit/>
          </a:bodyPr>
          <a:lstStyle/>
          <a:p>
            <a:pPr algn="l">
              <a:lnSpc>
                <a:spcPts val="4567"/>
              </a:lnSpc>
            </a:pPr>
            <a:r>
              <a:rPr lang="en-US" b="true" sz="3262">
                <a:solidFill>
                  <a:srgbClr val="000000"/>
                </a:solidFill>
                <a:latin typeface="Cambria Bold"/>
                <a:ea typeface="Cambria Bold"/>
                <a:cs typeface="Cambria Bold"/>
                <a:sym typeface="Cambria Bold"/>
              </a:rPr>
              <a:t>Inference</a:t>
            </a:r>
          </a:p>
        </p:txBody>
      </p:sp>
      <p:sp>
        <p:nvSpPr>
          <p:cNvPr name="TextBox 12" id="12"/>
          <p:cNvSpPr txBox="true"/>
          <p:nvPr/>
        </p:nvSpPr>
        <p:spPr>
          <a:xfrm rot="0">
            <a:off x="15097487" y="2765125"/>
            <a:ext cx="1923637" cy="492862"/>
          </a:xfrm>
          <a:prstGeom prst="rect">
            <a:avLst/>
          </a:prstGeom>
        </p:spPr>
        <p:txBody>
          <a:bodyPr anchor="t" rtlCol="false" tIns="0" lIns="0" bIns="0" rIns="0">
            <a:spAutoFit/>
          </a:bodyPr>
          <a:lstStyle/>
          <a:p>
            <a:pPr algn="l">
              <a:lnSpc>
                <a:spcPts val="3937"/>
              </a:lnSpc>
            </a:pPr>
            <a:r>
              <a:rPr lang="en-US" b="true" sz="2812">
                <a:solidFill>
                  <a:srgbClr val="000000"/>
                </a:solidFill>
                <a:latin typeface="Cambria Bold"/>
                <a:ea typeface="Cambria Bold"/>
                <a:cs typeface="Cambria Bold"/>
                <a:sym typeface="Cambria Bold"/>
              </a:rPr>
              <a:t>Limitations</a:t>
            </a:r>
          </a:p>
        </p:txBody>
      </p:sp>
      <p:sp>
        <p:nvSpPr>
          <p:cNvPr name="TextBox 13" id="13"/>
          <p:cNvSpPr txBox="true"/>
          <p:nvPr/>
        </p:nvSpPr>
        <p:spPr>
          <a:xfrm rot="0">
            <a:off x="162834" y="4063666"/>
            <a:ext cx="4036281" cy="833648"/>
          </a:xfrm>
          <a:prstGeom prst="rect">
            <a:avLst/>
          </a:prstGeom>
        </p:spPr>
        <p:txBody>
          <a:bodyPr anchor="t" rtlCol="false" tIns="0" lIns="0" bIns="0" rIns="0">
            <a:spAutoFit/>
          </a:bodyPr>
          <a:lstStyle/>
          <a:p>
            <a:pPr algn="ctr">
              <a:lnSpc>
                <a:spcPts val="2136"/>
              </a:lnSpc>
              <a:spcBef>
                <a:spcPct val="0"/>
              </a:spcBef>
            </a:pPr>
            <a:r>
              <a:rPr lang="en-US" b="true" sz="1977" spc="-22">
                <a:solidFill>
                  <a:srgbClr val="000000"/>
                </a:solidFill>
                <a:latin typeface="Cambria Bold"/>
                <a:ea typeface="Cambria Bold"/>
                <a:cs typeface="Cambria Bold"/>
                <a:sym typeface="Cambria Bold"/>
              </a:rPr>
              <a:t>Los</a:t>
            </a:r>
            <a:r>
              <a:rPr lang="en-US" b="true" sz="1977" spc="-22">
                <a:solidFill>
                  <a:srgbClr val="000000"/>
                </a:solidFill>
                <a:latin typeface="Cambria Bold"/>
                <a:ea typeface="Cambria Bold"/>
                <a:cs typeface="Cambria Bold"/>
                <a:sym typeface="Cambria Bold"/>
              </a:rPr>
              <a:t>t in Translation: Analysis of Info Loss Between Polysynthetic &amp; Fusional Languages</a:t>
            </a:r>
          </a:p>
        </p:txBody>
      </p:sp>
      <p:sp>
        <p:nvSpPr>
          <p:cNvPr name="TextBox 14" id="14"/>
          <p:cNvSpPr txBox="true"/>
          <p:nvPr/>
        </p:nvSpPr>
        <p:spPr>
          <a:xfrm rot="0">
            <a:off x="4610218" y="4193482"/>
            <a:ext cx="2254147" cy="609432"/>
          </a:xfrm>
          <a:prstGeom prst="rect">
            <a:avLst/>
          </a:prstGeom>
        </p:spPr>
        <p:txBody>
          <a:bodyPr anchor="t" rtlCol="false" tIns="0" lIns="0" bIns="0" rIns="0">
            <a:spAutoFit/>
          </a:bodyPr>
          <a:lstStyle/>
          <a:p>
            <a:pPr algn="ctr">
              <a:lnSpc>
                <a:spcPts val="2310"/>
              </a:lnSpc>
              <a:spcBef>
                <a:spcPct val="0"/>
              </a:spcBef>
            </a:pPr>
            <a:r>
              <a:rPr lang="en-US" b="true" sz="2139" spc="-24">
                <a:solidFill>
                  <a:srgbClr val="000000"/>
                </a:solidFill>
                <a:latin typeface="Cambria Bold"/>
                <a:ea typeface="Cambria Bold"/>
                <a:cs typeface="Cambria Bold"/>
                <a:sym typeface="Cambria Bold"/>
              </a:rPr>
              <a:t>M</a:t>
            </a:r>
            <a:r>
              <a:rPr lang="en-US" b="true" sz="2139" spc="-24">
                <a:solidFill>
                  <a:srgbClr val="000000"/>
                </a:solidFill>
                <a:latin typeface="Cambria Bold"/>
                <a:ea typeface="Cambria Bold"/>
                <a:cs typeface="Cambria Bold"/>
                <a:sym typeface="Cambria Bold"/>
              </a:rPr>
              <a:t>ager et al. (2020)</a:t>
            </a:r>
          </a:p>
        </p:txBody>
      </p:sp>
      <p:sp>
        <p:nvSpPr>
          <p:cNvPr name="TextBox 15" id="15"/>
          <p:cNvSpPr txBox="true"/>
          <p:nvPr/>
        </p:nvSpPr>
        <p:spPr>
          <a:xfrm rot="0">
            <a:off x="7704685" y="4054141"/>
            <a:ext cx="2907768" cy="750567"/>
          </a:xfrm>
          <a:prstGeom prst="rect">
            <a:avLst/>
          </a:prstGeom>
        </p:spPr>
        <p:txBody>
          <a:bodyPr anchor="t" rtlCol="false" tIns="0" lIns="0" bIns="0" rIns="0">
            <a:spAutoFit/>
          </a:bodyPr>
          <a:lstStyle/>
          <a:p>
            <a:pPr algn="ctr">
              <a:lnSpc>
                <a:spcPts val="1901"/>
              </a:lnSpc>
              <a:spcBef>
                <a:spcPct val="0"/>
              </a:spcBef>
            </a:pPr>
            <a:r>
              <a:rPr lang="en-US" b="true" sz="1760" spc="-19">
                <a:solidFill>
                  <a:srgbClr val="000000"/>
                </a:solidFill>
                <a:latin typeface="Cambria Bold"/>
                <a:ea typeface="Cambria Bold"/>
                <a:cs typeface="Cambria Bold"/>
                <a:sym typeface="Cambria Bold"/>
              </a:rPr>
              <a:t>Emp</a:t>
            </a:r>
            <a:r>
              <a:rPr lang="en-US" b="true" sz="1760" spc="-19">
                <a:solidFill>
                  <a:srgbClr val="000000"/>
                </a:solidFill>
                <a:latin typeface="Cambria Bold"/>
                <a:ea typeface="Cambria Bold"/>
                <a:cs typeface="Cambria Bold"/>
                <a:sym typeface="Cambria Bold"/>
              </a:rPr>
              <a:t>irical BERT-style model </a:t>
            </a:r>
          </a:p>
          <a:p>
            <a:pPr algn="ctr">
              <a:lnSpc>
                <a:spcPts val="1901"/>
              </a:lnSpc>
              <a:spcBef>
                <a:spcPct val="0"/>
              </a:spcBef>
            </a:pPr>
            <a:r>
              <a:rPr lang="en-US" b="true" sz="1760" spc="-19">
                <a:solidFill>
                  <a:srgbClr val="000000"/>
                </a:solidFill>
                <a:latin typeface="Cambria Bold"/>
                <a:ea typeface="Cambria Bold"/>
                <a:cs typeface="Cambria Bold"/>
                <a:sym typeface="Cambria Bold"/>
              </a:rPr>
              <a:t>evaluation between complex </a:t>
            </a:r>
          </a:p>
          <a:p>
            <a:pPr algn="ctr">
              <a:lnSpc>
                <a:spcPts val="1901"/>
              </a:lnSpc>
              <a:spcBef>
                <a:spcPct val="0"/>
              </a:spcBef>
            </a:pPr>
            <a:r>
              <a:rPr lang="en-US" b="true" sz="1760" spc="-20">
                <a:solidFill>
                  <a:srgbClr val="000000"/>
                </a:solidFill>
                <a:latin typeface="Cambria Bold"/>
                <a:ea typeface="Cambria Bold"/>
                <a:cs typeface="Cambria Bold"/>
                <a:sym typeface="Cambria Bold"/>
              </a:rPr>
              <a:t>morphology languages</a:t>
            </a:r>
          </a:p>
        </p:txBody>
      </p:sp>
      <p:sp>
        <p:nvSpPr>
          <p:cNvPr name="TextBox 16" id="16"/>
          <p:cNvSpPr txBox="true"/>
          <p:nvPr/>
        </p:nvSpPr>
        <p:spPr>
          <a:xfrm rot="0">
            <a:off x="11190019" y="4212392"/>
            <a:ext cx="3131771" cy="664682"/>
          </a:xfrm>
          <a:prstGeom prst="rect">
            <a:avLst/>
          </a:prstGeom>
        </p:spPr>
        <p:txBody>
          <a:bodyPr anchor="t" rtlCol="false" tIns="0" lIns="0" bIns="0" rIns="0">
            <a:spAutoFit/>
          </a:bodyPr>
          <a:lstStyle/>
          <a:p>
            <a:pPr algn="ctr">
              <a:lnSpc>
                <a:spcPts val="1707"/>
              </a:lnSpc>
              <a:spcBef>
                <a:spcPct val="0"/>
              </a:spcBef>
            </a:pPr>
            <a:r>
              <a:rPr lang="en-US" b="true" sz="1581" spc="-17">
                <a:solidFill>
                  <a:srgbClr val="000000"/>
                </a:solidFill>
                <a:latin typeface="Cambria Bold"/>
                <a:ea typeface="Cambria Bold"/>
                <a:cs typeface="Cambria Bold"/>
                <a:sym typeface="Cambria Bold"/>
              </a:rPr>
              <a:t>Highlight</a:t>
            </a:r>
            <a:r>
              <a:rPr lang="en-US" b="true" sz="1581" spc="-17">
                <a:solidFill>
                  <a:srgbClr val="000000"/>
                </a:solidFill>
                <a:latin typeface="Cambria Bold"/>
                <a:ea typeface="Cambria Bold"/>
                <a:cs typeface="Cambria Bold"/>
                <a:sym typeface="Cambria Bold"/>
              </a:rPr>
              <a:t>ed how MT struggles with</a:t>
            </a:r>
          </a:p>
          <a:p>
            <a:pPr algn="ctr">
              <a:lnSpc>
                <a:spcPts val="1707"/>
              </a:lnSpc>
              <a:spcBef>
                <a:spcPct val="0"/>
              </a:spcBef>
            </a:pPr>
            <a:r>
              <a:rPr lang="en-US" b="true" sz="1581" spc="-17">
                <a:solidFill>
                  <a:srgbClr val="000000"/>
                </a:solidFill>
                <a:latin typeface="Cambria Bold"/>
                <a:ea typeface="Cambria Bold"/>
                <a:cs typeface="Cambria Bold"/>
                <a:sym typeface="Cambria Bold"/>
              </a:rPr>
              <a:t> morphological richness</a:t>
            </a:r>
          </a:p>
          <a:p>
            <a:pPr algn="ctr">
              <a:lnSpc>
                <a:spcPts val="1707"/>
              </a:lnSpc>
              <a:spcBef>
                <a:spcPct val="0"/>
              </a:spcBef>
            </a:pPr>
            <a:r>
              <a:rPr lang="en-US" b="true" sz="1581" spc="-17">
                <a:solidFill>
                  <a:srgbClr val="000000"/>
                </a:solidFill>
                <a:latin typeface="Cambria Bold"/>
                <a:ea typeface="Cambria Bold"/>
                <a:cs typeface="Cambria Bold"/>
                <a:sym typeface="Cambria Bold"/>
              </a:rPr>
              <a:t> (e.g., Tamil, Nahuatl)</a:t>
            </a:r>
          </a:p>
        </p:txBody>
      </p:sp>
      <p:sp>
        <p:nvSpPr>
          <p:cNvPr name="TextBox 17" id="17"/>
          <p:cNvSpPr txBox="true"/>
          <p:nvPr/>
        </p:nvSpPr>
        <p:spPr>
          <a:xfrm rot="0">
            <a:off x="14495231" y="4221917"/>
            <a:ext cx="3069293" cy="648686"/>
          </a:xfrm>
          <a:prstGeom prst="rect">
            <a:avLst/>
          </a:prstGeom>
        </p:spPr>
        <p:txBody>
          <a:bodyPr anchor="t" rtlCol="false" tIns="0" lIns="0" bIns="0" rIns="0">
            <a:spAutoFit/>
          </a:bodyPr>
          <a:lstStyle/>
          <a:p>
            <a:pPr algn="ctr">
              <a:lnSpc>
                <a:spcPts val="1691"/>
              </a:lnSpc>
              <a:spcBef>
                <a:spcPct val="0"/>
              </a:spcBef>
            </a:pPr>
            <a:r>
              <a:rPr lang="en-US" b="true" sz="1566" spc="-17">
                <a:solidFill>
                  <a:srgbClr val="000000"/>
                </a:solidFill>
                <a:latin typeface="Cambria Bold"/>
                <a:ea typeface="Cambria Bold"/>
                <a:cs typeface="Cambria Bold"/>
                <a:sym typeface="Cambria Bold"/>
              </a:rPr>
              <a:t>Low effectiveness for agglutinative</a:t>
            </a:r>
          </a:p>
          <a:p>
            <a:pPr algn="ctr">
              <a:lnSpc>
                <a:spcPts val="1691"/>
              </a:lnSpc>
              <a:spcBef>
                <a:spcPct val="0"/>
              </a:spcBef>
            </a:pPr>
            <a:r>
              <a:rPr lang="en-US" b="true" sz="1566" spc="-17">
                <a:solidFill>
                  <a:srgbClr val="000000"/>
                </a:solidFill>
                <a:latin typeface="Cambria Bold"/>
                <a:ea typeface="Cambria Bold"/>
                <a:cs typeface="Cambria Bold"/>
                <a:sym typeface="Cambria Bold"/>
              </a:rPr>
              <a:t> languages without specialized</a:t>
            </a:r>
          </a:p>
          <a:p>
            <a:pPr algn="ctr">
              <a:lnSpc>
                <a:spcPts val="1691"/>
              </a:lnSpc>
              <a:spcBef>
                <a:spcPct val="0"/>
              </a:spcBef>
            </a:pPr>
            <a:r>
              <a:rPr lang="en-US" b="true" sz="1566" spc="-17">
                <a:solidFill>
                  <a:srgbClr val="000000"/>
                </a:solidFill>
                <a:latin typeface="Cambria Bold"/>
                <a:ea typeface="Cambria Bold"/>
                <a:cs typeface="Cambria Bold"/>
                <a:sym typeface="Cambria Bold"/>
              </a:rPr>
              <a:t> models</a:t>
            </a:r>
          </a:p>
        </p:txBody>
      </p:sp>
      <p:sp>
        <p:nvSpPr>
          <p:cNvPr name="TextBox 18" id="18"/>
          <p:cNvSpPr txBox="true"/>
          <p:nvPr/>
        </p:nvSpPr>
        <p:spPr>
          <a:xfrm rot="0">
            <a:off x="907447" y="5320301"/>
            <a:ext cx="2735662" cy="287885"/>
          </a:xfrm>
          <a:prstGeom prst="rect">
            <a:avLst/>
          </a:prstGeom>
        </p:spPr>
        <p:txBody>
          <a:bodyPr anchor="t" rtlCol="false" tIns="0" lIns="0" bIns="0" rIns="0">
            <a:spAutoFit/>
          </a:bodyPr>
          <a:lstStyle/>
          <a:p>
            <a:pPr algn="ctr">
              <a:lnSpc>
                <a:spcPts val="2109"/>
              </a:lnSpc>
              <a:spcBef>
                <a:spcPct val="0"/>
              </a:spcBef>
            </a:pPr>
            <a:r>
              <a:rPr lang="en-US" b="true" sz="1953" spc="-22">
                <a:solidFill>
                  <a:srgbClr val="000000"/>
                </a:solidFill>
                <a:latin typeface="Cambria Bold"/>
                <a:ea typeface="Cambria Bold"/>
                <a:cs typeface="Cambria Bold"/>
                <a:sym typeface="Cambria Bold"/>
              </a:rPr>
              <a:t>Att</a:t>
            </a:r>
            <a:r>
              <a:rPr lang="en-US" b="true" sz="1953" spc="-22">
                <a:solidFill>
                  <a:srgbClr val="000000"/>
                </a:solidFill>
                <a:latin typeface="Cambria Bold"/>
                <a:ea typeface="Cambria Bold"/>
                <a:cs typeface="Cambria Bold"/>
                <a:sym typeface="Cambria Bold"/>
              </a:rPr>
              <a:t>ention Is All You Need</a:t>
            </a:r>
          </a:p>
        </p:txBody>
      </p:sp>
      <p:sp>
        <p:nvSpPr>
          <p:cNvPr name="TextBox 19" id="19"/>
          <p:cNvSpPr txBox="true"/>
          <p:nvPr/>
        </p:nvSpPr>
        <p:spPr>
          <a:xfrm rot="0">
            <a:off x="4439273" y="5320301"/>
            <a:ext cx="2355294" cy="820717"/>
          </a:xfrm>
          <a:prstGeom prst="rect">
            <a:avLst/>
          </a:prstGeom>
        </p:spPr>
        <p:txBody>
          <a:bodyPr anchor="t" rtlCol="false" tIns="0" lIns="0" bIns="0" rIns="0">
            <a:spAutoFit/>
          </a:bodyPr>
          <a:lstStyle/>
          <a:p>
            <a:pPr algn="ctr">
              <a:lnSpc>
                <a:spcPts val="2136"/>
              </a:lnSpc>
            </a:pPr>
          </a:p>
          <a:p>
            <a:pPr algn="ctr">
              <a:lnSpc>
                <a:spcPts val="2136"/>
              </a:lnSpc>
              <a:spcBef>
                <a:spcPct val="0"/>
              </a:spcBef>
            </a:pPr>
            <a:r>
              <a:rPr lang="en-US" b="true" sz="1977" spc="-21">
                <a:solidFill>
                  <a:srgbClr val="000000"/>
                </a:solidFill>
                <a:latin typeface="Cambria Bold"/>
                <a:ea typeface="Cambria Bold"/>
                <a:cs typeface="Cambria Bold"/>
                <a:sym typeface="Cambria Bold"/>
              </a:rPr>
              <a:t>Vaswani</a:t>
            </a:r>
            <a:r>
              <a:rPr lang="en-US" b="true" sz="1977" spc="-21">
                <a:solidFill>
                  <a:srgbClr val="000000"/>
                </a:solidFill>
                <a:latin typeface="Cambria Bold"/>
                <a:ea typeface="Cambria Bold"/>
                <a:cs typeface="Cambria Bold"/>
                <a:sym typeface="Cambria Bold"/>
              </a:rPr>
              <a:t> et al. (2017)</a:t>
            </a:r>
          </a:p>
          <a:p>
            <a:pPr algn="ctr">
              <a:lnSpc>
                <a:spcPts val="2136"/>
              </a:lnSpc>
              <a:spcBef>
                <a:spcPct val="0"/>
              </a:spcBef>
            </a:pPr>
          </a:p>
        </p:txBody>
      </p:sp>
      <p:sp>
        <p:nvSpPr>
          <p:cNvPr name="TextBox 20" id="20"/>
          <p:cNvSpPr txBox="true"/>
          <p:nvPr/>
        </p:nvSpPr>
        <p:spPr>
          <a:xfrm rot="0">
            <a:off x="7738348" y="5187706"/>
            <a:ext cx="2811304" cy="820717"/>
          </a:xfrm>
          <a:prstGeom prst="rect">
            <a:avLst/>
          </a:prstGeom>
        </p:spPr>
        <p:txBody>
          <a:bodyPr anchor="t" rtlCol="false" tIns="0" lIns="0" bIns="0" rIns="0">
            <a:spAutoFit/>
          </a:bodyPr>
          <a:lstStyle/>
          <a:p>
            <a:pPr algn="ctr">
              <a:lnSpc>
                <a:spcPts val="2136"/>
              </a:lnSpc>
              <a:spcBef>
                <a:spcPct val="0"/>
              </a:spcBef>
            </a:pPr>
            <a:r>
              <a:rPr lang="en-US" b="true" sz="1977" spc="-21">
                <a:solidFill>
                  <a:srgbClr val="000000"/>
                </a:solidFill>
                <a:latin typeface="Cambria Bold"/>
                <a:ea typeface="Cambria Bold"/>
                <a:cs typeface="Cambria Bold"/>
                <a:sym typeface="Cambria Bold"/>
              </a:rPr>
              <a:t>Introduced </a:t>
            </a:r>
            <a:r>
              <a:rPr lang="en-US" b="true" sz="1977" spc="-21">
                <a:solidFill>
                  <a:srgbClr val="000000"/>
                </a:solidFill>
                <a:latin typeface="Cambria Bold"/>
                <a:ea typeface="Cambria Bold"/>
                <a:cs typeface="Cambria Bold"/>
                <a:sym typeface="Cambria Bold"/>
              </a:rPr>
              <a:t>Transformer </a:t>
            </a:r>
          </a:p>
          <a:p>
            <a:pPr algn="ctr">
              <a:lnSpc>
                <a:spcPts val="2136"/>
              </a:lnSpc>
              <a:spcBef>
                <a:spcPct val="0"/>
              </a:spcBef>
            </a:pPr>
            <a:r>
              <a:rPr lang="en-US" b="true" sz="1977" spc="-21">
                <a:solidFill>
                  <a:srgbClr val="000000"/>
                </a:solidFill>
                <a:latin typeface="Cambria Bold"/>
                <a:ea typeface="Cambria Bold"/>
                <a:cs typeface="Cambria Bold"/>
                <a:sym typeface="Cambria Bold"/>
              </a:rPr>
              <a:t>using multi-head </a:t>
            </a:r>
          </a:p>
          <a:p>
            <a:pPr algn="ctr">
              <a:lnSpc>
                <a:spcPts val="2136"/>
              </a:lnSpc>
              <a:spcBef>
                <a:spcPct val="0"/>
              </a:spcBef>
            </a:pPr>
            <a:r>
              <a:rPr lang="en-US" b="true" sz="1977" spc="-21">
                <a:solidFill>
                  <a:srgbClr val="000000"/>
                </a:solidFill>
                <a:latin typeface="Cambria Bold"/>
                <a:ea typeface="Cambria Bold"/>
                <a:cs typeface="Cambria Bold"/>
                <a:sym typeface="Cambria Bold"/>
              </a:rPr>
              <a:t>self-attention</a:t>
            </a:r>
          </a:p>
        </p:txBody>
      </p:sp>
      <p:sp>
        <p:nvSpPr>
          <p:cNvPr name="TextBox 21" id="21"/>
          <p:cNvSpPr txBox="true"/>
          <p:nvPr/>
        </p:nvSpPr>
        <p:spPr>
          <a:xfrm rot="0">
            <a:off x="11174757" y="5293236"/>
            <a:ext cx="3177605" cy="720195"/>
          </a:xfrm>
          <a:prstGeom prst="rect">
            <a:avLst/>
          </a:prstGeom>
        </p:spPr>
        <p:txBody>
          <a:bodyPr anchor="t" rtlCol="false" tIns="0" lIns="0" bIns="0" rIns="0">
            <a:spAutoFit/>
          </a:bodyPr>
          <a:lstStyle/>
          <a:p>
            <a:pPr algn="ctr">
              <a:lnSpc>
                <a:spcPts val="1877"/>
              </a:lnSpc>
              <a:spcBef>
                <a:spcPct val="0"/>
              </a:spcBef>
            </a:pPr>
            <a:r>
              <a:rPr lang="en-US" b="true" sz="1738" spc="-19">
                <a:solidFill>
                  <a:srgbClr val="000000"/>
                </a:solidFill>
                <a:latin typeface="Cambria Bold"/>
                <a:ea typeface="Cambria Bold"/>
                <a:cs typeface="Cambria Bold"/>
                <a:sym typeface="Cambria Bold"/>
              </a:rPr>
              <a:t>F</a:t>
            </a:r>
            <a:r>
              <a:rPr lang="en-US" b="true" sz="1738" spc="-19">
                <a:solidFill>
                  <a:srgbClr val="000000"/>
                </a:solidFill>
                <a:latin typeface="Cambria Bold"/>
                <a:ea typeface="Cambria Bold"/>
                <a:cs typeface="Cambria Bold"/>
                <a:sym typeface="Cambria Bold"/>
              </a:rPr>
              <a:t>oundation for modern NMT (e.g., GPT, BERT); used in tools like mtranslate</a:t>
            </a:r>
          </a:p>
        </p:txBody>
      </p:sp>
      <p:sp>
        <p:nvSpPr>
          <p:cNvPr name="TextBox 22" id="22"/>
          <p:cNvSpPr txBox="true"/>
          <p:nvPr/>
        </p:nvSpPr>
        <p:spPr>
          <a:xfrm rot="0">
            <a:off x="14868577" y="5293236"/>
            <a:ext cx="2322601" cy="715187"/>
          </a:xfrm>
          <a:prstGeom prst="rect">
            <a:avLst/>
          </a:prstGeom>
        </p:spPr>
        <p:txBody>
          <a:bodyPr anchor="t" rtlCol="false" tIns="0" lIns="0" bIns="0" rIns="0">
            <a:spAutoFit/>
          </a:bodyPr>
          <a:lstStyle/>
          <a:p>
            <a:pPr algn="ctr">
              <a:lnSpc>
                <a:spcPts val="1864"/>
              </a:lnSpc>
              <a:spcBef>
                <a:spcPct val="0"/>
              </a:spcBef>
            </a:pPr>
            <a:r>
              <a:rPr lang="en-US" b="true" sz="1726" spc="-18">
                <a:solidFill>
                  <a:srgbClr val="000000"/>
                </a:solidFill>
                <a:latin typeface="Cambria Bold"/>
                <a:ea typeface="Cambria Bold"/>
                <a:cs typeface="Cambria Bold"/>
                <a:sym typeface="Cambria Bold"/>
              </a:rPr>
              <a:t>H</a:t>
            </a:r>
            <a:r>
              <a:rPr lang="en-US" b="true" sz="1726" spc="-18">
                <a:solidFill>
                  <a:srgbClr val="000000"/>
                </a:solidFill>
                <a:latin typeface="Cambria Bold"/>
                <a:ea typeface="Cambria Bold"/>
                <a:cs typeface="Cambria Bold"/>
                <a:sym typeface="Cambria Bold"/>
              </a:rPr>
              <a:t>igh model complexity;</a:t>
            </a:r>
          </a:p>
          <a:p>
            <a:pPr algn="ctr">
              <a:lnSpc>
                <a:spcPts val="1864"/>
              </a:lnSpc>
              <a:spcBef>
                <a:spcPct val="0"/>
              </a:spcBef>
            </a:pPr>
            <a:r>
              <a:rPr lang="en-US" b="true" sz="1726" spc="-18">
                <a:solidFill>
                  <a:srgbClr val="000000"/>
                </a:solidFill>
                <a:latin typeface="Cambria Bold"/>
                <a:ea typeface="Cambria Bold"/>
                <a:cs typeface="Cambria Bold"/>
                <a:sym typeface="Cambria Bold"/>
              </a:rPr>
              <a:t> requires extensive</a:t>
            </a:r>
          </a:p>
          <a:p>
            <a:pPr algn="ctr">
              <a:lnSpc>
                <a:spcPts val="1864"/>
              </a:lnSpc>
              <a:spcBef>
                <a:spcPct val="0"/>
              </a:spcBef>
            </a:pPr>
            <a:r>
              <a:rPr lang="en-US" b="true" sz="1726" spc="-18">
                <a:solidFill>
                  <a:srgbClr val="000000"/>
                </a:solidFill>
                <a:latin typeface="Cambria Bold"/>
                <a:ea typeface="Cambria Bold"/>
                <a:cs typeface="Cambria Bold"/>
                <a:sym typeface="Cambria Bold"/>
              </a:rPr>
              <a:t> training data</a:t>
            </a:r>
          </a:p>
        </p:txBody>
      </p:sp>
      <p:sp>
        <p:nvSpPr>
          <p:cNvPr name="TextBox 23" id="23"/>
          <p:cNvSpPr txBox="true"/>
          <p:nvPr/>
        </p:nvSpPr>
        <p:spPr>
          <a:xfrm rot="0">
            <a:off x="0" y="6390179"/>
            <a:ext cx="4297601" cy="1354117"/>
          </a:xfrm>
          <a:prstGeom prst="rect">
            <a:avLst/>
          </a:prstGeom>
        </p:spPr>
        <p:txBody>
          <a:bodyPr anchor="t" rtlCol="false" tIns="0" lIns="0" bIns="0" rIns="0">
            <a:spAutoFit/>
          </a:bodyPr>
          <a:lstStyle/>
          <a:p>
            <a:pPr algn="ctr">
              <a:lnSpc>
                <a:spcPts val="2136"/>
              </a:lnSpc>
              <a:spcBef>
                <a:spcPct val="0"/>
              </a:spcBef>
            </a:pPr>
            <a:r>
              <a:rPr lang="en-US" b="true" sz="1977" spc="-21">
                <a:solidFill>
                  <a:srgbClr val="000000"/>
                </a:solidFill>
                <a:latin typeface="Cambria Bold"/>
                <a:ea typeface="Cambria Bold"/>
                <a:cs typeface="Cambria Bold"/>
                <a:sym typeface="Cambria Bold"/>
              </a:rPr>
              <a:t>Sp</a:t>
            </a:r>
            <a:r>
              <a:rPr lang="en-US" b="true" sz="1977" spc="-21">
                <a:solidFill>
                  <a:srgbClr val="000000"/>
                </a:solidFill>
                <a:latin typeface="Cambria Bold"/>
                <a:ea typeface="Cambria Bold"/>
                <a:cs typeface="Cambria Bold"/>
                <a:sym typeface="Cambria Bold"/>
              </a:rPr>
              <a:t>eaker-Dependent ASR for Low-Resource Languages (Huastec Náhuatl)</a:t>
            </a:r>
          </a:p>
          <a:p>
            <a:pPr algn="ctr">
              <a:lnSpc>
                <a:spcPts val="2136"/>
              </a:lnSpc>
              <a:spcBef>
                <a:spcPct val="0"/>
              </a:spcBef>
            </a:pPr>
          </a:p>
          <a:p>
            <a:pPr algn="ctr">
              <a:lnSpc>
                <a:spcPts val="2136"/>
              </a:lnSpc>
              <a:spcBef>
                <a:spcPct val="0"/>
              </a:spcBef>
            </a:pPr>
          </a:p>
        </p:txBody>
      </p:sp>
      <p:sp>
        <p:nvSpPr>
          <p:cNvPr name="TextBox 24" id="24"/>
          <p:cNvSpPr txBox="true"/>
          <p:nvPr/>
        </p:nvSpPr>
        <p:spPr>
          <a:xfrm rot="0">
            <a:off x="4582356" y="6618023"/>
            <a:ext cx="2256711" cy="287317"/>
          </a:xfrm>
          <a:prstGeom prst="rect">
            <a:avLst/>
          </a:prstGeom>
        </p:spPr>
        <p:txBody>
          <a:bodyPr anchor="t" rtlCol="false" tIns="0" lIns="0" bIns="0" rIns="0">
            <a:spAutoFit/>
          </a:bodyPr>
          <a:lstStyle/>
          <a:p>
            <a:pPr algn="ctr">
              <a:lnSpc>
                <a:spcPts val="2136"/>
              </a:lnSpc>
              <a:spcBef>
                <a:spcPct val="0"/>
              </a:spcBef>
            </a:pPr>
            <a:r>
              <a:rPr lang="en-US" b="true" sz="1977" spc="-21">
                <a:solidFill>
                  <a:srgbClr val="000000"/>
                </a:solidFill>
                <a:latin typeface="Cambria Bold"/>
                <a:ea typeface="Cambria Bold"/>
                <a:cs typeface="Cambria Bold"/>
                <a:sym typeface="Cambria Bold"/>
              </a:rPr>
              <a:t>Nol</a:t>
            </a:r>
            <a:r>
              <a:rPr lang="en-US" b="true" sz="1977" spc="-21">
                <a:solidFill>
                  <a:srgbClr val="000000"/>
                </a:solidFill>
                <a:latin typeface="Cambria Bold"/>
                <a:ea typeface="Cambria Bold"/>
                <a:cs typeface="Cambria Bold"/>
                <a:sym typeface="Cambria Bold"/>
              </a:rPr>
              <a:t>azco-Flores et al.</a:t>
            </a:r>
          </a:p>
        </p:txBody>
      </p:sp>
      <p:sp>
        <p:nvSpPr>
          <p:cNvPr name="TextBox 25" id="25"/>
          <p:cNvSpPr txBox="true"/>
          <p:nvPr/>
        </p:nvSpPr>
        <p:spPr>
          <a:xfrm rot="0">
            <a:off x="7416225" y="6406963"/>
            <a:ext cx="3197543" cy="737626"/>
          </a:xfrm>
          <a:prstGeom prst="rect">
            <a:avLst/>
          </a:prstGeom>
        </p:spPr>
        <p:txBody>
          <a:bodyPr anchor="t" rtlCol="false" tIns="0" lIns="0" bIns="0" rIns="0">
            <a:spAutoFit/>
          </a:bodyPr>
          <a:lstStyle/>
          <a:p>
            <a:pPr algn="ctr">
              <a:lnSpc>
                <a:spcPts val="1946"/>
              </a:lnSpc>
              <a:spcBef>
                <a:spcPct val="0"/>
              </a:spcBef>
            </a:pPr>
            <a:r>
              <a:rPr lang="en-US" b="true" sz="1802" spc="-19">
                <a:solidFill>
                  <a:srgbClr val="000000"/>
                </a:solidFill>
                <a:latin typeface="Cambria Bold"/>
                <a:ea typeface="Cambria Bold"/>
                <a:cs typeface="Cambria Bold"/>
                <a:sym typeface="Cambria Bold"/>
              </a:rPr>
              <a:t>Developed</a:t>
            </a:r>
            <a:r>
              <a:rPr lang="en-US" b="true" sz="1802" spc="-19">
                <a:solidFill>
                  <a:srgbClr val="000000"/>
                </a:solidFill>
                <a:latin typeface="Cambria Bold"/>
                <a:ea typeface="Cambria Bold"/>
                <a:cs typeface="Cambria Bold"/>
                <a:sym typeface="Cambria Bold"/>
              </a:rPr>
              <a:t> speaker-dependent </a:t>
            </a:r>
          </a:p>
          <a:p>
            <a:pPr algn="ctr">
              <a:lnSpc>
                <a:spcPts val="1946"/>
              </a:lnSpc>
              <a:spcBef>
                <a:spcPct val="0"/>
              </a:spcBef>
            </a:pPr>
            <a:r>
              <a:rPr lang="en-US" b="true" sz="1802" spc="-19">
                <a:solidFill>
                  <a:srgbClr val="000000"/>
                </a:solidFill>
                <a:latin typeface="Cambria Bold"/>
                <a:ea typeface="Cambria Bold"/>
                <a:cs typeface="Cambria Bold"/>
                <a:sym typeface="Cambria Bold"/>
              </a:rPr>
              <a:t>acoustic models for ASR</a:t>
            </a:r>
          </a:p>
          <a:p>
            <a:pPr algn="ctr">
              <a:lnSpc>
                <a:spcPts val="1946"/>
              </a:lnSpc>
              <a:spcBef>
                <a:spcPct val="0"/>
              </a:spcBef>
            </a:pPr>
            <a:r>
              <a:rPr lang="en-US" b="true" sz="1802" spc="-19">
                <a:solidFill>
                  <a:srgbClr val="000000"/>
                </a:solidFill>
                <a:latin typeface="Cambria Bold"/>
                <a:ea typeface="Cambria Bold"/>
                <a:cs typeface="Cambria Bold"/>
                <a:sym typeface="Cambria Bold"/>
              </a:rPr>
              <a:t> in low-resource languages</a:t>
            </a:r>
          </a:p>
        </p:txBody>
      </p:sp>
      <p:sp>
        <p:nvSpPr>
          <p:cNvPr name="TextBox 26" id="26"/>
          <p:cNvSpPr txBox="true"/>
          <p:nvPr/>
        </p:nvSpPr>
        <p:spPr>
          <a:xfrm rot="0">
            <a:off x="11591274" y="6397438"/>
            <a:ext cx="2336119" cy="491414"/>
          </a:xfrm>
          <a:prstGeom prst="rect">
            <a:avLst/>
          </a:prstGeom>
        </p:spPr>
        <p:txBody>
          <a:bodyPr anchor="t" rtlCol="false" tIns="0" lIns="0" bIns="0" rIns="0">
            <a:spAutoFit/>
          </a:bodyPr>
          <a:lstStyle/>
          <a:p>
            <a:pPr algn="ctr">
              <a:lnSpc>
                <a:spcPts val="1898"/>
              </a:lnSpc>
              <a:spcBef>
                <a:spcPct val="0"/>
              </a:spcBef>
            </a:pPr>
            <a:r>
              <a:rPr lang="en-US" b="true" sz="1758" spc="-19">
                <a:solidFill>
                  <a:srgbClr val="000000"/>
                </a:solidFill>
                <a:latin typeface="Cambria Bold"/>
                <a:ea typeface="Cambria Bold"/>
                <a:cs typeface="Cambria Bold"/>
                <a:sym typeface="Cambria Bold"/>
              </a:rPr>
              <a:t>Inf</a:t>
            </a:r>
            <a:r>
              <a:rPr lang="en-US" b="true" sz="1758" spc="-19">
                <a:solidFill>
                  <a:srgbClr val="000000"/>
                </a:solidFill>
                <a:latin typeface="Cambria Bold"/>
                <a:ea typeface="Cambria Bold"/>
                <a:cs typeface="Cambria Bold"/>
                <a:sym typeface="Cambria Bold"/>
              </a:rPr>
              <a:t>orms ASR tuning for </a:t>
            </a:r>
          </a:p>
          <a:p>
            <a:pPr algn="ctr">
              <a:lnSpc>
                <a:spcPts val="1898"/>
              </a:lnSpc>
              <a:spcBef>
                <a:spcPct val="0"/>
              </a:spcBef>
            </a:pPr>
            <a:r>
              <a:rPr lang="en-US" b="true" sz="1758" spc="-19">
                <a:solidFill>
                  <a:srgbClr val="000000"/>
                </a:solidFill>
                <a:latin typeface="Cambria Bold"/>
                <a:ea typeface="Cambria Bold"/>
                <a:cs typeface="Cambria Bold"/>
                <a:sym typeface="Cambria Bold"/>
              </a:rPr>
              <a:t>dialects like Tamil</a:t>
            </a:r>
          </a:p>
        </p:txBody>
      </p:sp>
      <p:sp>
        <p:nvSpPr>
          <p:cNvPr name="TextBox 27" id="27"/>
          <p:cNvSpPr txBox="true"/>
          <p:nvPr/>
        </p:nvSpPr>
        <p:spPr>
          <a:xfrm rot="0">
            <a:off x="14982368" y="6475148"/>
            <a:ext cx="2111869" cy="504329"/>
          </a:xfrm>
          <a:prstGeom prst="rect">
            <a:avLst/>
          </a:prstGeom>
        </p:spPr>
        <p:txBody>
          <a:bodyPr anchor="t" rtlCol="false" tIns="0" lIns="0" bIns="0" rIns="0">
            <a:spAutoFit/>
          </a:bodyPr>
          <a:lstStyle/>
          <a:p>
            <a:pPr algn="ctr">
              <a:lnSpc>
                <a:spcPts val="1911"/>
              </a:lnSpc>
              <a:spcBef>
                <a:spcPct val="0"/>
              </a:spcBef>
            </a:pPr>
            <a:r>
              <a:rPr lang="en-US" b="true" sz="1769" spc="-19">
                <a:solidFill>
                  <a:srgbClr val="000000"/>
                </a:solidFill>
                <a:latin typeface="Cambria Bold"/>
                <a:ea typeface="Cambria Bold"/>
                <a:cs typeface="Cambria Bold"/>
                <a:sym typeface="Cambria Bold"/>
              </a:rPr>
              <a:t>Sp</a:t>
            </a:r>
            <a:r>
              <a:rPr lang="en-US" b="true" sz="1769" spc="-19">
                <a:solidFill>
                  <a:srgbClr val="000000"/>
                </a:solidFill>
                <a:latin typeface="Cambria Bold"/>
                <a:ea typeface="Cambria Bold"/>
                <a:cs typeface="Cambria Bold"/>
                <a:sym typeface="Cambria Bold"/>
              </a:rPr>
              <a:t>eaker-dependent </a:t>
            </a:r>
          </a:p>
          <a:p>
            <a:pPr algn="ctr">
              <a:lnSpc>
                <a:spcPts val="1911"/>
              </a:lnSpc>
              <a:spcBef>
                <a:spcPct val="0"/>
              </a:spcBef>
            </a:pPr>
            <a:r>
              <a:rPr lang="en-US" b="true" sz="1769" spc="-19">
                <a:solidFill>
                  <a:srgbClr val="000000"/>
                </a:solidFill>
                <a:latin typeface="Cambria Bold"/>
                <a:ea typeface="Cambria Bold"/>
                <a:cs typeface="Cambria Bold"/>
                <a:sym typeface="Cambria Bold"/>
              </a:rPr>
              <a:t>ASR limits scalability</a:t>
            </a:r>
          </a:p>
        </p:txBody>
      </p:sp>
      <p:sp>
        <p:nvSpPr>
          <p:cNvPr name="TextBox 28" id="28"/>
          <p:cNvSpPr txBox="true"/>
          <p:nvPr/>
        </p:nvSpPr>
        <p:spPr>
          <a:xfrm rot="0">
            <a:off x="397240" y="7506170"/>
            <a:ext cx="3567470" cy="820717"/>
          </a:xfrm>
          <a:prstGeom prst="rect">
            <a:avLst/>
          </a:prstGeom>
        </p:spPr>
        <p:txBody>
          <a:bodyPr anchor="t" rtlCol="false" tIns="0" lIns="0" bIns="0" rIns="0">
            <a:spAutoFit/>
          </a:bodyPr>
          <a:lstStyle/>
          <a:p>
            <a:pPr algn="ctr">
              <a:lnSpc>
                <a:spcPts val="2136"/>
              </a:lnSpc>
              <a:spcBef>
                <a:spcPct val="0"/>
              </a:spcBef>
            </a:pPr>
            <a:r>
              <a:rPr lang="en-US" b="true" sz="1977" spc="-21">
                <a:solidFill>
                  <a:srgbClr val="000000"/>
                </a:solidFill>
                <a:latin typeface="Cambria Bold"/>
                <a:ea typeface="Cambria Bold"/>
                <a:cs typeface="Cambria Bold"/>
                <a:sym typeface="Cambria Bold"/>
              </a:rPr>
              <a:t>Hacia </a:t>
            </a:r>
            <a:r>
              <a:rPr lang="en-US" b="true" sz="1977" spc="-21">
                <a:solidFill>
                  <a:srgbClr val="000000"/>
                </a:solidFill>
                <a:latin typeface="Cambria Bold"/>
                <a:ea typeface="Cambria Bold"/>
                <a:cs typeface="Cambria Bold"/>
                <a:sym typeface="Cambria Bold"/>
              </a:rPr>
              <a:t>la Traducción Automática</a:t>
            </a:r>
          </a:p>
          <a:p>
            <a:pPr algn="ctr">
              <a:lnSpc>
                <a:spcPts val="2136"/>
              </a:lnSpc>
              <a:spcBef>
                <a:spcPct val="0"/>
              </a:spcBef>
            </a:pPr>
            <a:r>
              <a:rPr lang="en-US" b="true" sz="1977" spc="-21">
                <a:solidFill>
                  <a:srgbClr val="000000"/>
                </a:solidFill>
                <a:latin typeface="Cambria Bold"/>
                <a:ea typeface="Cambria Bold"/>
                <a:cs typeface="Cambria Bold"/>
                <a:sym typeface="Cambria Bold"/>
              </a:rPr>
              <a:t> de las Lenguas</a:t>
            </a:r>
          </a:p>
          <a:p>
            <a:pPr algn="ctr">
              <a:lnSpc>
                <a:spcPts val="2136"/>
              </a:lnSpc>
              <a:spcBef>
                <a:spcPct val="0"/>
              </a:spcBef>
            </a:pPr>
            <a:r>
              <a:rPr lang="en-US" b="true" sz="1977" spc="-21">
                <a:solidFill>
                  <a:srgbClr val="000000"/>
                </a:solidFill>
                <a:latin typeface="Cambria Bold"/>
                <a:ea typeface="Cambria Bold"/>
                <a:cs typeface="Cambria Bold"/>
                <a:sym typeface="Cambria Bold"/>
              </a:rPr>
              <a:t> Indígenas de México</a:t>
            </a:r>
          </a:p>
        </p:txBody>
      </p:sp>
      <p:sp>
        <p:nvSpPr>
          <p:cNvPr name="TextBox 29" id="29"/>
          <p:cNvSpPr txBox="true"/>
          <p:nvPr/>
        </p:nvSpPr>
        <p:spPr>
          <a:xfrm rot="0">
            <a:off x="4916712" y="7781640"/>
            <a:ext cx="1641158" cy="287317"/>
          </a:xfrm>
          <a:prstGeom prst="rect">
            <a:avLst/>
          </a:prstGeom>
        </p:spPr>
        <p:txBody>
          <a:bodyPr anchor="t" rtlCol="false" tIns="0" lIns="0" bIns="0" rIns="0">
            <a:spAutoFit/>
          </a:bodyPr>
          <a:lstStyle/>
          <a:p>
            <a:pPr algn="ctr">
              <a:lnSpc>
                <a:spcPts val="2136"/>
              </a:lnSpc>
              <a:spcBef>
                <a:spcPct val="0"/>
              </a:spcBef>
            </a:pPr>
            <a:r>
              <a:rPr lang="en-US" b="true" sz="1977" spc="-21">
                <a:solidFill>
                  <a:srgbClr val="000000"/>
                </a:solidFill>
                <a:latin typeface="Cambria Bold"/>
                <a:ea typeface="Cambria Bold"/>
                <a:cs typeface="Cambria Bold"/>
                <a:sym typeface="Cambria Bold"/>
              </a:rPr>
              <a:t>M</a:t>
            </a:r>
            <a:r>
              <a:rPr lang="en-US" b="true" sz="1977" spc="-21">
                <a:solidFill>
                  <a:srgbClr val="000000"/>
                </a:solidFill>
                <a:latin typeface="Cambria Bold"/>
                <a:ea typeface="Cambria Bold"/>
                <a:cs typeface="Cambria Bold"/>
                <a:sym typeface="Cambria Bold"/>
              </a:rPr>
              <a:t>ager &amp; Meza </a:t>
            </a:r>
          </a:p>
        </p:txBody>
      </p:sp>
      <p:sp>
        <p:nvSpPr>
          <p:cNvPr name="TextBox 30" id="30"/>
          <p:cNvSpPr txBox="true"/>
          <p:nvPr/>
        </p:nvSpPr>
        <p:spPr>
          <a:xfrm rot="0">
            <a:off x="7924819" y="7467104"/>
            <a:ext cx="2438362" cy="898850"/>
          </a:xfrm>
          <a:prstGeom prst="rect">
            <a:avLst/>
          </a:prstGeom>
        </p:spPr>
        <p:txBody>
          <a:bodyPr anchor="t" rtlCol="false" tIns="0" lIns="0" bIns="0" rIns="0">
            <a:spAutoFit/>
          </a:bodyPr>
          <a:lstStyle/>
          <a:p>
            <a:pPr algn="ctr">
              <a:lnSpc>
                <a:spcPts val="1768"/>
              </a:lnSpc>
              <a:spcBef>
                <a:spcPct val="0"/>
              </a:spcBef>
            </a:pPr>
            <a:r>
              <a:rPr lang="en-US" b="true" sz="1637" spc="-18">
                <a:solidFill>
                  <a:srgbClr val="000000"/>
                </a:solidFill>
                <a:latin typeface="Cambria Bold"/>
                <a:ea typeface="Cambria Bold"/>
                <a:cs typeface="Cambria Bold"/>
                <a:sym typeface="Cambria Bold"/>
              </a:rPr>
              <a:t>Emphasized collab</a:t>
            </a:r>
            <a:r>
              <a:rPr lang="en-US" b="true" sz="1637" spc="-18">
                <a:solidFill>
                  <a:srgbClr val="000000"/>
                </a:solidFill>
                <a:latin typeface="Cambria Bold"/>
                <a:ea typeface="Cambria Bold"/>
                <a:cs typeface="Cambria Bold"/>
                <a:sym typeface="Cambria Bold"/>
              </a:rPr>
              <a:t>orative</a:t>
            </a:r>
          </a:p>
          <a:p>
            <a:pPr algn="ctr">
              <a:lnSpc>
                <a:spcPts val="1768"/>
              </a:lnSpc>
              <a:spcBef>
                <a:spcPct val="0"/>
              </a:spcBef>
            </a:pPr>
            <a:r>
              <a:rPr lang="en-US" b="true" sz="1637" spc="-18">
                <a:solidFill>
                  <a:srgbClr val="000000"/>
                </a:solidFill>
                <a:latin typeface="Cambria Bold"/>
                <a:ea typeface="Cambria Bold"/>
                <a:cs typeface="Cambria Bold"/>
                <a:sym typeface="Cambria Bold"/>
              </a:rPr>
              <a:t> corpus development and </a:t>
            </a:r>
          </a:p>
          <a:p>
            <a:pPr algn="ctr">
              <a:lnSpc>
                <a:spcPts val="1768"/>
              </a:lnSpc>
              <a:spcBef>
                <a:spcPct val="0"/>
              </a:spcBef>
            </a:pPr>
            <a:r>
              <a:rPr lang="en-US" b="true" sz="1637" spc="-18">
                <a:solidFill>
                  <a:srgbClr val="000000"/>
                </a:solidFill>
                <a:latin typeface="Cambria Bold"/>
                <a:ea typeface="Cambria Bold"/>
                <a:cs typeface="Cambria Bold"/>
                <a:sym typeface="Cambria Bold"/>
              </a:rPr>
              <a:t>translation for indigenous</a:t>
            </a:r>
          </a:p>
          <a:p>
            <a:pPr algn="ctr">
              <a:lnSpc>
                <a:spcPts val="1768"/>
              </a:lnSpc>
              <a:spcBef>
                <a:spcPct val="0"/>
              </a:spcBef>
            </a:pPr>
            <a:r>
              <a:rPr lang="en-US" b="true" sz="1637" spc="-18">
                <a:solidFill>
                  <a:srgbClr val="000000"/>
                </a:solidFill>
                <a:latin typeface="Cambria Bold"/>
                <a:ea typeface="Cambria Bold"/>
                <a:cs typeface="Cambria Bold"/>
                <a:sym typeface="Cambria Bold"/>
              </a:rPr>
              <a:t> languages</a:t>
            </a:r>
          </a:p>
        </p:txBody>
      </p:sp>
      <p:sp>
        <p:nvSpPr>
          <p:cNvPr name="TextBox 31" id="31"/>
          <p:cNvSpPr txBox="true"/>
          <p:nvPr/>
        </p:nvSpPr>
        <p:spPr>
          <a:xfrm rot="0">
            <a:off x="11278671" y="7553312"/>
            <a:ext cx="2976484" cy="726433"/>
          </a:xfrm>
          <a:prstGeom prst="rect">
            <a:avLst/>
          </a:prstGeom>
        </p:spPr>
        <p:txBody>
          <a:bodyPr anchor="t" rtlCol="false" tIns="0" lIns="0" bIns="0" rIns="0">
            <a:spAutoFit/>
          </a:bodyPr>
          <a:lstStyle/>
          <a:p>
            <a:pPr algn="ctr">
              <a:lnSpc>
                <a:spcPts val="1893"/>
              </a:lnSpc>
              <a:spcBef>
                <a:spcPct val="0"/>
              </a:spcBef>
            </a:pPr>
            <a:r>
              <a:rPr lang="en-US" b="true" sz="1753" spc="-19">
                <a:solidFill>
                  <a:srgbClr val="000000"/>
                </a:solidFill>
                <a:latin typeface="Cambria Bold"/>
                <a:ea typeface="Cambria Bold"/>
                <a:cs typeface="Cambria Bold"/>
                <a:sym typeface="Cambria Bold"/>
              </a:rPr>
              <a:t>Highlight</a:t>
            </a:r>
            <a:r>
              <a:rPr lang="en-US" b="true" sz="1753" spc="-19">
                <a:solidFill>
                  <a:srgbClr val="000000"/>
                </a:solidFill>
                <a:latin typeface="Cambria Bold"/>
                <a:ea typeface="Cambria Bold"/>
                <a:cs typeface="Cambria Bold"/>
                <a:sym typeface="Cambria Bold"/>
              </a:rPr>
              <a:t>ed ethical, cultural,</a:t>
            </a:r>
          </a:p>
          <a:p>
            <a:pPr algn="ctr">
              <a:lnSpc>
                <a:spcPts val="1893"/>
              </a:lnSpc>
              <a:spcBef>
                <a:spcPct val="0"/>
              </a:spcBef>
            </a:pPr>
            <a:r>
              <a:rPr lang="en-US" b="true" sz="1753" spc="-19">
                <a:solidFill>
                  <a:srgbClr val="000000"/>
                </a:solidFill>
                <a:latin typeface="Cambria Bold"/>
                <a:ea typeface="Cambria Bold"/>
                <a:cs typeface="Cambria Bold"/>
                <a:sym typeface="Cambria Bold"/>
              </a:rPr>
              <a:t> and linguistic considerations </a:t>
            </a:r>
          </a:p>
          <a:p>
            <a:pPr algn="ctr">
              <a:lnSpc>
                <a:spcPts val="1893"/>
              </a:lnSpc>
              <a:spcBef>
                <a:spcPct val="0"/>
              </a:spcBef>
            </a:pPr>
            <a:r>
              <a:rPr lang="en-US" b="true" sz="1753" spc="-19">
                <a:solidFill>
                  <a:srgbClr val="000000"/>
                </a:solidFill>
                <a:latin typeface="Cambria Bold"/>
                <a:ea typeface="Cambria Bold"/>
                <a:cs typeface="Cambria Bold"/>
                <a:sym typeface="Cambria Bold"/>
              </a:rPr>
              <a:t>for fair translations</a:t>
            </a:r>
          </a:p>
        </p:txBody>
      </p:sp>
      <p:sp>
        <p:nvSpPr>
          <p:cNvPr name="TextBox 32" id="32"/>
          <p:cNvSpPr txBox="true"/>
          <p:nvPr/>
        </p:nvSpPr>
        <p:spPr>
          <a:xfrm rot="0">
            <a:off x="14721483" y="7514940"/>
            <a:ext cx="2537817" cy="820717"/>
          </a:xfrm>
          <a:prstGeom prst="rect">
            <a:avLst/>
          </a:prstGeom>
        </p:spPr>
        <p:txBody>
          <a:bodyPr anchor="t" rtlCol="false" tIns="0" lIns="0" bIns="0" rIns="0">
            <a:spAutoFit/>
          </a:bodyPr>
          <a:lstStyle/>
          <a:p>
            <a:pPr algn="ctr">
              <a:lnSpc>
                <a:spcPts val="2136"/>
              </a:lnSpc>
              <a:spcBef>
                <a:spcPct val="0"/>
              </a:spcBef>
            </a:pPr>
            <a:r>
              <a:rPr lang="en-US" b="true" sz="1977" spc="-21">
                <a:solidFill>
                  <a:srgbClr val="000000"/>
                </a:solidFill>
                <a:latin typeface="Cambria Bold"/>
                <a:ea typeface="Cambria Bold"/>
                <a:cs typeface="Cambria Bold"/>
                <a:sym typeface="Cambria Bold"/>
              </a:rPr>
              <a:t>Req</a:t>
            </a:r>
            <a:r>
              <a:rPr lang="en-US" b="true" sz="1977" spc="-21">
                <a:solidFill>
                  <a:srgbClr val="000000"/>
                </a:solidFill>
                <a:latin typeface="Cambria Bold"/>
                <a:ea typeface="Cambria Bold"/>
                <a:cs typeface="Cambria Bold"/>
                <a:sym typeface="Cambria Bold"/>
              </a:rPr>
              <a:t>uires native input; </a:t>
            </a:r>
          </a:p>
          <a:p>
            <a:pPr algn="ctr">
              <a:lnSpc>
                <a:spcPts val="2136"/>
              </a:lnSpc>
              <a:spcBef>
                <a:spcPct val="0"/>
              </a:spcBef>
            </a:pPr>
            <a:r>
              <a:rPr lang="en-US" b="true" sz="1977" spc="-21">
                <a:solidFill>
                  <a:srgbClr val="000000"/>
                </a:solidFill>
                <a:latin typeface="Cambria Bold"/>
                <a:ea typeface="Cambria Bold"/>
                <a:cs typeface="Cambria Bold"/>
                <a:sym typeface="Cambria Bold"/>
              </a:rPr>
              <a:t>lacks standardized </a:t>
            </a:r>
          </a:p>
          <a:p>
            <a:pPr algn="ctr">
              <a:lnSpc>
                <a:spcPts val="2136"/>
              </a:lnSpc>
              <a:spcBef>
                <a:spcPct val="0"/>
              </a:spcBef>
            </a:pPr>
            <a:r>
              <a:rPr lang="en-US" b="true" sz="1977" spc="-21">
                <a:solidFill>
                  <a:srgbClr val="000000"/>
                </a:solidFill>
                <a:latin typeface="Cambria Bold"/>
                <a:ea typeface="Cambria Bold"/>
                <a:cs typeface="Cambria Bold"/>
                <a:sym typeface="Cambria Bold"/>
              </a:rPr>
              <a:t>evaluation protocols</a:t>
            </a:r>
          </a:p>
        </p:txBody>
      </p:sp>
      <p:sp>
        <p:nvSpPr>
          <p:cNvPr name="TextBox 33" id="33"/>
          <p:cNvSpPr txBox="true"/>
          <p:nvPr/>
        </p:nvSpPr>
        <p:spPr>
          <a:xfrm rot="0">
            <a:off x="0" y="8852704"/>
            <a:ext cx="4720233" cy="820717"/>
          </a:xfrm>
          <a:prstGeom prst="rect">
            <a:avLst/>
          </a:prstGeom>
        </p:spPr>
        <p:txBody>
          <a:bodyPr anchor="t" rtlCol="false" tIns="0" lIns="0" bIns="0" rIns="0">
            <a:spAutoFit/>
          </a:bodyPr>
          <a:lstStyle/>
          <a:p>
            <a:pPr algn="ctr">
              <a:lnSpc>
                <a:spcPts val="2136"/>
              </a:lnSpc>
              <a:spcBef>
                <a:spcPct val="0"/>
              </a:spcBef>
            </a:pPr>
            <a:r>
              <a:rPr lang="en-US" b="true" sz="1977" spc="-21">
                <a:solidFill>
                  <a:srgbClr val="000000"/>
                </a:solidFill>
                <a:latin typeface="Cambria Bold"/>
                <a:ea typeface="Cambria Bold"/>
                <a:cs typeface="Cambria Bold"/>
                <a:sym typeface="Cambria Bold"/>
              </a:rPr>
              <a:t>Fine-Grained Attention</a:t>
            </a:r>
          </a:p>
          <a:p>
            <a:pPr algn="ctr">
              <a:lnSpc>
                <a:spcPts val="2136"/>
              </a:lnSpc>
              <a:spcBef>
                <a:spcPct val="0"/>
              </a:spcBef>
            </a:pPr>
            <a:r>
              <a:rPr lang="en-US" b="true" sz="1977" spc="-21">
                <a:solidFill>
                  <a:srgbClr val="000000"/>
                </a:solidFill>
                <a:latin typeface="Cambria Bold"/>
                <a:ea typeface="Cambria Bold"/>
                <a:cs typeface="Cambria Bold"/>
                <a:sym typeface="Cambria Bold"/>
              </a:rPr>
              <a:t> Mechanism for Neural Machine Translation</a:t>
            </a:r>
          </a:p>
        </p:txBody>
      </p:sp>
      <p:sp>
        <p:nvSpPr>
          <p:cNvPr name="TextBox 34" id="34"/>
          <p:cNvSpPr txBox="true"/>
          <p:nvPr/>
        </p:nvSpPr>
        <p:spPr>
          <a:xfrm rot="0">
            <a:off x="7883228" y="8852704"/>
            <a:ext cx="2479953" cy="820717"/>
          </a:xfrm>
          <a:prstGeom prst="rect">
            <a:avLst/>
          </a:prstGeom>
        </p:spPr>
        <p:txBody>
          <a:bodyPr anchor="t" rtlCol="false" tIns="0" lIns="0" bIns="0" rIns="0">
            <a:spAutoFit/>
          </a:bodyPr>
          <a:lstStyle/>
          <a:p>
            <a:pPr algn="ctr">
              <a:lnSpc>
                <a:spcPts val="2136"/>
              </a:lnSpc>
              <a:spcBef>
                <a:spcPct val="0"/>
              </a:spcBef>
            </a:pPr>
            <a:r>
              <a:rPr lang="en-US" b="true" sz="1977" spc="-21">
                <a:solidFill>
                  <a:srgbClr val="000000"/>
                </a:solidFill>
                <a:latin typeface="Cambria Bold"/>
                <a:ea typeface="Cambria Bold"/>
                <a:cs typeface="Cambria Bold"/>
                <a:sym typeface="Cambria Bold"/>
              </a:rPr>
              <a:t>W</a:t>
            </a:r>
            <a:r>
              <a:rPr lang="en-US" b="true" sz="1977" spc="-21">
                <a:solidFill>
                  <a:srgbClr val="000000"/>
                </a:solidFill>
                <a:latin typeface="Cambria Bold"/>
                <a:ea typeface="Cambria Bold"/>
                <a:cs typeface="Cambria Bold"/>
                <a:sym typeface="Cambria Bold"/>
              </a:rPr>
              <a:t>ord-splitting into </a:t>
            </a:r>
          </a:p>
          <a:p>
            <a:pPr algn="ctr">
              <a:lnSpc>
                <a:spcPts val="2136"/>
              </a:lnSpc>
              <a:spcBef>
                <a:spcPct val="0"/>
              </a:spcBef>
            </a:pPr>
            <a:r>
              <a:rPr lang="en-US" b="true" sz="1977" spc="-21">
                <a:solidFill>
                  <a:srgbClr val="000000"/>
                </a:solidFill>
                <a:latin typeface="Cambria Bold"/>
                <a:ea typeface="Cambria Bold"/>
                <a:cs typeface="Cambria Bold"/>
                <a:sym typeface="Cambria Bold"/>
              </a:rPr>
              <a:t>subword units with </a:t>
            </a:r>
          </a:p>
          <a:p>
            <a:pPr algn="ctr">
              <a:lnSpc>
                <a:spcPts val="2136"/>
              </a:lnSpc>
              <a:spcBef>
                <a:spcPct val="0"/>
              </a:spcBef>
            </a:pPr>
            <a:r>
              <a:rPr lang="en-US" b="true" sz="1977" spc="-21">
                <a:solidFill>
                  <a:srgbClr val="000000"/>
                </a:solidFill>
                <a:latin typeface="Cambria Bold"/>
                <a:ea typeface="Cambria Bold"/>
                <a:cs typeface="Cambria Bold"/>
                <a:sym typeface="Cambria Bold"/>
              </a:rPr>
              <a:t>fine-grained attention</a:t>
            </a:r>
          </a:p>
        </p:txBody>
      </p:sp>
      <p:sp>
        <p:nvSpPr>
          <p:cNvPr name="TextBox 35" id="35"/>
          <p:cNvSpPr txBox="true"/>
          <p:nvPr/>
        </p:nvSpPr>
        <p:spPr>
          <a:xfrm rot="0">
            <a:off x="11262538" y="8698845"/>
            <a:ext cx="3002042" cy="1087417"/>
          </a:xfrm>
          <a:prstGeom prst="rect">
            <a:avLst/>
          </a:prstGeom>
        </p:spPr>
        <p:txBody>
          <a:bodyPr anchor="t" rtlCol="false" tIns="0" lIns="0" bIns="0" rIns="0">
            <a:spAutoFit/>
          </a:bodyPr>
          <a:lstStyle/>
          <a:p>
            <a:pPr algn="ctr">
              <a:lnSpc>
                <a:spcPts val="2136"/>
              </a:lnSpc>
              <a:spcBef>
                <a:spcPct val="0"/>
              </a:spcBef>
            </a:pPr>
            <a:r>
              <a:rPr lang="en-US" b="true" sz="1977" spc="-21">
                <a:solidFill>
                  <a:srgbClr val="000000"/>
                </a:solidFill>
                <a:latin typeface="Cambria Bold"/>
                <a:ea typeface="Cambria Bold"/>
                <a:cs typeface="Cambria Bold"/>
                <a:sym typeface="Cambria Bold"/>
              </a:rPr>
              <a:t>Improv</a:t>
            </a:r>
            <a:r>
              <a:rPr lang="en-US" b="true" sz="1977" spc="-21">
                <a:solidFill>
                  <a:srgbClr val="000000"/>
                </a:solidFill>
                <a:latin typeface="Cambria Bold"/>
                <a:ea typeface="Cambria Bold"/>
                <a:cs typeface="Cambria Bold"/>
                <a:sym typeface="Cambria Bold"/>
              </a:rPr>
              <a:t>ed MT accuracy for </a:t>
            </a:r>
          </a:p>
          <a:p>
            <a:pPr algn="ctr">
              <a:lnSpc>
                <a:spcPts val="2136"/>
              </a:lnSpc>
              <a:spcBef>
                <a:spcPct val="0"/>
              </a:spcBef>
            </a:pPr>
            <a:r>
              <a:rPr lang="en-US" b="true" sz="1977" spc="-21">
                <a:solidFill>
                  <a:srgbClr val="000000"/>
                </a:solidFill>
                <a:latin typeface="Cambria Bold"/>
                <a:ea typeface="Cambria Bold"/>
                <a:cs typeface="Cambria Bold"/>
                <a:sym typeface="Cambria Bold"/>
              </a:rPr>
              <a:t>morphologically </a:t>
            </a:r>
          </a:p>
          <a:p>
            <a:pPr algn="ctr">
              <a:lnSpc>
                <a:spcPts val="2136"/>
              </a:lnSpc>
              <a:spcBef>
                <a:spcPct val="0"/>
              </a:spcBef>
            </a:pPr>
            <a:r>
              <a:rPr lang="en-US" b="true" sz="1977" spc="-21">
                <a:solidFill>
                  <a:srgbClr val="000000"/>
                </a:solidFill>
                <a:latin typeface="Cambria Bold"/>
                <a:ea typeface="Cambria Bold"/>
                <a:cs typeface="Cambria Bold"/>
                <a:sym typeface="Cambria Bold"/>
              </a:rPr>
              <a:t>rich languages</a:t>
            </a:r>
          </a:p>
          <a:p>
            <a:pPr algn="ctr">
              <a:lnSpc>
                <a:spcPts val="2136"/>
              </a:lnSpc>
              <a:spcBef>
                <a:spcPct val="0"/>
              </a:spcBef>
            </a:pPr>
            <a:r>
              <a:rPr lang="en-US" b="true" sz="1977" spc="-21">
                <a:solidFill>
                  <a:srgbClr val="000000"/>
                </a:solidFill>
                <a:latin typeface="Cambria Bold"/>
                <a:ea typeface="Cambria Bold"/>
                <a:cs typeface="Cambria Bold"/>
                <a:sym typeface="Cambria Bold"/>
              </a:rPr>
              <a:t> (e.g., Tamil, Turkish)</a:t>
            </a:r>
          </a:p>
        </p:txBody>
      </p:sp>
      <p:sp>
        <p:nvSpPr>
          <p:cNvPr name="TextBox 36" id="36"/>
          <p:cNvSpPr txBox="true"/>
          <p:nvPr/>
        </p:nvSpPr>
        <p:spPr>
          <a:xfrm rot="0">
            <a:off x="14505503" y="8811907"/>
            <a:ext cx="2969776" cy="820717"/>
          </a:xfrm>
          <a:prstGeom prst="rect">
            <a:avLst/>
          </a:prstGeom>
        </p:spPr>
        <p:txBody>
          <a:bodyPr anchor="t" rtlCol="false" tIns="0" lIns="0" bIns="0" rIns="0">
            <a:spAutoFit/>
          </a:bodyPr>
          <a:lstStyle/>
          <a:p>
            <a:pPr algn="ctr">
              <a:lnSpc>
                <a:spcPts val="2136"/>
              </a:lnSpc>
              <a:spcBef>
                <a:spcPct val="0"/>
              </a:spcBef>
            </a:pPr>
            <a:r>
              <a:rPr lang="en-US" b="true" sz="1977" spc="-21">
                <a:solidFill>
                  <a:srgbClr val="000000"/>
                </a:solidFill>
                <a:latin typeface="Cambria Bold"/>
                <a:ea typeface="Cambria Bold"/>
                <a:cs typeface="Cambria Bold"/>
                <a:sym typeface="Cambria Bold"/>
              </a:rPr>
              <a:t>H</a:t>
            </a:r>
            <a:r>
              <a:rPr lang="en-US" b="true" sz="1977" spc="-21">
                <a:solidFill>
                  <a:srgbClr val="000000"/>
                </a:solidFill>
                <a:latin typeface="Cambria Bold"/>
                <a:ea typeface="Cambria Bold"/>
                <a:cs typeface="Cambria Bold"/>
                <a:sym typeface="Cambria Bold"/>
              </a:rPr>
              <a:t>igh training overhead; complexity in subword aggregation</a:t>
            </a:r>
          </a:p>
        </p:txBody>
      </p:sp>
      <p:sp>
        <p:nvSpPr>
          <p:cNvPr name="TextBox 37" id="37"/>
          <p:cNvSpPr txBox="true"/>
          <p:nvPr/>
        </p:nvSpPr>
        <p:spPr>
          <a:xfrm rot="0">
            <a:off x="4813961" y="8945257"/>
            <a:ext cx="1743909" cy="554017"/>
          </a:xfrm>
          <a:prstGeom prst="rect">
            <a:avLst/>
          </a:prstGeom>
        </p:spPr>
        <p:txBody>
          <a:bodyPr anchor="t" rtlCol="false" tIns="0" lIns="0" bIns="0" rIns="0">
            <a:spAutoFit/>
          </a:bodyPr>
          <a:lstStyle/>
          <a:p>
            <a:pPr algn="ctr">
              <a:lnSpc>
                <a:spcPts val="2136"/>
              </a:lnSpc>
              <a:spcBef>
                <a:spcPct val="0"/>
              </a:spcBef>
            </a:pPr>
            <a:r>
              <a:rPr lang="en-US" b="true" sz="1977" spc="-21">
                <a:solidFill>
                  <a:srgbClr val="000000"/>
                </a:solidFill>
                <a:latin typeface="Cambria Bold"/>
                <a:ea typeface="Cambria Bold"/>
                <a:cs typeface="Cambria Bold"/>
                <a:sym typeface="Cambria Bold"/>
              </a:rPr>
              <a:t>Choi, Cho, Bengio (2017)</a:t>
            </a:r>
          </a:p>
        </p:txBody>
      </p:sp>
      <p:sp>
        <p:nvSpPr>
          <p:cNvPr name="TextBox 38" id="38"/>
          <p:cNvSpPr txBox="true"/>
          <p:nvPr/>
        </p:nvSpPr>
        <p:spPr>
          <a:xfrm rot="0">
            <a:off x="4688443" y="5004604"/>
            <a:ext cx="8911114" cy="287317"/>
          </a:xfrm>
          <a:prstGeom prst="rect">
            <a:avLst/>
          </a:prstGeom>
        </p:spPr>
        <p:txBody>
          <a:bodyPr anchor="t" rtlCol="false" tIns="0" lIns="0" bIns="0" rIns="0">
            <a:spAutoFit/>
          </a:bodyPr>
          <a:lstStyle/>
          <a:p>
            <a:pPr algn="ctr">
              <a:lnSpc>
                <a:spcPts val="2136"/>
              </a:lnSpc>
              <a:spcBef>
                <a:spcPct val="0"/>
              </a:spcBef>
            </a:pPr>
            <a:r>
              <a:rPr lang="en-US" b="true" sz="1977" spc="-21">
                <a:solidFill>
                  <a:srgbClr val="000000"/>
                </a:solidFill>
                <a:latin typeface="Cambria Bold"/>
                <a:ea typeface="Cambria Bold"/>
                <a:cs typeface="Cambria Bold"/>
                <a:sym typeface="Cambria Bold"/>
              </a:rPr>
              <a:t>Improved MT accuracy for morphologically rich languages (e.g., Tamil, Turkish)</a:t>
            </a:r>
          </a:p>
        </p:txBody>
      </p:sp>
    </p:spTree>
  </p:cSld>
  <p:clrMapOvr>
    <a:masterClrMapping/>
  </p:clrMapOvr>
  <p:transition spd="fast">
    <p:fade/>
  </p:transition>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6948089" y="0"/>
            <a:ext cx="1372315" cy="10295043"/>
            <a:chOff x="0" y="0"/>
            <a:chExt cx="1829753" cy="13726724"/>
          </a:xfrm>
        </p:grpSpPr>
        <p:sp>
          <p:nvSpPr>
            <p:cNvPr name="Freeform 3" id="3"/>
            <p:cNvSpPr/>
            <p:nvPr/>
          </p:nvSpPr>
          <p:spPr>
            <a:xfrm flipH="false" flipV="false" rot="0">
              <a:off x="0" y="0"/>
              <a:ext cx="1829816" cy="13726668"/>
            </a:xfrm>
            <a:custGeom>
              <a:avLst/>
              <a:gdLst/>
              <a:ahLst/>
              <a:cxnLst/>
              <a:rect r="r" b="b" t="t" l="l"/>
              <a:pathLst>
                <a:path h="13726668" w="1829816">
                  <a:moveTo>
                    <a:pt x="0" y="0"/>
                  </a:moveTo>
                  <a:lnTo>
                    <a:pt x="1829816" y="0"/>
                  </a:lnTo>
                  <a:lnTo>
                    <a:pt x="1829816" y="13726668"/>
                  </a:lnTo>
                  <a:lnTo>
                    <a:pt x="0" y="13726668"/>
                  </a:lnTo>
                  <a:close/>
                </a:path>
              </a:pathLst>
            </a:custGeom>
            <a:solidFill>
              <a:srgbClr val="1B1E3E"/>
            </a:solidFill>
          </p:spPr>
        </p:sp>
      </p:grpSp>
      <p:grpSp>
        <p:nvGrpSpPr>
          <p:cNvPr name="Group 4" id="4"/>
          <p:cNvGrpSpPr/>
          <p:nvPr/>
        </p:nvGrpSpPr>
        <p:grpSpPr>
          <a:xfrm rot="0">
            <a:off x="1893794" y="2396401"/>
            <a:ext cx="12899761" cy="6861899"/>
            <a:chOff x="0" y="0"/>
            <a:chExt cx="17199681" cy="9149198"/>
          </a:xfrm>
        </p:grpSpPr>
        <p:sp>
          <p:nvSpPr>
            <p:cNvPr name="Freeform 5" id="5"/>
            <p:cNvSpPr/>
            <p:nvPr/>
          </p:nvSpPr>
          <p:spPr>
            <a:xfrm flipH="false" flipV="false" rot="0">
              <a:off x="0" y="0"/>
              <a:ext cx="17199682" cy="9149198"/>
            </a:xfrm>
            <a:custGeom>
              <a:avLst/>
              <a:gdLst/>
              <a:ahLst/>
              <a:cxnLst/>
              <a:rect r="r" b="b" t="t" l="l"/>
              <a:pathLst>
                <a:path h="9149198" w="17199682">
                  <a:moveTo>
                    <a:pt x="0" y="0"/>
                  </a:moveTo>
                  <a:lnTo>
                    <a:pt x="17199682" y="0"/>
                  </a:lnTo>
                  <a:lnTo>
                    <a:pt x="17199682" y="9149198"/>
                  </a:lnTo>
                  <a:lnTo>
                    <a:pt x="0" y="9149198"/>
                  </a:lnTo>
                  <a:close/>
                </a:path>
              </a:pathLst>
            </a:custGeom>
            <a:solidFill>
              <a:srgbClr val="000000">
                <a:alpha val="0"/>
              </a:srgbClr>
            </a:solidFill>
          </p:spPr>
        </p:sp>
        <p:sp>
          <p:nvSpPr>
            <p:cNvPr name="TextBox 6" id="6"/>
            <p:cNvSpPr txBox="true"/>
            <p:nvPr/>
          </p:nvSpPr>
          <p:spPr>
            <a:xfrm>
              <a:off x="0" y="9525"/>
              <a:ext cx="17199681" cy="9139673"/>
            </a:xfrm>
            <a:prstGeom prst="rect">
              <a:avLst/>
            </a:prstGeom>
          </p:spPr>
          <p:txBody>
            <a:bodyPr anchor="t" rtlCol="false" tIns="0" lIns="0" bIns="0" rIns="0"/>
            <a:lstStyle/>
            <a:p>
              <a:pPr algn="l">
                <a:lnSpc>
                  <a:spcPts val="3876"/>
                </a:lnSpc>
              </a:pPr>
              <a:r>
                <a:rPr lang="en-US" sz="3400" spc="18">
                  <a:solidFill>
                    <a:srgbClr val="000000"/>
                  </a:solidFill>
                  <a:latin typeface="Cambria"/>
                  <a:ea typeface="Cambria"/>
                  <a:cs typeface="Cambria"/>
                  <a:sym typeface="Cambria"/>
                </a:rPr>
                <a:t>This project explores the fundamental concepts and techniques in Natural Language Processing (NLP), focusing on how machines analyze, understand, and process human language. It covers essential tasks such as tokenization, part-of-speech tagging, named entity recognition, and basic text classification using tools like NLTK and spaCy. The scope includes working primarily with English text and applying foundational models like Bag-of-Words and TF-IDF. While advanced deep learning models and multilingual NLP are out of scope, the project lays the groundwork for understanding more complex language technologies.</a:t>
              </a:r>
            </a:p>
          </p:txBody>
        </p:sp>
      </p:grpSp>
      <p:sp>
        <p:nvSpPr>
          <p:cNvPr name="TextBox 7" id="7"/>
          <p:cNvSpPr txBox="true"/>
          <p:nvPr/>
        </p:nvSpPr>
        <p:spPr>
          <a:xfrm rot="0">
            <a:off x="5797592" y="1085850"/>
            <a:ext cx="4677092" cy="932121"/>
          </a:xfrm>
          <a:prstGeom prst="rect">
            <a:avLst/>
          </a:prstGeom>
        </p:spPr>
        <p:txBody>
          <a:bodyPr anchor="t" rtlCol="false" tIns="0" lIns="0" bIns="0" rIns="0">
            <a:spAutoFit/>
          </a:bodyPr>
          <a:lstStyle/>
          <a:p>
            <a:pPr algn="ctr">
              <a:lnSpc>
                <a:spcPts val="7118"/>
              </a:lnSpc>
              <a:spcBef>
                <a:spcPct val="0"/>
              </a:spcBef>
            </a:pPr>
            <a:r>
              <a:rPr lang="en-US" b="true" sz="6591" spc="-72">
                <a:solidFill>
                  <a:srgbClr val="000000"/>
                </a:solidFill>
                <a:latin typeface="Cambria Bold"/>
                <a:ea typeface="Cambria Bold"/>
                <a:cs typeface="Cambria Bold"/>
                <a:sym typeface="Cambria Bold"/>
              </a:rPr>
              <a:t>SUMMAR</a:t>
            </a:r>
            <a:r>
              <a:rPr lang="en-US" b="true" sz="6591" spc="-72">
                <a:solidFill>
                  <a:srgbClr val="000000"/>
                </a:solidFill>
                <a:latin typeface="Cambria Bold"/>
                <a:ea typeface="Cambria Bold"/>
                <a:cs typeface="Cambria Bold"/>
                <a:sym typeface="Cambria Bold"/>
              </a:rPr>
              <a:t>Y</a:t>
            </a:r>
          </a:p>
        </p:txBody>
      </p:sp>
    </p:spTree>
  </p:cSld>
  <p:clrMapOvr>
    <a:masterClrMapping/>
  </p:clrMapOvr>
  <p:transition spd="fast">
    <p:fade/>
  </p:transition>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0">
            <a:off x="0" y="5941"/>
            <a:ext cx="18249979" cy="10265613"/>
          </a:xfrm>
          <a:prstGeom prst="rect">
            <a:avLst/>
          </a:prstGeom>
          <a:solidFill>
            <a:srgbClr val="FFFFFF"/>
          </a:solidFill>
        </p:spPr>
      </p:sp>
      <p:grpSp>
        <p:nvGrpSpPr>
          <p:cNvPr name="Group 3" id="3"/>
          <p:cNvGrpSpPr/>
          <p:nvPr/>
        </p:nvGrpSpPr>
        <p:grpSpPr>
          <a:xfrm rot="0">
            <a:off x="16912854" y="5941"/>
            <a:ext cx="1369462" cy="10273640"/>
            <a:chOff x="0" y="0"/>
            <a:chExt cx="1829753" cy="13726724"/>
          </a:xfrm>
        </p:grpSpPr>
        <p:sp>
          <p:nvSpPr>
            <p:cNvPr name="Freeform 4" id="4"/>
            <p:cNvSpPr/>
            <p:nvPr/>
          </p:nvSpPr>
          <p:spPr>
            <a:xfrm flipH="false" flipV="false" rot="0">
              <a:off x="0" y="0"/>
              <a:ext cx="1829816" cy="13726668"/>
            </a:xfrm>
            <a:custGeom>
              <a:avLst/>
              <a:gdLst/>
              <a:ahLst/>
              <a:cxnLst/>
              <a:rect r="r" b="b" t="t" l="l"/>
              <a:pathLst>
                <a:path h="13726668" w="1829816">
                  <a:moveTo>
                    <a:pt x="0" y="0"/>
                  </a:moveTo>
                  <a:lnTo>
                    <a:pt x="1829816" y="0"/>
                  </a:lnTo>
                  <a:lnTo>
                    <a:pt x="1829816" y="13726668"/>
                  </a:lnTo>
                  <a:lnTo>
                    <a:pt x="0" y="13726668"/>
                  </a:lnTo>
                  <a:close/>
                </a:path>
              </a:pathLst>
            </a:custGeom>
            <a:solidFill>
              <a:srgbClr val="1B1E3E"/>
            </a:solidFill>
          </p:spPr>
        </p:sp>
      </p:grpSp>
      <p:sp>
        <p:nvSpPr>
          <p:cNvPr name="TextBox 5" id="5"/>
          <p:cNvSpPr txBox="true"/>
          <p:nvPr/>
        </p:nvSpPr>
        <p:spPr>
          <a:xfrm rot="0">
            <a:off x="1371514" y="2517400"/>
            <a:ext cx="14238307" cy="7314224"/>
          </a:xfrm>
          <a:prstGeom prst="rect">
            <a:avLst/>
          </a:prstGeom>
        </p:spPr>
        <p:txBody>
          <a:bodyPr anchor="t" rtlCol="false" tIns="0" lIns="0" bIns="0" rIns="0">
            <a:spAutoFit/>
          </a:bodyPr>
          <a:lstStyle/>
          <a:p>
            <a:pPr algn="just">
              <a:lnSpc>
                <a:spcPts val="3228"/>
              </a:lnSpc>
            </a:pPr>
            <a:r>
              <a:rPr lang="en-US" b="true" sz="2305" spc="-25">
                <a:solidFill>
                  <a:srgbClr val="000000"/>
                </a:solidFill>
                <a:latin typeface="Cambria Bold"/>
                <a:ea typeface="Cambria Bold"/>
                <a:cs typeface="Cambria Bold"/>
                <a:sym typeface="Cambria Bold"/>
              </a:rPr>
              <a:t>Proposed System:</a:t>
            </a:r>
          </a:p>
          <a:p>
            <a:pPr algn="just">
              <a:lnSpc>
                <a:spcPts val="3228"/>
              </a:lnSpc>
            </a:pPr>
            <a:r>
              <a:rPr lang="en-US" sz="2305" spc="-25">
                <a:solidFill>
                  <a:srgbClr val="000000"/>
                </a:solidFill>
                <a:latin typeface="Cambria"/>
                <a:ea typeface="Cambria"/>
                <a:cs typeface="Cambria"/>
                <a:sym typeface="Cambria"/>
              </a:rPr>
              <a:t> Develops a real-time voice translation system that integrates speech recognition, language detection, machine translation, and text-to-speech technologies using Python-based libraries. The system aims to enhance cross-lingual communication by automatically detecting spoken input, translating it into the desired language, and vocalizing the output with adjustable speech speed.</a:t>
            </a:r>
          </a:p>
          <a:p>
            <a:pPr algn="just">
              <a:lnSpc>
                <a:spcPts val="3228"/>
              </a:lnSpc>
            </a:pPr>
          </a:p>
          <a:p>
            <a:pPr algn="just">
              <a:lnSpc>
                <a:spcPts val="3228"/>
              </a:lnSpc>
            </a:pPr>
            <a:r>
              <a:rPr lang="en-US" b="true" sz="2305" spc="-25">
                <a:solidFill>
                  <a:srgbClr val="000000"/>
                </a:solidFill>
                <a:latin typeface="Cambria Bold"/>
                <a:ea typeface="Cambria Bold"/>
                <a:cs typeface="Cambria Bold"/>
                <a:sym typeface="Cambria Bold"/>
              </a:rPr>
              <a:t>Methodology:</a:t>
            </a:r>
          </a:p>
          <a:p>
            <a:pPr algn="just">
              <a:lnSpc>
                <a:spcPts val="3228"/>
              </a:lnSpc>
            </a:pPr>
            <a:r>
              <a:rPr lang="en-US" b="true" sz="2305" spc="-25">
                <a:solidFill>
                  <a:srgbClr val="000000"/>
                </a:solidFill>
                <a:latin typeface="Cambria Bold"/>
                <a:ea typeface="Cambria Bold"/>
                <a:cs typeface="Cambria Bold"/>
                <a:sym typeface="Cambria Bold"/>
              </a:rPr>
              <a:t>1. Preprocessing – </a:t>
            </a:r>
            <a:r>
              <a:rPr lang="en-US" sz="2305" spc="-25">
                <a:solidFill>
                  <a:srgbClr val="000000"/>
                </a:solidFill>
                <a:latin typeface="Cambria"/>
                <a:ea typeface="Cambria"/>
                <a:cs typeface="Cambria"/>
                <a:sym typeface="Cambria"/>
              </a:rPr>
              <a:t>Capture and preprocess voice input using the speech_recognition library and convert it into text.</a:t>
            </a:r>
          </a:p>
          <a:p>
            <a:pPr algn="just">
              <a:lnSpc>
                <a:spcPts val="3228"/>
              </a:lnSpc>
            </a:pPr>
            <a:r>
              <a:rPr lang="en-US" b="true" sz="2305" spc="-25">
                <a:solidFill>
                  <a:srgbClr val="000000"/>
                </a:solidFill>
                <a:latin typeface="Cambria Bold"/>
                <a:ea typeface="Cambria Bold"/>
                <a:cs typeface="Cambria Bold"/>
                <a:sym typeface="Cambria Bold"/>
              </a:rPr>
              <a:t>2. Language Detection – </a:t>
            </a:r>
            <a:r>
              <a:rPr lang="en-US" sz="2305" spc="-25">
                <a:solidFill>
                  <a:srgbClr val="000000"/>
                </a:solidFill>
                <a:latin typeface="Cambria"/>
                <a:ea typeface="Cambria"/>
                <a:cs typeface="Cambria"/>
                <a:sym typeface="Cambria"/>
              </a:rPr>
              <a:t>Identify the language of the input text using langdetect, with fallback mechanisms for reliability.</a:t>
            </a:r>
          </a:p>
          <a:p>
            <a:pPr algn="just">
              <a:lnSpc>
                <a:spcPts val="3228"/>
              </a:lnSpc>
            </a:pPr>
            <a:r>
              <a:rPr lang="en-US" b="true" sz="2305" spc="-25">
                <a:solidFill>
                  <a:srgbClr val="000000"/>
                </a:solidFill>
                <a:latin typeface="Cambria Bold"/>
                <a:ea typeface="Cambria Bold"/>
                <a:cs typeface="Cambria Bold"/>
                <a:sym typeface="Cambria Bold"/>
              </a:rPr>
              <a:t>3. Translation Engine –</a:t>
            </a:r>
            <a:r>
              <a:rPr lang="en-US" sz="2305" spc="-25">
                <a:solidFill>
                  <a:srgbClr val="000000"/>
                </a:solidFill>
                <a:latin typeface="Cambria"/>
                <a:ea typeface="Cambria"/>
                <a:cs typeface="Cambria"/>
                <a:sym typeface="Cambria"/>
              </a:rPr>
              <a:t> Use mtranslate or Google Translate API to convert the input text into the target language.</a:t>
            </a:r>
          </a:p>
          <a:p>
            <a:pPr algn="just">
              <a:lnSpc>
                <a:spcPts val="3228"/>
              </a:lnSpc>
            </a:pPr>
            <a:r>
              <a:rPr lang="en-US" b="true" sz="2305" spc="-25">
                <a:solidFill>
                  <a:srgbClr val="000000"/>
                </a:solidFill>
                <a:latin typeface="Cambria Bold"/>
                <a:ea typeface="Cambria Bold"/>
                <a:cs typeface="Cambria Bold"/>
                <a:sym typeface="Cambria Bold"/>
              </a:rPr>
              <a:t>4. Speech Synthesis – </a:t>
            </a:r>
            <a:r>
              <a:rPr lang="en-US" sz="2305" spc="-25">
                <a:solidFill>
                  <a:srgbClr val="000000"/>
                </a:solidFill>
                <a:latin typeface="Cambria"/>
                <a:ea typeface="Cambria"/>
                <a:cs typeface="Cambria"/>
                <a:sym typeface="Cambria"/>
              </a:rPr>
              <a:t>Convert translated text into speech using gTTS, and adjust playback speed with pydub.</a:t>
            </a:r>
          </a:p>
          <a:p>
            <a:pPr algn="just">
              <a:lnSpc>
                <a:spcPts val="3228"/>
              </a:lnSpc>
            </a:pPr>
            <a:r>
              <a:rPr lang="en-US" b="true" sz="2305" spc="-25">
                <a:solidFill>
                  <a:srgbClr val="000000"/>
                </a:solidFill>
                <a:latin typeface="Cambria Bold"/>
                <a:ea typeface="Cambria Bold"/>
                <a:cs typeface="Cambria Bold"/>
                <a:sym typeface="Cambria Bold"/>
              </a:rPr>
              <a:t>5. User Interface – </a:t>
            </a:r>
            <a:r>
              <a:rPr lang="en-US" sz="2305" spc="-25">
                <a:solidFill>
                  <a:srgbClr val="000000"/>
                </a:solidFill>
                <a:latin typeface="Cambria"/>
                <a:ea typeface="Cambria"/>
                <a:cs typeface="Cambria"/>
                <a:sym typeface="Cambria"/>
              </a:rPr>
              <a:t>Develop a responsive interface using Streamlit to handle input, translation, and audio output.</a:t>
            </a:r>
          </a:p>
          <a:p>
            <a:pPr algn="just">
              <a:lnSpc>
                <a:spcPts val="3228"/>
              </a:lnSpc>
            </a:pPr>
            <a:r>
              <a:rPr lang="en-US" b="true" sz="2305" spc="-25">
                <a:solidFill>
                  <a:srgbClr val="000000"/>
                </a:solidFill>
                <a:latin typeface="Cambria Bold"/>
                <a:ea typeface="Cambria Bold"/>
                <a:cs typeface="Cambria Bold"/>
                <a:sym typeface="Cambria Bold"/>
              </a:rPr>
              <a:t>6. Evaluation – </a:t>
            </a:r>
            <a:r>
              <a:rPr lang="en-US" sz="2305" spc="-25">
                <a:solidFill>
                  <a:srgbClr val="000000"/>
                </a:solidFill>
                <a:latin typeface="Cambria"/>
                <a:ea typeface="Cambria"/>
                <a:cs typeface="Cambria"/>
                <a:sym typeface="Cambria"/>
              </a:rPr>
              <a:t>Assess performance using translation accuracy, TTS quality, and latency across multiple target languages.</a:t>
            </a:r>
          </a:p>
          <a:p>
            <a:pPr algn="just">
              <a:lnSpc>
                <a:spcPts val="3228"/>
              </a:lnSpc>
            </a:pPr>
            <a:r>
              <a:rPr lang="en-US" b="true" sz="2305" spc="-25">
                <a:solidFill>
                  <a:srgbClr val="000000"/>
                </a:solidFill>
                <a:latin typeface="Cambria Bold"/>
                <a:ea typeface="Cambria Bold"/>
                <a:cs typeface="Cambria Bold"/>
                <a:sym typeface="Cambria Bold"/>
              </a:rPr>
              <a:t>7. Analysis – </a:t>
            </a:r>
            <a:r>
              <a:rPr lang="en-US" sz="2305" spc="-25">
                <a:solidFill>
                  <a:srgbClr val="000000"/>
                </a:solidFill>
                <a:latin typeface="Cambria"/>
                <a:ea typeface="Cambria"/>
                <a:cs typeface="Cambria"/>
                <a:sym typeface="Cambria"/>
              </a:rPr>
              <a:t>Compare language-wise performance and highlight strengths/weaknesses in speech recognition and translation.</a:t>
            </a:r>
          </a:p>
          <a:p>
            <a:pPr algn="just">
              <a:lnSpc>
                <a:spcPts val="3228"/>
              </a:lnSpc>
            </a:pPr>
          </a:p>
        </p:txBody>
      </p:sp>
      <p:sp>
        <p:nvSpPr>
          <p:cNvPr name="TextBox 6" id="6"/>
          <p:cNvSpPr txBox="true"/>
          <p:nvPr/>
        </p:nvSpPr>
        <p:spPr>
          <a:xfrm rot="0">
            <a:off x="3805978" y="235144"/>
            <a:ext cx="9369380" cy="2712773"/>
          </a:xfrm>
          <a:prstGeom prst="rect">
            <a:avLst/>
          </a:prstGeom>
        </p:spPr>
        <p:txBody>
          <a:bodyPr anchor="t" rtlCol="false" tIns="0" lIns="0" bIns="0" rIns="0">
            <a:spAutoFit/>
          </a:bodyPr>
          <a:lstStyle/>
          <a:p>
            <a:pPr algn="ctr">
              <a:lnSpc>
                <a:spcPts val="7126"/>
              </a:lnSpc>
              <a:spcBef>
                <a:spcPct val="0"/>
              </a:spcBef>
            </a:pPr>
            <a:r>
              <a:rPr lang="en-US" b="true" sz="6598" spc="-72">
                <a:solidFill>
                  <a:srgbClr val="000000"/>
                </a:solidFill>
                <a:latin typeface="Cambria Bold"/>
                <a:ea typeface="Cambria Bold"/>
                <a:cs typeface="Cambria Bold"/>
                <a:sym typeface="Cambria Bold"/>
              </a:rPr>
              <a:t>PROPOSED S</a:t>
            </a:r>
            <a:r>
              <a:rPr lang="en-US" b="true" sz="6598" spc="-72">
                <a:solidFill>
                  <a:srgbClr val="000000"/>
                </a:solidFill>
                <a:latin typeface="Cambria Bold"/>
                <a:ea typeface="Cambria Bold"/>
                <a:cs typeface="Cambria Bold"/>
                <a:sym typeface="Cambria Bold"/>
              </a:rPr>
              <a:t>YSTEM AND </a:t>
            </a:r>
          </a:p>
          <a:p>
            <a:pPr algn="ctr">
              <a:lnSpc>
                <a:spcPts val="7126"/>
              </a:lnSpc>
              <a:spcBef>
                <a:spcPct val="0"/>
              </a:spcBef>
            </a:pPr>
            <a:r>
              <a:rPr lang="en-US" b="true" sz="6598" spc="-72">
                <a:solidFill>
                  <a:srgbClr val="000000"/>
                </a:solidFill>
                <a:latin typeface="Cambria Bold"/>
                <a:ea typeface="Cambria Bold"/>
                <a:cs typeface="Cambria Bold"/>
                <a:sym typeface="Cambria Bold"/>
              </a:rPr>
              <a:t>ITS METHODOLOGY</a:t>
            </a:r>
          </a:p>
          <a:p>
            <a:pPr algn="ctr">
              <a:lnSpc>
                <a:spcPts val="7126"/>
              </a:lnSpc>
              <a:spcBef>
                <a:spcPct val="0"/>
              </a:spcBef>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948089" y="0"/>
            <a:ext cx="1372315" cy="10295043"/>
            <a:chOff x="0" y="0"/>
            <a:chExt cx="1829753" cy="13726724"/>
          </a:xfrm>
        </p:grpSpPr>
        <p:sp>
          <p:nvSpPr>
            <p:cNvPr name="Freeform 3" id="3"/>
            <p:cNvSpPr/>
            <p:nvPr/>
          </p:nvSpPr>
          <p:spPr>
            <a:xfrm flipH="false" flipV="false" rot="0">
              <a:off x="0" y="0"/>
              <a:ext cx="1829816" cy="13726668"/>
            </a:xfrm>
            <a:custGeom>
              <a:avLst/>
              <a:gdLst/>
              <a:ahLst/>
              <a:cxnLst/>
              <a:rect r="r" b="b" t="t" l="l"/>
              <a:pathLst>
                <a:path h="13726668" w="1829816">
                  <a:moveTo>
                    <a:pt x="0" y="0"/>
                  </a:moveTo>
                  <a:lnTo>
                    <a:pt x="1829816" y="0"/>
                  </a:lnTo>
                  <a:lnTo>
                    <a:pt x="1829816" y="13726668"/>
                  </a:lnTo>
                  <a:lnTo>
                    <a:pt x="0" y="13726668"/>
                  </a:lnTo>
                  <a:close/>
                </a:path>
              </a:pathLst>
            </a:custGeom>
            <a:solidFill>
              <a:srgbClr val="1B1E3E"/>
            </a:solidFill>
          </p:spPr>
        </p:sp>
      </p:grpSp>
      <p:sp>
        <p:nvSpPr>
          <p:cNvPr name="Freeform 4" id="4"/>
          <p:cNvSpPr/>
          <p:nvPr/>
        </p:nvSpPr>
        <p:spPr>
          <a:xfrm flipH="false" flipV="false" rot="0">
            <a:off x="3549103" y="2348502"/>
            <a:ext cx="9588630" cy="6388425"/>
          </a:xfrm>
          <a:custGeom>
            <a:avLst/>
            <a:gdLst/>
            <a:ahLst/>
            <a:cxnLst/>
            <a:rect r="r" b="b" t="t" l="l"/>
            <a:pathLst>
              <a:path h="6388425" w="9588630">
                <a:moveTo>
                  <a:pt x="0" y="0"/>
                </a:moveTo>
                <a:lnTo>
                  <a:pt x="9588630" y="0"/>
                </a:lnTo>
                <a:lnTo>
                  <a:pt x="9588630" y="6388425"/>
                </a:lnTo>
                <a:lnTo>
                  <a:pt x="0" y="6388425"/>
                </a:lnTo>
                <a:lnTo>
                  <a:pt x="0" y="0"/>
                </a:lnTo>
                <a:close/>
              </a:path>
            </a:pathLst>
          </a:custGeom>
          <a:blipFill>
            <a:blip r:embed="rId2"/>
            <a:stretch>
              <a:fillRect l="0" t="0" r="0" b="0"/>
            </a:stretch>
          </a:blipFill>
        </p:spPr>
      </p:sp>
      <p:grpSp>
        <p:nvGrpSpPr>
          <p:cNvPr name="Group 5" id="5"/>
          <p:cNvGrpSpPr/>
          <p:nvPr/>
        </p:nvGrpSpPr>
        <p:grpSpPr>
          <a:xfrm rot="0">
            <a:off x="-934021" y="2835779"/>
            <a:ext cx="9059655" cy="2706935"/>
            <a:chOff x="0" y="0"/>
            <a:chExt cx="12079541" cy="3609247"/>
          </a:xfrm>
        </p:grpSpPr>
        <p:sp>
          <p:nvSpPr>
            <p:cNvPr name="TextBox 6" id="6"/>
            <p:cNvSpPr txBox="true"/>
            <p:nvPr/>
          </p:nvSpPr>
          <p:spPr>
            <a:xfrm rot="0">
              <a:off x="42430" y="9525"/>
              <a:ext cx="12037110" cy="864565"/>
            </a:xfrm>
            <a:prstGeom prst="rect">
              <a:avLst/>
            </a:prstGeom>
          </p:spPr>
          <p:txBody>
            <a:bodyPr anchor="t" rtlCol="false" tIns="0" lIns="0" bIns="0" rIns="0">
              <a:spAutoFit/>
            </a:bodyPr>
            <a:lstStyle/>
            <a:p>
              <a:pPr algn="ctr">
                <a:lnSpc>
                  <a:spcPts val="4970"/>
                </a:lnSpc>
              </a:pPr>
            </a:p>
          </p:txBody>
        </p:sp>
        <p:sp>
          <p:nvSpPr>
            <p:cNvPr name="TextBox 7" id="7"/>
            <p:cNvSpPr txBox="true"/>
            <p:nvPr/>
          </p:nvSpPr>
          <p:spPr>
            <a:xfrm rot="0">
              <a:off x="0" y="892336"/>
              <a:ext cx="12079541" cy="2716911"/>
            </a:xfrm>
            <a:prstGeom prst="rect">
              <a:avLst/>
            </a:prstGeom>
          </p:spPr>
          <p:txBody>
            <a:bodyPr anchor="t" rtlCol="false" tIns="0" lIns="0" bIns="0" rIns="0">
              <a:spAutoFit/>
            </a:bodyPr>
            <a:lstStyle/>
            <a:p>
              <a:pPr algn="ctr">
                <a:lnSpc>
                  <a:spcPts val="14735"/>
                </a:lnSpc>
              </a:pPr>
              <a:r>
                <a:rPr lang="en-US" b="true" sz="14735">
                  <a:solidFill>
                    <a:srgbClr val="000000"/>
                  </a:solidFill>
                  <a:latin typeface="Big Shoulders Inline Text Bold"/>
                  <a:ea typeface="Big Shoulders Inline Text Bold"/>
                  <a:cs typeface="Big Shoulders Inline Text Bold"/>
                  <a:sym typeface="Big Shoulders Inline Text Bold"/>
                </a:rPr>
                <a:t>L</a:t>
              </a:r>
            </a:p>
          </p:txBody>
        </p:sp>
      </p:grpSp>
      <p:grpSp>
        <p:nvGrpSpPr>
          <p:cNvPr name="Group 8" id="8"/>
          <p:cNvGrpSpPr/>
          <p:nvPr/>
        </p:nvGrpSpPr>
        <p:grpSpPr>
          <a:xfrm rot="0">
            <a:off x="-1430989" y="2122717"/>
            <a:ext cx="9890523" cy="1625213"/>
            <a:chOff x="0" y="0"/>
            <a:chExt cx="13187364" cy="2166950"/>
          </a:xfrm>
        </p:grpSpPr>
        <p:sp>
          <p:nvSpPr>
            <p:cNvPr name="TextBox 9" id="9"/>
            <p:cNvSpPr txBox="true"/>
            <p:nvPr/>
          </p:nvSpPr>
          <p:spPr>
            <a:xfrm rot="0">
              <a:off x="39537" y="38100"/>
              <a:ext cx="13147827" cy="516305"/>
            </a:xfrm>
            <a:prstGeom prst="rect">
              <a:avLst/>
            </a:prstGeom>
          </p:spPr>
          <p:txBody>
            <a:bodyPr anchor="t" rtlCol="false" tIns="0" lIns="0" bIns="0" rIns="0">
              <a:spAutoFit/>
            </a:bodyPr>
            <a:lstStyle/>
            <a:p>
              <a:pPr algn="ctr">
                <a:lnSpc>
                  <a:spcPts val="3074"/>
                </a:lnSpc>
              </a:pPr>
            </a:p>
          </p:txBody>
        </p:sp>
        <p:sp>
          <p:nvSpPr>
            <p:cNvPr name="TextBox 10" id="10"/>
            <p:cNvSpPr txBox="true"/>
            <p:nvPr/>
          </p:nvSpPr>
          <p:spPr>
            <a:xfrm rot="0">
              <a:off x="0" y="1143567"/>
              <a:ext cx="13187364" cy="1023383"/>
            </a:xfrm>
            <a:prstGeom prst="rect">
              <a:avLst/>
            </a:prstGeom>
          </p:spPr>
          <p:txBody>
            <a:bodyPr anchor="t" rtlCol="false" tIns="0" lIns="0" bIns="0" rIns="0">
              <a:spAutoFit/>
            </a:bodyPr>
            <a:lstStyle/>
            <a:p>
              <a:pPr algn="ctr">
                <a:lnSpc>
                  <a:spcPts val="3074"/>
                </a:lnSpc>
              </a:pPr>
              <a:r>
                <a:rPr lang="en-US" sz="2794">
                  <a:solidFill>
                    <a:srgbClr val="000000"/>
                  </a:solidFill>
                  <a:latin typeface="Montserrat"/>
                  <a:ea typeface="Montserrat"/>
                  <a:cs typeface="Montserrat"/>
                  <a:sym typeface="Montserrat"/>
                </a:rPr>
                <a:t>AUDIO</a:t>
              </a:r>
            </a:p>
            <a:p>
              <a:pPr algn="ctr">
                <a:lnSpc>
                  <a:spcPts val="3074"/>
                </a:lnSpc>
              </a:pPr>
              <a:r>
                <a:rPr lang="en-US" sz="2794">
                  <a:solidFill>
                    <a:srgbClr val="000000"/>
                  </a:solidFill>
                  <a:latin typeface="Montserrat"/>
                  <a:ea typeface="Montserrat"/>
                  <a:cs typeface="Montserrat"/>
                  <a:sym typeface="Montserrat"/>
                </a:rPr>
                <a:t>INPUT</a:t>
              </a:r>
            </a:p>
          </p:txBody>
        </p:sp>
      </p:grpSp>
      <p:grpSp>
        <p:nvGrpSpPr>
          <p:cNvPr name="Group 11" id="11"/>
          <p:cNvGrpSpPr/>
          <p:nvPr/>
        </p:nvGrpSpPr>
        <p:grpSpPr>
          <a:xfrm rot="0">
            <a:off x="8125635" y="5978630"/>
            <a:ext cx="9890523" cy="1625213"/>
            <a:chOff x="0" y="0"/>
            <a:chExt cx="13187364" cy="2166950"/>
          </a:xfrm>
        </p:grpSpPr>
        <p:sp>
          <p:nvSpPr>
            <p:cNvPr name="TextBox 12" id="12"/>
            <p:cNvSpPr txBox="true"/>
            <p:nvPr/>
          </p:nvSpPr>
          <p:spPr>
            <a:xfrm rot="0">
              <a:off x="39537" y="38100"/>
              <a:ext cx="13147827" cy="516305"/>
            </a:xfrm>
            <a:prstGeom prst="rect">
              <a:avLst/>
            </a:prstGeom>
          </p:spPr>
          <p:txBody>
            <a:bodyPr anchor="t" rtlCol="false" tIns="0" lIns="0" bIns="0" rIns="0">
              <a:spAutoFit/>
            </a:bodyPr>
            <a:lstStyle/>
            <a:p>
              <a:pPr algn="ctr">
                <a:lnSpc>
                  <a:spcPts val="3074"/>
                </a:lnSpc>
              </a:pPr>
            </a:p>
          </p:txBody>
        </p:sp>
        <p:sp>
          <p:nvSpPr>
            <p:cNvPr name="TextBox 13" id="13"/>
            <p:cNvSpPr txBox="true"/>
            <p:nvPr/>
          </p:nvSpPr>
          <p:spPr>
            <a:xfrm rot="0">
              <a:off x="0" y="1143567"/>
              <a:ext cx="13187364" cy="1023383"/>
            </a:xfrm>
            <a:prstGeom prst="rect">
              <a:avLst/>
            </a:prstGeom>
          </p:spPr>
          <p:txBody>
            <a:bodyPr anchor="t" rtlCol="false" tIns="0" lIns="0" bIns="0" rIns="0">
              <a:spAutoFit/>
            </a:bodyPr>
            <a:lstStyle/>
            <a:p>
              <a:pPr algn="ctr">
                <a:lnSpc>
                  <a:spcPts val="3074"/>
                </a:lnSpc>
              </a:pPr>
              <a:r>
                <a:rPr lang="en-US" sz="2794">
                  <a:solidFill>
                    <a:srgbClr val="000000"/>
                  </a:solidFill>
                  <a:latin typeface="Montserrat"/>
                  <a:ea typeface="Montserrat"/>
                  <a:cs typeface="Montserrat"/>
                  <a:sym typeface="Montserrat"/>
                </a:rPr>
                <a:t>AUDIO</a:t>
              </a:r>
            </a:p>
            <a:p>
              <a:pPr algn="ctr">
                <a:lnSpc>
                  <a:spcPts val="3074"/>
                </a:lnSpc>
              </a:pPr>
              <a:r>
                <a:rPr lang="en-US" sz="2794">
                  <a:solidFill>
                    <a:srgbClr val="000000"/>
                  </a:solidFill>
                  <a:latin typeface="Montserrat"/>
                  <a:ea typeface="Montserrat"/>
                  <a:cs typeface="Montserrat"/>
                  <a:sym typeface="Montserrat"/>
                </a:rPr>
                <a:t>OUTPUT</a:t>
              </a:r>
            </a:p>
          </p:txBody>
        </p:sp>
      </p:grpSp>
      <p:grpSp>
        <p:nvGrpSpPr>
          <p:cNvPr name="Group 14" id="14"/>
          <p:cNvGrpSpPr/>
          <p:nvPr/>
        </p:nvGrpSpPr>
        <p:grpSpPr>
          <a:xfrm rot="-10800000">
            <a:off x="8343418" y="4896907"/>
            <a:ext cx="9059655" cy="2706935"/>
            <a:chOff x="0" y="0"/>
            <a:chExt cx="12079541" cy="3609247"/>
          </a:xfrm>
        </p:grpSpPr>
        <p:sp>
          <p:nvSpPr>
            <p:cNvPr name="TextBox 15" id="15"/>
            <p:cNvSpPr txBox="true"/>
            <p:nvPr/>
          </p:nvSpPr>
          <p:spPr>
            <a:xfrm rot="0">
              <a:off x="42430" y="9525"/>
              <a:ext cx="12037110" cy="864565"/>
            </a:xfrm>
            <a:prstGeom prst="rect">
              <a:avLst/>
            </a:prstGeom>
          </p:spPr>
          <p:txBody>
            <a:bodyPr anchor="t" rtlCol="false" tIns="0" lIns="0" bIns="0" rIns="0">
              <a:spAutoFit/>
            </a:bodyPr>
            <a:lstStyle/>
            <a:p>
              <a:pPr algn="ctr">
                <a:lnSpc>
                  <a:spcPts val="4970"/>
                </a:lnSpc>
              </a:pPr>
            </a:p>
          </p:txBody>
        </p:sp>
        <p:sp>
          <p:nvSpPr>
            <p:cNvPr name="TextBox 16" id="16"/>
            <p:cNvSpPr txBox="true"/>
            <p:nvPr/>
          </p:nvSpPr>
          <p:spPr>
            <a:xfrm rot="0">
              <a:off x="0" y="892336"/>
              <a:ext cx="12079541" cy="2716911"/>
            </a:xfrm>
            <a:prstGeom prst="rect">
              <a:avLst/>
            </a:prstGeom>
          </p:spPr>
          <p:txBody>
            <a:bodyPr anchor="t" rtlCol="false" tIns="0" lIns="0" bIns="0" rIns="0">
              <a:spAutoFit/>
            </a:bodyPr>
            <a:lstStyle/>
            <a:p>
              <a:pPr algn="ctr">
                <a:lnSpc>
                  <a:spcPts val="14735"/>
                </a:lnSpc>
              </a:pPr>
              <a:r>
                <a:rPr lang="en-US" b="true" sz="14735">
                  <a:solidFill>
                    <a:srgbClr val="000000"/>
                  </a:solidFill>
                  <a:latin typeface="Big Shoulders Inline Text Bold"/>
                  <a:ea typeface="Big Shoulders Inline Text Bold"/>
                  <a:cs typeface="Big Shoulders Inline Text Bold"/>
                  <a:sym typeface="Big Shoulders Inline Text Bold"/>
                </a:rPr>
                <a:t>L</a:t>
              </a:r>
            </a:p>
          </p:txBody>
        </p:sp>
      </p:grpSp>
      <p:sp>
        <p:nvSpPr>
          <p:cNvPr name="TextBox 17" id="17"/>
          <p:cNvSpPr txBox="true"/>
          <p:nvPr/>
        </p:nvSpPr>
        <p:spPr>
          <a:xfrm rot="0">
            <a:off x="8459534" y="6320976"/>
            <a:ext cx="9860870" cy="377704"/>
          </a:xfrm>
          <a:prstGeom prst="rect">
            <a:avLst/>
          </a:prstGeom>
        </p:spPr>
        <p:txBody>
          <a:bodyPr anchor="t" rtlCol="false" tIns="0" lIns="0" bIns="0" rIns="0">
            <a:spAutoFit/>
          </a:bodyPr>
          <a:lstStyle/>
          <a:p>
            <a:pPr algn="ctr">
              <a:lnSpc>
                <a:spcPts val="3074"/>
              </a:lnSpc>
            </a:pPr>
          </a:p>
        </p:txBody>
      </p:sp>
      <p:sp>
        <p:nvSpPr>
          <p:cNvPr name="TextBox 18" id="18"/>
          <p:cNvSpPr txBox="true"/>
          <p:nvPr/>
        </p:nvSpPr>
        <p:spPr>
          <a:xfrm rot="0">
            <a:off x="3595807" y="706222"/>
            <a:ext cx="9960183" cy="1842863"/>
          </a:xfrm>
          <a:prstGeom prst="rect">
            <a:avLst/>
          </a:prstGeom>
        </p:spPr>
        <p:txBody>
          <a:bodyPr anchor="t" rtlCol="false" tIns="0" lIns="0" bIns="0" rIns="0">
            <a:spAutoFit/>
          </a:bodyPr>
          <a:lstStyle/>
          <a:p>
            <a:pPr algn="ctr">
              <a:lnSpc>
                <a:spcPts val="7201"/>
              </a:lnSpc>
              <a:spcBef>
                <a:spcPct val="0"/>
              </a:spcBef>
            </a:pPr>
            <a:r>
              <a:rPr lang="en-US" b="true" sz="6668" spc="-73">
                <a:solidFill>
                  <a:srgbClr val="000000"/>
                </a:solidFill>
                <a:latin typeface="Cambria Bold"/>
                <a:ea typeface="Cambria Bold"/>
                <a:cs typeface="Cambria Bold"/>
                <a:sym typeface="Cambria Bold"/>
              </a:rPr>
              <a:t>ARCHITECTURE</a:t>
            </a:r>
            <a:r>
              <a:rPr lang="en-US" b="true" sz="6668" spc="-73">
                <a:solidFill>
                  <a:srgbClr val="000000"/>
                </a:solidFill>
                <a:latin typeface="Cambria Bold"/>
                <a:ea typeface="Cambria Bold"/>
                <a:cs typeface="Cambria Bold"/>
                <a:sym typeface="Cambria Bold"/>
              </a:rPr>
              <a:t> DIAGRAM</a:t>
            </a:r>
          </a:p>
          <a:p>
            <a:pPr algn="ctr">
              <a:lnSpc>
                <a:spcPts val="7201"/>
              </a:lnSpc>
              <a:spcBef>
                <a:spcPct val="0"/>
              </a:spcBef>
            </a:pP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6948089" y="0"/>
            <a:ext cx="1372315" cy="10295043"/>
            <a:chOff x="0" y="0"/>
            <a:chExt cx="1829753" cy="13726724"/>
          </a:xfrm>
        </p:grpSpPr>
        <p:sp>
          <p:nvSpPr>
            <p:cNvPr name="Freeform 3" id="3"/>
            <p:cNvSpPr/>
            <p:nvPr/>
          </p:nvSpPr>
          <p:spPr>
            <a:xfrm flipH="false" flipV="false" rot="0">
              <a:off x="0" y="0"/>
              <a:ext cx="1829816" cy="13726668"/>
            </a:xfrm>
            <a:custGeom>
              <a:avLst/>
              <a:gdLst/>
              <a:ahLst/>
              <a:cxnLst/>
              <a:rect r="r" b="b" t="t" l="l"/>
              <a:pathLst>
                <a:path h="13726668" w="1829816">
                  <a:moveTo>
                    <a:pt x="0" y="0"/>
                  </a:moveTo>
                  <a:lnTo>
                    <a:pt x="1829816" y="0"/>
                  </a:lnTo>
                  <a:lnTo>
                    <a:pt x="1829816" y="13726668"/>
                  </a:lnTo>
                  <a:lnTo>
                    <a:pt x="0" y="13726668"/>
                  </a:lnTo>
                  <a:close/>
                </a:path>
              </a:pathLst>
            </a:custGeom>
            <a:solidFill>
              <a:srgbClr val="1B1E3E"/>
            </a:solidFill>
          </p:spPr>
        </p:sp>
      </p:grpSp>
      <p:grpSp>
        <p:nvGrpSpPr>
          <p:cNvPr name="Group 4" id="4"/>
          <p:cNvGrpSpPr/>
          <p:nvPr/>
        </p:nvGrpSpPr>
        <p:grpSpPr>
          <a:xfrm rot="0">
            <a:off x="1632747" y="-2503725"/>
            <a:ext cx="13726726" cy="6391044"/>
            <a:chOff x="0" y="0"/>
            <a:chExt cx="18302301" cy="8521392"/>
          </a:xfrm>
        </p:grpSpPr>
        <p:sp>
          <p:nvSpPr>
            <p:cNvPr name="Freeform 5" id="5"/>
            <p:cNvSpPr/>
            <p:nvPr/>
          </p:nvSpPr>
          <p:spPr>
            <a:xfrm flipH="false" flipV="false" rot="0">
              <a:off x="0" y="0"/>
              <a:ext cx="18302301" cy="8521392"/>
            </a:xfrm>
            <a:custGeom>
              <a:avLst/>
              <a:gdLst/>
              <a:ahLst/>
              <a:cxnLst/>
              <a:rect r="r" b="b" t="t" l="l"/>
              <a:pathLst>
                <a:path h="8521392" w="18302301">
                  <a:moveTo>
                    <a:pt x="0" y="0"/>
                  </a:moveTo>
                  <a:lnTo>
                    <a:pt x="18302301" y="0"/>
                  </a:lnTo>
                  <a:lnTo>
                    <a:pt x="18302301" y="8521392"/>
                  </a:lnTo>
                  <a:lnTo>
                    <a:pt x="0" y="8521392"/>
                  </a:lnTo>
                  <a:close/>
                </a:path>
              </a:pathLst>
            </a:custGeom>
            <a:solidFill>
              <a:srgbClr val="000000">
                <a:alpha val="0"/>
              </a:srgbClr>
            </a:solidFill>
          </p:spPr>
        </p:sp>
        <p:sp>
          <p:nvSpPr>
            <p:cNvPr name="TextBox 6" id="6"/>
            <p:cNvSpPr txBox="true"/>
            <p:nvPr/>
          </p:nvSpPr>
          <p:spPr>
            <a:xfrm>
              <a:off x="0" y="57150"/>
              <a:ext cx="18302301" cy="8464242"/>
            </a:xfrm>
            <a:prstGeom prst="rect">
              <a:avLst/>
            </a:prstGeom>
          </p:spPr>
          <p:txBody>
            <a:bodyPr anchor="b" rtlCol="false" tIns="0" lIns="0" bIns="0" rIns="0"/>
            <a:lstStyle/>
            <a:p>
              <a:pPr algn="ctr">
                <a:lnSpc>
                  <a:spcPts val="6048"/>
                </a:lnSpc>
              </a:pPr>
            </a:p>
            <a:p>
              <a:pPr algn="ctr">
                <a:lnSpc>
                  <a:spcPts val="6048"/>
                </a:lnSpc>
              </a:pPr>
            </a:p>
            <a:p>
              <a:pPr algn="ctr">
                <a:lnSpc>
                  <a:spcPts val="6048"/>
                </a:lnSpc>
              </a:pPr>
              <a:r>
                <a:rPr lang="en-US" b="true" sz="5600" spc="-70">
                  <a:solidFill>
                    <a:srgbClr val="000000"/>
                  </a:solidFill>
                  <a:latin typeface="Cambria Bold"/>
                  <a:ea typeface="Cambria Bold"/>
                  <a:cs typeface="Cambria Bold"/>
                  <a:sym typeface="Cambria Bold"/>
                </a:rPr>
                <a:t>LIST OF MODULES</a:t>
              </a:r>
            </a:p>
            <a:p>
              <a:pPr algn="ctr">
                <a:lnSpc>
                  <a:spcPts val="6048"/>
                </a:lnSpc>
              </a:pPr>
              <a:r>
                <a:rPr lang="en-US" b="true" sz="5600" spc="-70">
                  <a:solidFill>
                    <a:srgbClr val="000000"/>
                  </a:solidFill>
                  <a:latin typeface="Cambria Bold"/>
                  <a:ea typeface="Cambria Bold"/>
                  <a:cs typeface="Cambria Bold"/>
                  <a:sym typeface="Cambria Bold"/>
                </a:rPr>
                <a:t> </a:t>
              </a:r>
            </a:p>
          </p:txBody>
        </p:sp>
      </p:grpSp>
      <p:sp>
        <p:nvSpPr>
          <p:cNvPr name="TextBox 7" id="7"/>
          <p:cNvSpPr txBox="true"/>
          <p:nvPr/>
        </p:nvSpPr>
        <p:spPr>
          <a:xfrm rot="0">
            <a:off x="2163253" y="3361473"/>
            <a:ext cx="8582377" cy="4468728"/>
          </a:xfrm>
          <a:prstGeom prst="rect">
            <a:avLst/>
          </a:prstGeom>
        </p:spPr>
        <p:txBody>
          <a:bodyPr anchor="t" rtlCol="false" tIns="0" lIns="0" bIns="0" rIns="0">
            <a:spAutoFit/>
          </a:bodyPr>
          <a:lstStyle/>
          <a:p>
            <a:pPr algn="just">
              <a:lnSpc>
                <a:spcPts val="5043"/>
              </a:lnSpc>
            </a:pPr>
            <a:r>
              <a:rPr lang="en-US" b="true" sz="4669" spc="-51">
                <a:solidFill>
                  <a:srgbClr val="000000"/>
                </a:solidFill>
                <a:latin typeface="Cambria Bold"/>
                <a:ea typeface="Cambria Bold"/>
                <a:cs typeface="Cambria Bold"/>
                <a:sym typeface="Cambria Bold"/>
              </a:rPr>
              <a:t>LIST OF MODULES </a:t>
            </a:r>
          </a:p>
          <a:p>
            <a:pPr algn="just" marL="1008245" indent="-504122" lvl="1">
              <a:lnSpc>
                <a:spcPts val="5043"/>
              </a:lnSpc>
              <a:buFont typeface="Arial"/>
              <a:buChar char="•"/>
            </a:pPr>
            <a:r>
              <a:rPr lang="en-US" sz="4669" spc="-51">
                <a:solidFill>
                  <a:srgbClr val="000000"/>
                </a:solidFill>
                <a:latin typeface="Cambria"/>
                <a:ea typeface="Cambria"/>
                <a:cs typeface="Cambria"/>
                <a:sym typeface="Cambria"/>
              </a:rPr>
              <a:t>Voice Input Processing Module</a:t>
            </a:r>
          </a:p>
          <a:p>
            <a:pPr algn="just" marL="1008245" indent="-504122" lvl="1">
              <a:lnSpc>
                <a:spcPts val="5043"/>
              </a:lnSpc>
              <a:buFont typeface="Arial"/>
              <a:buChar char="•"/>
            </a:pPr>
            <a:r>
              <a:rPr lang="en-US" sz="4669" spc="-51">
                <a:solidFill>
                  <a:srgbClr val="000000"/>
                </a:solidFill>
                <a:latin typeface="Cambria"/>
                <a:ea typeface="Cambria"/>
                <a:cs typeface="Cambria"/>
                <a:sym typeface="Cambria"/>
              </a:rPr>
              <a:t>Language Detection Module</a:t>
            </a:r>
          </a:p>
          <a:p>
            <a:pPr algn="just" marL="1008245" indent="-504122" lvl="1">
              <a:lnSpc>
                <a:spcPts val="5043"/>
              </a:lnSpc>
              <a:buFont typeface="Arial"/>
              <a:buChar char="•"/>
            </a:pPr>
            <a:r>
              <a:rPr lang="en-US" sz="4669" spc="-51">
                <a:solidFill>
                  <a:srgbClr val="000000"/>
                </a:solidFill>
                <a:latin typeface="Cambria"/>
                <a:ea typeface="Cambria"/>
                <a:cs typeface="Cambria"/>
                <a:sym typeface="Cambria"/>
              </a:rPr>
              <a:t>Translation Engine Module</a:t>
            </a:r>
          </a:p>
          <a:p>
            <a:pPr algn="just" marL="1008245" indent="-504122" lvl="1">
              <a:lnSpc>
                <a:spcPts val="5043"/>
              </a:lnSpc>
              <a:buFont typeface="Arial"/>
              <a:buChar char="•"/>
            </a:pPr>
            <a:r>
              <a:rPr lang="en-US" sz="4669" spc="-51">
                <a:solidFill>
                  <a:srgbClr val="000000"/>
                </a:solidFill>
                <a:latin typeface="Cambria"/>
                <a:ea typeface="Cambria"/>
                <a:cs typeface="Cambria"/>
                <a:sym typeface="Cambria"/>
              </a:rPr>
              <a:t>Audio Synthesis Module</a:t>
            </a:r>
          </a:p>
          <a:p>
            <a:pPr algn="just" marL="1008245" indent="-504122" lvl="1">
              <a:lnSpc>
                <a:spcPts val="5043"/>
              </a:lnSpc>
              <a:buFont typeface="Arial"/>
              <a:buChar char="•"/>
            </a:pPr>
            <a:r>
              <a:rPr lang="en-US" sz="4669" spc="-51">
                <a:solidFill>
                  <a:srgbClr val="000000"/>
                </a:solidFill>
                <a:latin typeface="Cambria"/>
                <a:ea typeface="Cambria"/>
                <a:cs typeface="Cambria"/>
                <a:sym typeface="Cambria"/>
              </a:rPr>
              <a:t>User Interface Module</a:t>
            </a:r>
          </a:p>
          <a:p>
            <a:pPr algn="just" marL="1008245" indent="-504122" lvl="1">
              <a:lnSpc>
                <a:spcPts val="5043"/>
              </a:lnSpc>
              <a:buFont typeface="Arial"/>
              <a:buChar char="•"/>
            </a:pPr>
            <a:r>
              <a:rPr lang="en-US" sz="4669" spc="-51">
                <a:solidFill>
                  <a:srgbClr val="000000"/>
                </a:solidFill>
                <a:latin typeface="Cambria"/>
                <a:ea typeface="Cambria"/>
                <a:cs typeface="Cambria"/>
                <a:sym typeface="Cambria"/>
              </a:rPr>
              <a:t>System Utilities Module</a:t>
            </a:r>
          </a:p>
        </p:txBody>
      </p:sp>
    </p:spTree>
  </p:cSld>
  <p:clrMapOvr>
    <a:masterClrMapping/>
  </p:clrMapOvr>
  <p:transition spd="fast">
    <p:fade/>
  </p:transition>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6948089" y="0"/>
            <a:ext cx="1372315" cy="10295043"/>
            <a:chOff x="0" y="0"/>
            <a:chExt cx="1829753" cy="13726724"/>
          </a:xfrm>
        </p:grpSpPr>
        <p:sp>
          <p:nvSpPr>
            <p:cNvPr name="Freeform 3" id="3"/>
            <p:cNvSpPr/>
            <p:nvPr/>
          </p:nvSpPr>
          <p:spPr>
            <a:xfrm flipH="false" flipV="false" rot="0">
              <a:off x="0" y="0"/>
              <a:ext cx="1829816" cy="13726668"/>
            </a:xfrm>
            <a:custGeom>
              <a:avLst/>
              <a:gdLst/>
              <a:ahLst/>
              <a:cxnLst/>
              <a:rect r="r" b="b" t="t" l="l"/>
              <a:pathLst>
                <a:path h="13726668" w="1829816">
                  <a:moveTo>
                    <a:pt x="0" y="0"/>
                  </a:moveTo>
                  <a:lnTo>
                    <a:pt x="1829816" y="0"/>
                  </a:lnTo>
                  <a:lnTo>
                    <a:pt x="1829816" y="13726668"/>
                  </a:lnTo>
                  <a:lnTo>
                    <a:pt x="0" y="13726668"/>
                  </a:lnTo>
                  <a:close/>
                </a:path>
              </a:pathLst>
            </a:custGeom>
            <a:solidFill>
              <a:srgbClr val="1B1E3E"/>
            </a:solidFill>
          </p:spPr>
        </p:sp>
      </p:grpSp>
      <p:sp>
        <p:nvSpPr>
          <p:cNvPr name="TextBox 4" id="4"/>
          <p:cNvSpPr txBox="true"/>
          <p:nvPr/>
        </p:nvSpPr>
        <p:spPr>
          <a:xfrm rot="0">
            <a:off x="4021603" y="583093"/>
            <a:ext cx="8741688" cy="948365"/>
          </a:xfrm>
          <a:prstGeom prst="rect">
            <a:avLst/>
          </a:prstGeom>
        </p:spPr>
        <p:txBody>
          <a:bodyPr anchor="t" rtlCol="false" tIns="0" lIns="0" bIns="0" rIns="0">
            <a:spAutoFit/>
          </a:bodyPr>
          <a:lstStyle/>
          <a:p>
            <a:pPr algn="ctr">
              <a:lnSpc>
                <a:spcPts val="7131"/>
              </a:lnSpc>
              <a:spcBef>
                <a:spcPct val="0"/>
              </a:spcBef>
            </a:pPr>
            <a:r>
              <a:rPr lang="en-US" b="true" sz="6603" spc="-75">
                <a:solidFill>
                  <a:srgbClr val="000000"/>
                </a:solidFill>
                <a:latin typeface="Cambria Bold"/>
                <a:ea typeface="Cambria Bold"/>
                <a:cs typeface="Cambria Bold"/>
                <a:sym typeface="Cambria Bold"/>
              </a:rPr>
              <a:t>MODULE DESCRIPTION</a:t>
            </a:r>
          </a:p>
        </p:txBody>
      </p:sp>
      <p:sp>
        <p:nvSpPr>
          <p:cNvPr name="TextBox 5" id="5"/>
          <p:cNvSpPr txBox="true"/>
          <p:nvPr/>
        </p:nvSpPr>
        <p:spPr>
          <a:xfrm rot="0">
            <a:off x="1028700" y="2930708"/>
            <a:ext cx="15336562" cy="5098810"/>
          </a:xfrm>
          <a:prstGeom prst="rect">
            <a:avLst/>
          </a:prstGeom>
        </p:spPr>
        <p:txBody>
          <a:bodyPr anchor="t" rtlCol="false" tIns="0" lIns="0" bIns="0" rIns="0">
            <a:spAutoFit/>
          </a:bodyPr>
          <a:lstStyle/>
          <a:p>
            <a:pPr algn="l" marL="581330" indent="-290665" lvl="1">
              <a:lnSpc>
                <a:spcPts val="2907"/>
              </a:lnSpc>
              <a:buFont typeface="Arial"/>
              <a:buChar char="•"/>
            </a:pPr>
            <a:r>
              <a:rPr lang="en-US" b="true" sz="2692" spc="-30">
                <a:solidFill>
                  <a:srgbClr val="000000"/>
                </a:solidFill>
                <a:latin typeface="Cambria Bold"/>
                <a:ea typeface="Cambria Bold"/>
                <a:cs typeface="Cambria Bold"/>
                <a:sym typeface="Cambria Bold"/>
              </a:rPr>
              <a:t>Voice Input Processing Module</a:t>
            </a:r>
          </a:p>
          <a:p>
            <a:pPr algn="l">
              <a:lnSpc>
                <a:spcPts val="2907"/>
              </a:lnSpc>
              <a:spcBef>
                <a:spcPct val="0"/>
              </a:spcBef>
            </a:pPr>
            <a:r>
              <a:rPr lang="en-US" sz="2692" spc="-30">
                <a:solidFill>
                  <a:srgbClr val="000000"/>
                </a:solidFill>
                <a:latin typeface="Cambria"/>
                <a:ea typeface="Cambria"/>
                <a:cs typeface="Cambria"/>
                <a:sym typeface="Cambria"/>
              </a:rPr>
              <a:t>The system begins with voice capture through microphone input, where the speech_recognition library records and converts spoken words into WAV-format audio.</a:t>
            </a:r>
          </a:p>
          <a:p>
            <a:pPr algn="l">
              <a:lnSpc>
                <a:spcPts val="2907"/>
              </a:lnSpc>
              <a:spcBef>
                <a:spcPct val="0"/>
              </a:spcBef>
            </a:pPr>
          </a:p>
          <a:p>
            <a:pPr algn="l" marL="581330" indent="-290665" lvl="1">
              <a:lnSpc>
                <a:spcPts val="2907"/>
              </a:lnSpc>
              <a:buFont typeface="Arial"/>
              <a:buChar char="•"/>
            </a:pPr>
            <a:r>
              <a:rPr lang="en-US" b="true" sz="2692" spc="-29">
                <a:solidFill>
                  <a:srgbClr val="000000"/>
                </a:solidFill>
                <a:latin typeface="Cambria Bold"/>
                <a:ea typeface="Cambria Bold"/>
                <a:cs typeface="Cambria Bold"/>
                <a:sym typeface="Cambria Bold"/>
              </a:rPr>
              <a:t>Voice Input Detection Module</a:t>
            </a:r>
          </a:p>
          <a:p>
            <a:pPr algn="l">
              <a:lnSpc>
                <a:spcPts val="2907"/>
              </a:lnSpc>
              <a:spcBef>
                <a:spcPct val="0"/>
              </a:spcBef>
            </a:pPr>
            <a:r>
              <a:rPr lang="en-US" sz="2692" spc="-29">
                <a:solidFill>
                  <a:srgbClr val="000000"/>
                </a:solidFill>
                <a:latin typeface="Cambria"/>
                <a:ea typeface="Cambria"/>
                <a:cs typeface="Cambria"/>
                <a:sym typeface="Cambria"/>
              </a:rPr>
              <a:t>Transcribed text is analyzed by the langdetect component to identify the source language (e.g., detecting Tamil as "ta"). The module employs probabilistic language modeling, falling back to English if confidence thresholds are unmet.</a:t>
            </a:r>
          </a:p>
          <a:p>
            <a:pPr algn="l">
              <a:lnSpc>
                <a:spcPts val="2907"/>
              </a:lnSpc>
              <a:spcBef>
                <a:spcPct val="0"/>
              </a:spcBef>
            </a:pPr>
          </a:p>
          <a:p>
            <a:pPr algn="l" marL="581330" indent="-290665" lvl="1">
              <a:lnSpc>
                <a:spcPts val="2907"/>
              </a:lnSpc>
              <a:buFont typeface="Arial"/>
              <a:buChar char="•"/>
            </a:pPr>
            <a:r>
              <a:rPr lang="en-US" b="true" sz="2692" spc="-29">
                <a:solidFill>
                  <a:srgbClr val="000000"/>
                </a:solidFill>
                <a:latin typeface="Cambria Bold"/>
                <a:ea typeface="Cambria Bold"/>
                <a:cs typeface="Cambria Bold"/>
                <a:sym typeface="Cambria Bold"/>
              </a:rPr>
              <a:t>Translation Engine Module</a:t>
            </a:r>
          </a:p>
          <a:p>
            <a:pPr algn="l">
              <a:lnSpc>
                <a:spcPts val="2907"/>
              </a:lnSpc>
              <a:spcBef>
                <a:spcPct val="0"/>
              </a:spcBef>
            </a:pPr>
            <a:r>
              <a:rPr lang="en-US" sz="2692" spc="-29">
                <a:solidFill>
                  <a:srgbClr val="000000"/>
                </a:solidFill>
                <a:latin typeface="Cambria"/>
                <a:ea typeface="Cambria"/>
                <a:cs typeface="Cambria"/>
                <a:sym typeface="Cambria"/>
              </a:rPr>
              <a:t>Leveraging the mtranslate library with Google Translate backend, this module converts source text to the user-selected target language (e.g., Tamil→English).</a:t>
            </a:r>
          </a:p>
          <a:p>
            <a:pPr algn="l">
              <a:lnSpc>
                <a:spcPts val="2907"/>
              </a:lnSpc>
              <a:spcBef>
                <a:spcPct val="0"/>
              </a:spcBef>
            </a:pPr>
          </a:p>
          <a:p>
            <a:pPr algn="l">
              <a:lnSpc>
                <a:spcPts val="2907"/>
              </a:lnSpc>
              <a:spcBef>
                <a:spcPct val="0"/>
              </a:spcBef>
            </a:pPr>
          </a:p>
        </p:txBody>
      </p:sp>
    </p:spTree>
  </p:cSld>
  <p:clrMapOvr>
    <a:masterClrMapping/>
  </p:clrMapOvr>
  <p:transition spd="fast">
    <p:fade/>
  </p:transition>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6948089" y="0"/>
            <a:ext cx="1372315" cy="10295043"/>
            <a:chOff x="0" y="0"/>
            <a:chExt cx="1829753" cy="13726724"/>
          </a:xfrm>
        </p:grpSpPr>
        <p:sp>
          <p:nvSpPr>
            <p:cNvPr name="Freeform 3" id="3"/>
            <p:cNvSpPr/>
            <p:nvPr/>
          </p:nvSpPr>
          <p:spPr>
            <a:xfrm flipH="false" flipV="false" rot="0">
              <a:off x="0" y="0"/>
              <a:ext cx="1829816" cy="13726668"/>
            </a:xfrm>
            <a:custGeom>
              <a:avLst/>
              <a:gdLst/>
              <a:ahLst/>
              <a:cxnLst/>
              <a:rect r="r" b="b" t="t" l="l"/>
              <a:pathLst>
                <a:path h="13726668" w="1829816">
                  <a:moveTo>
                    <a:pt x="0" y="0"/>
                  </a:moveTo>
                  <a:lnTo>
                    <a:pt x="1829816" y="0"/>
                  </a:lnTo>
                  <a:lnTo>
                    <a:pt x="1829816" y="13726668"/>
                  </a:lnTo>
                  <a:lnTo>
                    <a:pt x="0" y="13726668"/>
                  </a:lnTo>
                  <a:close/>
                </a:path>
              </a:pathLst>
            </a:custGeom>
            <a:solidFill>
              <a:srgbClr val="1B1E3E"/>
            </a:solidFill>
          </p:spPr>
        </p:sp>
      </p:grpSp>
      <p:sp>
        <p:nvSpPr>
          <p:cNvPr name="TextBox 4" id="4"/>
          <p:cNvSpPr txBox="true"/>
          <p:nvPr/>
        </p:nvSpPr>
        <p:spPr>
          <a:xfrm rot="0">
            <a:off x="4021603" y="583093"/>
            <a:ext cx="8741688" cy="948365"/>
          </a:xfrm>
          <a:prstGeom prst="rect">
            <a:avLst/>
          </a:prstGeom>
        </p:spPr>
        <p:txBody>
          <a:bodyPr anchor="t" rtlCol="false" tIns="0" lIns="0" bIns="0" rIns="0">
            <a:spAutoFit/>
          </a:bodyPr>
          <a:lstStyle/>
          <a:p>
            <a:pPr algn="ctr">
              <a:lnSpc>
                <a:spcPts val="7131"/>
              </a:lnSpc>
              <a:spcBef>
                <a:spcPct val="0"/>
              </a:spcBef>
            </a:pPr>
            <a:r>
              <a:rPr lang="en-US" b="true" sz="6603" spc="-75">
                <a:solidFill>
                  <a:srgbClr val="000000"/>
                </a:solidFill>
                <a:latin typeface="Cambria Bold"/>
                <a:ea typeface="Cambria Bold"/>
                <a:cs typeface="Cambria Bold"/>
                <a:sym typeface="Cambria Bold"/>
              </a:rPr>
              <a:t>MODULE DESCRIPTION</a:t>
            </a:r>
          </a:p>
        </p:txBody>
      </p:sp>
      <p:sp>
        <p:nvSpPr>
          <p:cNvPr name="TextBox 5" id="5"/>
          <p:cNvSpPr txBox="true"/>
          <p:nvPr/>
        </p:nvSpPr>
        <p:spPr>
          <a:xfrm rot="0">
            <a:off x="1028700" y="2930708"/>
            <a:ext cx="14830648" cy="6184660"/>
          </a:xfrm>
          <a:prstGeom prst="rect">
            <a:avLst/>
          </a:prstGeom>
        </p:spPr>
        <p:txBody>
          <a:bodyPr anchor="t" rtlCol="false" tIns="0" lIns="0" bIns="0" rIns="0">
            <a:spAutoFit/>
          </a:bodyPr>
          <a:lstStyle/>
          <a:p>
            <a:pPr algn="l" marL="581330" indent="-290665" lvl="1">
              <a:lnSpc>
                <a:spcPts val="2907"/>
              </a:lnSpc>
              <a:buFont typeface="Arial"/>
              <a:buChar char="•"/>
            </a:pPr>
            <a:r>
              <a:rPr lang="en-US" b="true" sz="2692" spc="-30">
                <a:solidFill>
                  <a:srgbClr val="000000"/>
                </a:solidFill>
                <a:latin typeface="Cambria Bold"/>
                <a:ea typeface="Cambria Bold"/>
                <a:cs typeface="Cambria Bold"/>
                <a:sym typeface="Cambria Bold"/>
              </a:rPr>
              <a:t>Audi</a:t>
            </a:r>
            <a:r>
              <a:rPr lang="en-US" b="true" sz="2692" spc="-30">
                <a:solidFill>
                  <a:srgbClr val="000000"/>
                </a:solidFill>
                <a:latin typeface="Cambria Bold"/>
                <a:ea typeface="Cambria Bold"/>
                <a:cs typeface="Cambria Bold"/>
                <a:sym typeface="Cambria Bold"/>
              </a:rPr>
              <a:t>o Synthesis Module</a:t>
            </a:r>
          </a:p>
          <a:p>
            <a:pPr algn="l">
              <a:lnSpc>
                <a:spcPts val="2907"/>
              </a:lnSpc>
              <a:spcBef>
                <a:spcPct val="0"/>
              </a:spcBef>
            </a:pPr>
            <a:r>
              <a:rPr lang="en-US" sz="2692" spc="-29">
                <a:solidFill>
                  <a:srgbClr val="000000"/>
                </a:solidFill>
                <a:latin typeface="Cambria"/>
                <a:ea typeface="Cambria"/>
                <a:cs typeface="Cambria"/>
                <a:sym typeface="Cambria"/>
              </a:rPr>
              <a:t>Translated text is vocalized using Google's Text-to-Speech (gTTS) with configurable speech rate. The pydub library then adjusts playback speed (0.5x-2x) without pitch distortion, generating MP3 streams compatible with web browsers.</a:t>
            </a:r>
          </a:p>
          <a:p>
            <a:pPr algn="l">
              <a:lnSpc>
                <a:spcPts val="2907"/>
              </a:lnSpc>
              <a:spcBef>
                <a:spcPct val="0"/>
              </a:spcBef>
            </a:pPr>
          </a:p>
          <a:p>
            <a:pPr algn="l" marL="581330" indent="-290665" lvl="1">
              <a:lnSpc>
                <a:spcPts val="2907"/>
              </a:lnSpc>
              <a:buFont typeface="Arial"/>
              <a:buChar char="•"/>
            </a:pPr>
            <a:r>
              <a:rPr lang="en-US" b="true" sz="2692" spc="-29">
                <a:solidFill>
                  <a:srgbClr val="000000"/>
                </a:solidFill>
                <a:latin typeface="Cambria Bold"/>
                <a:ea typeface="Cambria Bold"/>
                <a:cs typeface="Cambria Bold"/>
                <a:sym typeface="Cambria Bold"/>
              </a:rPr>
              <a:t>Us</a:t>
            </a:r>
            <a:r>
              <a:rPr lang="en-US" b="true" sz="2692" spc="-29">
                <a:solidFill>
                  <a:srgbClr val="000000"/>
                </a:solidFill>
                <a:latin typeface="Cambria Bold"/>
                <a:ea typeface="Cambria Bold"/>
                <a:cs typeface="Cambria Bold"/>
                <a:sym typeface="Cambria Bold"/>
              </a:rPr>
              <a:t>er Interface Module</a:t>
            </a:r>
          </a:p>
          <a:p>
            <a:pPr algn="l">
              <a:lnSpc>
                <a:spcPts val="2907"/>
              </a:lnSpc>
              <a:spcBef>
                <a:spcPct val="0"/>
              </a:spcBef>
            </a:pPr>
            <a:r>
              <a:rPr lang="en-US" sz="2692" spc="-29">
                <a:solidFill>
                  <a:srgbClr val="000000"/>
                </a:solidFill>
                <a:latin typeface="Cambria"/>
                <a:ea typeface="Cambria"/>
                <a:cs typeface="Cambria"/>
                <a:sym typeface="Cambria"/>
              </a:rPr>
              <a:t>Built w</a:t>
            </a:r>
            <a:r>
              <a:rPr lang="en-US" sz="2692" spc="-29">
                <a:solidFill>
                  <a:srgbClr val="000000"/>
                </a:solidFill>
                <a:latin typeface="Cambria"/>
                <a:ea typeface="Cambria"/>
                <a:cs typeface="Cambria"/>
                <a:sym typeface="Cambria"/>
              </a:rPr>
              <a:t>ith Streamlit, this module provides interactive controls for language selection, recording triggers, and speed adjustment. It displays both translated text and audio player widgets, with session state persistence enabling seamless multi-step interactions.</a:t>
            </a:r>
          </a:p>
          <a:p>
            <a:pPr algn="l">
              <a:lnSpc>
                <a:spcPts val="2907"/>
              </a:lnSpc>
              <a:spcBef>
                <a:spcPct val="0"/>
              </a:spcBef>
            </a:pPr>
          </a:p>
          <a:p>
            <a:pPr algn="l" marL="581330" indent="-290665" lvl="1">
              <a:lnSpc>
                <a:spcPts val="2907"/>
              </a:lnSpc>
              <a:buFont typeface="Arial"/>
              <a:buChar char="•"/>
            </a:pPr>
            <a:r>
              <a:rPr lang="en-US" b="true" sz="2692" spc="-29">
                <a:solidFill>
                  <a:srgbClr val="000000"/>
                </a:solidFill>
                <a:latin typeface="Cambria Bold"/>
                <a:ea typeface="Cambria Bold"/>
                <a:cs typeface="Cambria Bold"/>
                <a:sym typeface="Cambria Bold"/>
              </a:rPr>
              <a:t>Sy</a:t>
            </a:r>
            <a:r>
              <a:rPr lang="en-US" b="true" sz="2692" spc="-29">
                <a:solidFill>
                  <a:srgbClr val="000000"/>
                </a:solidFill>
                <a:latin typeface="Cambria Bold"/>
                <a:ea typeface="Cambria Bold"/>
                <a:cs typeface="Cambria Bold"/>
                <a:sym typeface="Cambria Bold"/>
              </a:rPr>
              <a:t>stem Utilities Module</a:t>
            </a:r>
          </a:p>
          <a:p>
            <a:pPr algn="l">
              <a:lnSpc>
                <a:spcPts val="2907"/>
              </a:lnSpc>
              <a:spcBef>
                <a:spcPct val="0"/>
              </a:spcBef>
            </a:pPr>
            <a:r>
              <a:rPr lang="en-US" sz="2692" spc="-29">
                <a:solidFill>
                  <a:srgbClr val="000000"/>
                </a:solidFill>
                <a:latin typeface="Cambria"/>
                <a:ea typeface="Cambria"/>
                <a:cs typeface="Cambria"/>
                <a:sym typeface="Cambria"/>
              </a:rPr>
              <a:t>Background s</a:t>
            </a:r>
            <a:r>
              <a:rPr lang="en-US" sz="2692" spc="-29">
                <a:solidFill>
                  <a:srgbClr val="000000"/>
                </a:solidFill>
                <a:latin typeface="Cambria"/>
                <a:ea typeface="Cambria"/>
                <a:cs typeface="Cambria"/>
                <a:sym typeface="Cambria"/>
              </a:rPr>
              <a:t>ervices manage temporary file cleanup (WAV/MP3) and error recovery, including API rate limit handling and fallback translations. Logging tracks usage metrics and failure modes for debugging, while environment variables secure API credentials.</a:t>
            </a:r>
          </a:p>
          <a:p>
            <a:pPr algn="l">
              <a:lnSpc>
                <a:spcPts val="2907"/>
              </a:lnSpc>
              <a:spcBef>
                <a:spcPct val="0"/>
              </a:spcBef>
            </a:pPr>
          </a:p>
          <a:p>
            <a:pPr algn="l">
              <a:lnSpc>
                <a:spcPts val="2907"/>
              </a:lnSpc>
              <a:spcBef>
                <a:spcPct val="0"/>
              </a:spcBef>
            </a:pPr>
          </a:p>
          <a:p>
            <a:pPr algn="l">
              <a:lnSpc>
                <a:spcPts val="2907"/>
              </a:lnSpc>
              <a:spcBef>
                <a:spcPct val="0"/>
              </a:spcBef>
            </a:pPr>
          </a:p>
        </p:txBody>
      </p:sp>
    </p:spTree>
  </p:cSld>
  <p:clrMapOvr>
    <a:masterClrMapping/>
  </p:clrMapOvr>
  <p:transition spd="fast">
    <p:fade/>
  </p:transition>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948089" y="0"/>
            <a:ext cx="1372315" cy="10295043"/>
            <a:chOff x="0" y="0"/>
            <a:chExt cx="1829753" cy="13726724"/>
          </a:xfrm>
        </p:grpSpPr>
        <p:sp>
          <p:nvSpPr>
            <p:cNvPr name="Freeform 3" id="3"/>
            <p:cNvSpPr/>
            <p:nvPr/>
          </p:nvSpPr>
          <p:spPr>
            <a:xfrm flipH="false" flipV="false" rot="0">
              <a:off x="0" y="0"/>
              <a:ext cx="1829816" cy="13726668"/>
            </a:xfrm>
            <a:custGeom>
              <a:avLst/>
              <a:gdLst/>
              <a:ahLst/>
              <a:cxnLst/>
              <a:rect r="r" b="b" t="t" l="l"/>
              <a:pathLst>
                <a:path h="13726668" w="1829816">
                  <a:moveTo>
                    <a:pt x="0" y="0"/>
                  </a:moveTo>
                  <a:lnTo>
                    <a:pt x="1829816" y="0"/>
                  </a:lnTo>
                  <a:lnTo>
                    <a:pt x="1829816" y="13726668"/>
                  </a:lnTo>
                  <a:lnTo>
                    <a:pt x="0" y="13726668"/>
                  </a:lnTo>
                  <a:close/>
                </a:path>
              </a:pathLst>
            </a:custGeom>
            <a:solidFill>
              <a:srgbClr val="1B1E3E"/>
            </a:solidFill>
          </p:spPr>
        </p:sp>
      </p:grpSp>
      <p:sp>
        <p:nvSpPr>
          <p:cNvPr name="Freeform 4" id="4"/>
          <p:cNvSpPr/>
          <p:nvPr/>
        </p:nvSpPr>
        <p:spPr>
          <a:xfrm flipH="false" flipV="false" rot="0">
            <a:off x="2871317" y="2626062"/>
            <a:ext cx="11579665" cy="5903978"/>
          </a:xfrm>
          <a:custGeom>
            <a:avLst/>
            <a:gdLst/>
            <a:ahLst/>
            <a:cxnLst/>
            <a:rect r="r" b="b" t="t" l="l"/>
            <a:pathLst>
              <a:path h="5903978" w="11579665">
                <a:moveTo>
                  <a:pt x="0" y="0"/>
                </a:moveTo>
                <a:lnTo>
                  <a:pt x="11579665" y="0"/>
                </a:lnTo>
                <a:lnTo>
                  <a:pt x="11579665" y="5903978"/>
                </a:lnTo>
                <a:lnTo>
                  <a:pt x="0" y="5903978"/>
                </a:lnTo>
                <a:lnTo>
                  <a:pt x="0" y="0"/>
                </a:lnTo>
                <a:close/>
              </a:path>
            </a:pathLst>
          </a:custGeom>
          <a:blipFill>
            <a:blip r:embed="rId2"/>
            <a:stretch>
              <a:fillRect l="0" t="-5162" r="0" b="-5162"/>
            </a:stretch>
          </a:blipFill>
        </p:spPr>
      </p:sp>
      <p:sp>
        <p:nvSpPr>
          <p:cNvPr name="TextBox 5" id="5"/>
          <p:cNvSpPr txBox="true"/>
          <p:nvPr/>
        </p:nvSpPr>
        <p:spPr>
          <a:xfrm rot="0">
            <a:off x="1387880" y="772822"/>
            <a:ext cx="14546538" cy="1853240"/>
          </a:xfrm>
          <a:prstGeom prst="rect">
            <a:avLst/>
          </a:prstGeom>
        </p:spPr>
        <p:txBody>
          <a:bodyPr anchor="t" rtlCol="false" tIns="0" lIns="0" bIns="0" rIns="0">
            <a:spAutoFit/>
          </a:bodyPr>
          <a:lstStyle/>
          <a:p>
            <a:pPr algn="ctr">
              <a:lnSpc>
                <a:spcPts val="7131"/>
              </a:lnSpc>
              <a:spcBef>
                <a:spcPct val="0"/>
              </a:spcBef>
            </a:pPr>
            <a:r>
              <a:rPr lang="en-US" b="true" sz="6603" spc="-72">
                <a:solidFill>
                  <a:srgbClr val="000000"/>
                </a:solidFill>
                <a:latin typeface="Cambria Bold"/>
                <a:ea typeface="Cambria Bold"/>
                <a:cs typeface="Cambria Bold"/>
                <a:sym typeface="Cambria Bold"/>
              </a:rPr>
              <a:t>OUTPUT</a:t>
            </a:r>
            <a:r>
              <a:rPr lang="en-US" b="true" sz="6603" spc="-72">
                <a:solidFill>
                  <a:srgbClr val="000000"/>
                </a:solidFill>
                <a:latin typeface="Cambria Bold"/>
                <a:ea typeface="Cambria Bold"/>
                <a:cs typeface="Cambria Bold"/>
                <a:sym typeface="Cambria Bold"/>
              </a:rPr>
              <a:t> AND SCREENSHOTS</a:t>
            </a:r>
          </a:p>
          <a:p>
            <a:pPr algn="ctr">
              <a:lnSpc>
                <a:spcPts val="7131"/>
              </a:lnSpc>
              <a:spcBef>
                <a:spcPct val="0"/>
              </a:spcBef>
            </a:pPr>
          </a:p>
        </p:txBody>
      </p:sp>
    </p:spTree>
  </p:cSld>
  <p:clrMapOvr>
    <a:masterClrMapping/>
  </p:clrMapOvr>
  <p:transition spd="fast">
    <p:fade/>
  </p:transition>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948089" y="0"/>
            <a:ext cx="1372315" cy="10295043"/>
            <a:chOff x="0" y="0"/>
            <a:chExt cx="1829753" cy="13726724"/>
          </a:xfrm>
        </p:grpSpPr>
        <p:sp>
          <p:nvSpPr>
            <p:cNvPr name="Freeform 3" id="3"/>
            <p:cNvSpPr/>
            <p:nvPr/>
          </p:nvSpPr>
          <p:spPr>
            <a:xfrm flipH="false" flipV="false" rot="0">
              <a:off x="0" y="0"/>
              <a:ext cx="1829816" cy="13726668"/>
            </a:xfrm>
            <a:custGeom>
              <a:avLst/>
              <a:gdLst/>
              <a:ahLst/>
              <a:cxnLst/>
              <a:rect r="r" b="b" t="t" l="l"/>
              <a:pathLst>
                <a:path h="13726668" w="1829816">
                  <a:moveTo>
                    <a:pt x="0" y="0"/>
                  </a:moveTo>
                  <a:lnTo>
                    <a:pt x="1829816" y="0"/>
                  </a:lnTo>
                  <a:lnTo>
                    <a:pt x="1829816" y="13726668"/>
                  </a:lnTo>
                  <a:lnTo>
                    <a:pt x="0" y="13726668"/>
                  </a:lnTo>
                  <a:close/>
                </a:path>
              </a:pathLst>
            </a:custGeom>
            <a:solidFill>
              <a:srgbClr val="1B1E3E"/>
            </a:solidFill>
          </p:spPr>
        </p:sp>
      </p:grpSp>
      <p:sp>
        <p:nvSpPr>
          <p:cNvPr name="Freeform 4" id="4"/>
          <p:cNvSpPr/>
          <p:nvPr/>
        </p:nvSpPr>
        <p:spPr>
          <a:xfrm flipH="false" flipV="false" rot="0">
            <a:off x="3003427" y="2575443"/>
            <a:ext cx="11188966" cy="6293793"/>
          </a:xfrm>
          <a:custGeom>
            <a:avLst/>
            <a:gdLst/>
            <a:ahLst/>
            <a:cxnLst/>
            <a:rect r="r" b="b" t="t" l="l"/>
            <a:pathLst>
              <a:path h="6293793" w="11188966">
                <a:moveTo>
                  <a:pt x="0" y="0"/>
                </a:moveTo>
                <a:lnTo>
                  <a:pt x="11188966" y="0"/>
                </a:lnTo>
                <a:lnTo>
                  <a:pt x="11188966" y="6293794"/>
                </a:lnTo>
                <a:lnTo>
                  <a:pt x="0" y="6293794"/>
                </a:lnTo>
                <a:lnTo>
                  <a:pt x="0" y="0"/>
                </a:lnTo>
                <a:close/>
              </a:path>
            </a:pathLst>
          </a:custGeom>
          <a:blipFill>
            <a:blip r:embed="rId2"/>
            <a:stretch>
              <a:fillRect l="0" t="0" r="0" b="0"/>
            </a:stretch>
          </a:blipFill>
        </p:spPr>
      </p:sp>
      <p:sp>
        <p:nvSpPr>
          <p:cNvPr name="TextBox 5" id="5"/>
          <p:cNvSpPr txBox="true"/>
          <p:nvPr/>
        </p:nvSpPr>
        <p:spPr>
          <a:xfrm rot="0">
            <a:off x="3202895" y="731680"/>
            <a:ext cx="10790030" cy="1843763"/>
          </a:xfrm>
          <a:prstGeom prst="rect">
            <a:avLst/>
          </a:prstGeom>
        </p:spPr>
        <p:txBody>
          <a:bodyPr anchor="t" rtlCol="false" tIns="0" lIns="0" bIns="0" rIns="0">
            <a:spAutoFit/>
          </a:bodyPr>
          <a:lstStyle/>
          <a:p>
            <a:pPr algn="ctr">
              <a:lnSpc>
                <a:spcPts val="7179"/>
              </a:lnSpc>
              <a:spcBef>
                <a:spcPct val="0"/>
              </a:spcBef>
            </a:pPr>
            <a:r>
              <a:rPr lang="en-US" b="true" sz="6647" spc="-79">
                <a:solidFill>
                  <a:srgbClr val="000000"/>
                </a:solidFill>
                <a:latin typeface="Cambria Bold"/>
                <a:ea typeface="Cambria Bold"/>
                <a:cs typeface="Cambria Bold"/>
                <a:sym typeface="Cambria Bold"/>
              </a:rPr>
              <a:t>OUTPUT</a:t>
            </a:r>
            <a:r>
              <a:rPr lang="en-US" b="true" sz="6647" spc="-79">
                <a:solidFill>
                  <a:srgbClr val="000000"/>
                </a:solidFill>
                <a:latin typeface="Cambria Bold"/>
                <a:ea typeface="Cambria Bold"/>
                <a:cs typeface="Cambria Bold"/>
                <a:sym typeface="Cambria Bold"/>
              </a:rPr>
              <a:t> AND SCREENSHOTS</a:t>
            </a:r>
          </a:p>
          <a:p>
            <a:pPr algn="ctr">
              <a:lnSpc>
                <a:spcPts val="7179"/>
              </a:lnSpc>
              <a:spcBef>
                <a:spcPct val="0"/>
              </a:spcBef>
            </a:pPr>
          </a:p>
        </p:txBody>
      </p:sp>
    </p:spTree>
  </p:cSld>
  <p:clrMapOvr>
    <a:masterClrMapping/>
  </p:clrMapOvr>
  <p:transition spd="fast">
    <p:fade/>
  </p:transition>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6948089" y="0"/>
            <a:ext cx="1372315" cy="10295043"/>
            <a:chOff x="0" y="0"/>
            <a:chExt cx="1829753" cy="13726724"/>
          </a:xfrm>
        </p:grpSpPr>
        <p:sp>
          <p:nvSpPr>
            <p:cNvPr name="Freeform 3" id="3"/>
            <p:cNvSpPr/>
            <p:nvPr/>
          </p:nvSpPr>
          <p:spPr>
            <a:xfrm flipH="false" flipV="false" rot="0">
              <a:off x="0" y="0"/>
              <a:ext cx="1829816" cy="13726668"/>
            </a:xfrm>
            <a:custGeom>
              <a:avLst/>
              <a:gdLst/>
              <a:ahLst/>
              <a:cxnLst/>
              <a:rect r="r" b="b" t="t" l="l"/>
              <a:pathLst>
                <a:path h="13726668" w="1829816">
                  <a:moveTo>
                    <a:pt x="0" y="0"/>
                  </a:moveTo>
                  <a:lnTo>
                    <a:pt x="1829816" y="0"/>
                  </a:lnTo>
                  <a:lnTo>
                    <a:pt x="1829816" y="13726668"/>
                  </a:lnTo>
                  <a:lnTo>
                    <a:pt x="0" y="13726668"/>
                  </a:lnTo>
                  <a:close/>
                </a:path>
              </a:pathLst>
            </a:custGeom>
            <a:solidFill>
              <a:srgbClr val="1B1E3E"/>
            </a:solidFill>
          </p:spPr>
        </p:sp>
      </p:grpSp>
      <p:grpSp>
        <p:nvGrpSpPr>
          <p:cNvPr name="Group 4" id="4"/>
          <p:cNvGrpSpPr/>
          <p:nvPr/>
        </p:nvGrpSpPr>
        <p:grpSpPr>
          <a:xfrm rot="0">
            <a:off x="1522632" y="-2859863"/>
            <a:ext cx="13726726" cy="4357604"/>
            <a:chOff x="0" y="0"/>
            <a:chExt cx="18302301" cy="5810139"/>
          </a:xfrm>
        </p:grpSpPr>
        <p:sp>
          <p:nvSpPr>
            <p:cNvPr name="Freeform 5" id="5"/>
            <p:cNvSpPr/>
            <p:nvPr/>
          </p:nvSpPr>
          <p:spPr>
            <a:xfrm flipH="false" flipV="false" rot="0">
              <a:off x="0" y="0"/>
              <a:ext cx="18302301" cy="5810139"/>
            </a:xfrm>
            <a:custGeom>
              <a:avLst/>
              <a:gdLst/>
              <a:ahLst/>
              <a:cxnLst/>
              <a:rect r="r" b="b" t="t" l="l"/>
              <a:pathLst>
                <a:path h="5810139" w="18302301">
                  <a:moveTo>
                    <a:pt x="0" y="0"/>
                  </a:moveTo>
                  <a:lnTo>
                    <a:pt x="18302301" y="0"/>
                  </a:lnTo>
                  <a:lnTo>
                    <a:pt x="18302301" y="5810139"/>
                  </a:lnTo>
                  <a:lnTo>
                    <a:pt x="0" y="5810139"/>
                  </a:lnTo>
                  <a:close/>
                </a:path>
              </a:pathLst>
            </a:custGeom>
            <a:solidFill>
              <a:srgbClr val="000000">
                <a:alpha val="0"/>
              </a:srgbClr>
            </a:solidFill>
          </p:spPr>
        </p:sp>
        <p:sp>
          <p:nvSpPr>
            <p:cNvPr name="TextBox 6" id="6"/>
            <p:cNvSpPr txBox="true"/>
            <p:nvPr/>
          </p:nvSpPr>
          <p:spPr>
            <a:xfrm>
              <a:off x="0" y="-47625"/>
              <a:ext cx="18302301" cy="5857764"/>
            </a:xfrm>
            <a:prstGeom prst="rect">
              <a:avLst/>
            </a:prstGeom>
          </p:spPr>
          <p:txBody>
            <a:bodyPr anchor="b" rtlCol="false" tIns="0" lIns="0" bIns="0" rIns="0"/>
            <a:lstStyle/>
            <a:p>
              <a:pPr algn="ctr">
                <a:lnSpc>
                  <a:spcPts val="6263"/>
                </a:lnSpc>
              </a:pPr>
              <a:r>
                <a:rPr lang="en-US" b="true" sz="5799" spc="-73">
                  <a:solidFill>
                    <a:srgbClr val="000000"/>
                  </a:solidFill>
                  <a:latin typeface="Times New Roman Bold"/>
                  <a:ea typeface="Times New Roman Bold"/>
                  <a:cs typeface="Times New Roman Bold"/>
                  <a:sym typeface="Times New Roman Bold"/>
                </a:rPr>
                <a:t>CONTENTS</a:t>
              </a:r>
            </a:p>
          </p:txBody>
        </p:sp>
      </p:grpSp>
      <p:sp>
        <p:nvSpPr>
          <p:cNvPr name="TextBox 7" id="7"/>
          <p:cNvSpPr txBox="true"/>
          <p:nvPr/>
        </p:nvSpPr>
        <p:spPr>
          <a:xfrm rot="0">
            <a:off x="1522632" y="1732407"/>
            <a:ext cx="10041970" cy="7525893"/>
          </a:xfrm>
          <a:prstGeom prst="rect">
            <a:avLst/>
          </a:prstGeom>
        </p:spPr>
        <p:txBody>
          <a:bodyPr anchor="t" rtlCol="false" tIns="0" lIns="0" bIns="0" rIns="0">
            <a:spAutoFit/>
          </a:bodyPr>
          <a:lstStyle/>
          <a:p>
            <a:pPr algn="just" marL="690881" indent="-345440" lvl="1">
              <a:lnSpc>
                <a:spcPts val="3456"/>
              </a:lnSpc>
              <a:buFont typeface="Arial"/>
              <a:buChar char="•"/>
            </a:pPr>
            <a:r>
              <a:rPr lang="en-US" b="true" sz="3200" spc="-35">
                <a:solidFill>
                  <a:srgbClr val="000000"/>
                </a:solidFill>
                <a:latin typeface="Times New Roman Bold"/>
                <a:ea typeface="Times New Roman Bold"/>
                <a:cs typeface="Times New Roman Bold"/>
                <a:sym typeface="Times New Roman Bold"/>
              </a:rPr>
              <a:t>PROBLEM STATEMENT</a:t>
            </a:r>
          </a:p>
          <a:p>
            <a:pPr algn="just" marL="690881" indent="-345440" lvl="1">
              <a:lnSpc>
                <a:spcPts val="3456"/>
              </a:lnSpc>
              <a:spcBef>
                <a:spcPct val="0"/>
              </a:spcBef>
              <a:buFont typeface="Arial"/>
              <a:buChar char="•"/>
            </a:pPr>
            <a:r>
              <a:rPr lang="en-US" b="true" sz="3200" spc="-35">
                <a:solidFill>
                  <a:srgbClr val="000000"/>
                </a:solidFill>
                <a:latin typeface="Times New Roman Bold"/>
                <a:ea typeface="Times New Roman Bold"/>
                <a:cs typeface="Times New Roman Bold"/>
                <a:sym typeface="Times New Roman Bold"/>
              </a:rPr>
              <a:t>MOTIVATION</a:t>
            </a:r>
          </a:p>
          <a:p>
            <a:pPr algn="just" marL="690881" indent="-345440" lvl="1">
              <a:lnSpc>
                <a:spcPts val="3456"/>
              </a:lnSpc>
              <a:spcBef>
                <a:spcPct val="0"/>
              </a:spcBef>
              <a:buFont typeface="Arial"/>
              <a:buChar char="•"/>
            </a:pPr>
            <a:r>
              <a:rPr lang="en-US" b="true" sz="3200" spc="-35">
                <a:solidFill>
                  <a:srgbClr val="000000"/>
                </a:solidFill>
                <a:latin typeface="Times New Roman Bold"/>
                <a:ea typeface="Times New Roman Bold"/>
                <a:cs typeface="Times New Roman Bold"/>
                <a:sym typeface="Times New Roman Bold"/>
              </a:rPr>
              <a:t>OBJECTIVES</a:t>
            </a:r>
          </a:p>
          <a:p>
            <a:pPr algn="just" marL="690881" indent="-345440" lvl="1">
              <a:lnSpc>
                <a:spcPts val="3456"/>
              </a:lnSpc>
              <a:spcBef>
                <a:spcPct val="0"/>
              </a:spcBef>
              <a:buFont typeface="Arial"/>
              <a:buChar char="•"/>
            </a:pPr>
            <a:r>
              <a:rPr lang="en-US" b="true" sz="3200" spc="-35">
                <a:solidFill>
                  <a:srgbClr val="000000"/>
                </a:solidFill>
                <a:latin typeface="Times New Roman Bold"/>
                <a:ea typeface="Times New Roman Bold"/>
                <a:cs typeface="Times New Roman Bold"/>
                <a:sym typeface="Times New Roman Bold"/>
              </a:rPr>
              <a:t>ABSTRACT</a:t>
            </a:r>
          </a:p>
          <a:p>
            <a:pPr algn="just" marL="690881" indent="-345440" lvl="1">
              <a:lnSpc>
                <a:spcPts val="3456"/>
              </a:lnSpc>
              <a:spcBef>
                <a:spcPct val="0"/>
              </a:spcBef>
              <a:buFont typeface="Arial"/>
              <a:buChar char="•"/>
            </a:pPr>
            <a:r>
              <a:rPr lang="en-US" b="true" sz="3200" spc="-35">
                <a:solidFill>
                  <a:srgbClr val="000000"/>
                </a:solidFill>
                <a:latin typeface="Times New Roman Bold"/>
                <a:ea typeface="Times New Roman Bold"/>
                <a:cs typeface="Times New Roman Bold"/>
                <a:sym typeface="Times New Roman Bold"/>
              </a:rPr>
              <a:t>PROBLEM ANALYSIS</a:t>
            </a:r>
          </a:p>
          <a:p>
            <a:pPr algn="just" marL="690881" indent="-345440" lvl="1">
              <a:lnSpc>
                <a:spcPts val="3456"/>
              </a:lnSpc>
              <a:spcBef>
                <a:spcPct val="0"/>
              </a:spcBef>
              <a:buFont typeface="Arial"/>
              <a:buChar char="•"/>
            </a:pPr>
            <a:r>
              <a:rPr lang="en-US" b="true" sz="3200" spc="-35">
                <a:solidFill>
                  <a:srgbClr val="000000"/>
                </a:solidFill>
                <a:latin typeface="Times New Roman Bold"/>
                <a:ea typeface="Times New Roman Bold"/>
                <a:cs typeface="Times New Roman Bold"/>
                <a:sym typeface="Times New Roman Bold"/>
              </a:rPr>
              <a:t>EXISTING SYSTEM</a:t>
            </a:r>
          </a:p>
          <a:p>
            <a:pPr algn="just" marL="690881" indent="-345440" lvl="1">
              <a:lnSpc>
                <a:spcPts val="3456"/>
              </a:lnSpc>
              <a:spcBef>
                <a:spcPct val="0"/>
              </a:spcBef>
              <a:buFont typeface="Arial"/>
              <a:buChar char="•"/>
            </a:pPr>
            <a:r>
              <a:rPr lang="en-US" b="true" sz="3200" spc="-35">
                <a:solidFill>
                  <a:srgbClr val="000000"/>
                </a:solidFill>
                <a:latin typeface="Times New Roman Bold"/>
                <a:ea typeface="Times New Roman Bold"/>
                <a:cs typeface="Times New Roman Bold"/>
                <a:sym typeface="Times New Roman Bold"/>
              </a:rPr>
              <a:t>SCOPE AND LIMITATIONS</a:t>
            </a:r>
          </a:p>
          <a:p>
            <a:pPr algn="just" marL="690881" indent="-345440" lvl="1">
              <a:lnSpc>
                <a:spcPts val="3456"/>
              </a:lnSpc>
              <a:spcBef>
                <a:spcPct val="0"/>
              </a:spcBef>
              <a:buFont typeface="Arial"/>
              <a:buChar char="•"/>
            </a:pPr>
            <a:r>
              <a:rPr lang="en-US" b="true" sz="3200" spc="-35">
                <a:solidFill>
                  <a:srgbClr val="000000"/>
                </a:solidFill>
                <a:latin typeface="Times New Roman Bold"/>
                <a:ea typeface="Times New Roman Bold"/>
                <a:cs typeface="Times New Roman Bold"/>
                <a:sym typeface="Times New Roman Bold"/>
              </a:rPr>
              <a:t>LITERATURE REVIEW</a:t>
            </a:r>
          </a:p>
          <a:p>
            <a:pPr algn="just" marL="690881" indent="-345440" lvl="1">
              <a:lnSpc>
                <a:spcPts val="3456"/>
              </a:lnSpc>
              <a:spcBef>
                <a:spcPct val="0"/>
              </a:spcBef>
              <a:buFont typeface="Arial"/>
              <a:buChar char="•"/>
            </a:pPr>
            <a:r>
              <a:rPr lang="en-US" b="true" sz="3200" spc="-35">
                <a:solidFill>
                  <a:srgbClr val="000000"/>
                </a:solidFill>
                <a:latin typeface="Times New Roman Bold"/>
                <a:ea typeface="Times New Roman Bold"/>
                <a:cs typeface="Times New Roman Bold"/>
                <a:sym typeface="Times New Roman Bold"/>
              </a:rPr>
              <a:t>SUMMARY</a:t>
            </a:r>
          </a:p>
          <a:p>
            <a:pPr algn="just" marL="690881" indent="-345440" lvl="1">
              <a:lnSpc>
                <a:spcPts val="3456"/>
              </a:lnSpc>
              <a:spcBef>
                <a:spcPct val="0"/>
              </a:spcBef>
              <a:buFont typeface="Arial"/>
              <a:buChar char="•"/>
            </a:pPr>
            <a:r>
              <a:rPr lang="en-US" b="true" sz="3200" spc="-35">
                <a:solidFill>
                  <a:srgbClr val="000000"/>
                </a:solidFill>
                <a:latin typeface="Times New Roman Bold"/>
                <a:ea typeface="Times New Roman Bold"/>
                <a:cs typeface="Times New Roman Bold"/>
                <a:sym typeface="Times New Roman Bold"/>
              </a:rPr>
              <a:t>PROPOSED SYSTEM AND ITS METHODOLOGY</a:t>
            </a:r>
          </a:p>
          <a:p>
            <a:pPr algn="just" marL="690881" indent="-345440" lvl="1">
              <a:lnSpc>
                <a:spcPts val="3456"/>
              </a:lnSpc>
              <a:spcBef>
                <a:spcPct val="0"/>
              </a:spcBef>
              <a:buFont typeface="Arial"/>
              <a:buChar char="•"/>
            </a:pPr>
            <a:r>
              <a:rPr lang="en-US" b="true" sz="3200" spc="-35">
                <a:solidFill>
                  <a:srgbClr val="000000"/>
                </a:solidFill>
                <a:latin typeface="Times New Roman Bold"/>
                <a:ea typeface="Times New Roman Bold"/>
                <a:cs typeface="Times New Roman Bold"/>
                <a:sym typeface="Times New Roman Bold"/>
              </a:rPr>
              <a:t>ARCHITECTURE DIAGRAM</a:t>
            </a:r>
          </a:p>
          <a:p>
            <a:pPr algn="just" marL="690881" indent="-345440" lvl="1">
              <a:lnSpc>
                <a:spcPts val="3456"/>
              </a:lnSpc>
              <a:spcBef>
                <a:spcPct val="0"/>
              </a:spcBef>
              <a:buFont typeface="Arial"/>
              <a:buChar char="•"/>
            </a:pPr>
            <a:r>
              <a:rPr lang="en-US" b="true" sz="3200" spc="-35">
                <a:solidFill>
                  <a:srgbClr val="000000"/>
                </a:solidFill>
                <a:latin typeface="Times New Roman Bold"/>
                <a:ea typeface="Times New Roman Bold"/>
                <a:cs typeface="Times New Roman Bold"/>
                <a:sym typeface="Times New Roman Bold"/>
              </a:rPr>
              <a:t>LIST OF MODULES</a:t>
            </a:r>
          </a:p>
          <a:p>
            <a:pPr algn="just" marL="690881" indent="-345440" lvl="1">
              <a:lnSpc>
                <a:spcPts val="3456"/>
              </a:lnSpc>
              <a:spcBef>
                <a:spcPct val="0"/>
              </a:spcBef>
              <a:buFont typeface="Arial"/>
              <a:buChar char="•"/>
            </a:pPr>
            <a:r>
              <a:rPr lang="en-US" b="true" sz="3200" spc="-35">
                <a:solidFill>
                  <a:srgbClr val="000000"/>
                </a:solidFill>
                <a:latin typeface="Times New Roman Bold"/>
                <a:ea typeface="Times New Roman Bold"/>
                <a:cs typeface="Times New Roman Bold"/>
                <a:sym typeface="Times New Roman Bold"/>
              </a:rPr>
              <a:t>MODULE DESCRIPTION</a:t>
            </a:r>
          </a:p>
          <a:p>
            <a:pPr algn="just" marL="690881" indent="-345440" lvl="1">
              <a:lnSpc>
                <a:spcPts val="3456"/>
              </a:lnSpc>
              <a:spcBef>
                <a:spcPct val="0"/>
              </a:spcBef>
              <a:buFont typeface="Arial"/>
              <a:buChar char="•"/>
            </a:pPr>
            <a:r>
              <a:rPr lang="en-US" b="true" sz="3200" spc="-35">
                <a:solidFill>
                  <a:srgbClr val="000000"/>
                </a:solidFill>
                <a:latin typeface="Times New Roman Bold"/>
                <a:ea typeface="Times New Roman Bold"/>
                <a:cs typeface="Times New Roman Bold"/>
                <a:sym typeface="Times New Roman Bold"/>
              </a:rPr>
              <a:t>OUTPUT AND SCREENSHOTS</a:t>
            </a:r>
          </a:p>
          <a:p>
            <a:pPr algn="just" marL="690881" indent="-345440" lvl="1">
              <a:lnSpc>
                <a:spcPts val="3456"/>
              </a:lnSpc>
              <a:spcBef>
                <a:spcPct val="0"/>
              </a:spcBef>
              <a:buFont typeface="Arial"/>
              <a:buChar char="•"/>
            </a:pPr>
            <a:r>
              <a:rPr lang="en-US" b="true" sz="3200" spc="-35">
                <a:solidFill>
                  <a:srgbClr val="000000"/>
                </a:solidFill>
                <a:latin typeface="Times New Roman Bold"/>
                <a:ea typeface="Times New Roman Bold"/>
                <a:cs typeface="Times New Roman Bold"/>
                <a:sym typeface="Times New Roman Bold"/>
              </a:rPr>
              <a:t>COMPARATIVE ANALYSIS</a:t>
            </a:r>
          </a:p>
          <a:p>
            <a:pPr algn="just" marL="690881" indent="-345440" lvl="1">
              <a:lnSpc>
                <a:spcPts val="3456"/>
              </a:lnSpc>
              <a:spcBef>
                <a:spcPct val="0"/>
              </a:spcBef>
              <a:buFont typeface="Arial"/>
              <a:buChar char="•"/>
            </a:pPr>
            <a:r>
              <a:rPr lang="en-US" b="true" sz="3200" spc="-35">
                <a:solidFill>
                  <a:srgbClr val="000000"/>
                </a:solidFill>
                <a:latin typeface="Times New Roman Bold"/>
                <a:ea typeface="Times New Roman Bold"/>
                <a:cs typeface="Times New Roman Bold"/>
                <a:sym typeface="Times New Roman Bold"/>
              </a:rPr>
              <a:t>CONCLUSION</a:t>
            </a:r>
          </a:p>
          <a:p>
            <a:pPr algn="just" marL="690881" indent="-345440" lvl="1">
              <a:lnSpc>
                <a:spcPts val="3456"/>
              </a:lnSpc>
              <a:spcBef>
                <a:spcPct val="0"/>
              </a:spcBef>
              <a:buFont typeface="Arial"/>
              <a:buChar char="•"/>
            </a:pPr>
            <a:r>
              <a:rPr lang="en-US" b="true" sz="3200" spc="-36">
                <a:solidFill>
                  <a:srgbClr val="000000"/>
                </a:solidFill>
                <a:latin typeface="Times New Roman Bold"/>
                <a:ea typeface="Times New Roman Bold"/>
                <a:cs typeface="Times New Roman Bold"/>
                <a:sym typeface="Times New Roman Bold"/>
              </a:rPr>
              <a:t>REFERENCES</a:t>
            </a:r>
          </a:p>
        </p:txBody>
      </p:sp>
    </p:spTree>
  </p:cSld>
  <p:clrMapOvr>
    <a:masterClrMapping/>
  </p:clrMapOvr>
  <p:transition spd="fast">
    <p:fade/>
  </p:transition>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948089" y="0"/>
            <a:ext cx="1372315" cy="10295043"/>
            <a:chOff x="0" y="0"/>
            <a:chExt cx="1829753" cy="13726724"/>
          </a:xfrm>
        </p:grpSpPr>
        <p:sp>
          <p:nvSpPr>
            <p:cNvPr name="Freeform 3" id="3"/>
            <p:cNvSpPr/>
            <p:nvPr/>
          </p:nvSpPr>
          <p:spPr>
            <a:xfrm flipH="false" flipV="false" rot="0">
              <a:off x="0" y="0"/>
              <a:ext cx="1829816" cy="13726668"/>
            </a:xfrm>
            <a:custGeom>
              <a:avLst/>
              <a:gdLst/>
              <a:ahLst/>
              <a:cxnLst/>
              <a:rect r="r" b="b" t="t" l="l"/>
              <a:pathLst>
                <a:path h="13726668" w="1829816">
                  <a:moveTo>
                    <a:pt x="0" y="0"/>
                  </a:moveTo>
                  <a:lnTo>
                    <a:pt x="1829816" y="0"/>
                  </a:lnTo>
                  <a:lnTo>
                    <a:pt x="1829816" y="13726668"/>
                  </a:lnTo>
                  <a:lnTo>
                    <a:pt x="0" y="13726668"/>
                  </a:lnTo>
                  <a:close/>
                </a:path>
              </a:pathLst>
            </a:custGeom>
            <a:solidFill>
              <a:srgbClr val="1B1E3E"/>
            </a:solidFill>
          </p:spPr>
        </p:sp>
      </p:grpSp>
      <p:sp>
        <p:nvSpPr>
          <p:cNvPr name="Freeform 4" id="4"/>
          <p:cNvSpPr/>
          <p:nvPr/>
        </p:nvSpPr>
        <p:spPr>
          <a:xfrm flipH="false" flipV="false" rot="0">
            <a:off x="2863462" y="2442540"/>
            <a:ext cx="10964804" cy="6167702"/>
          </a:xfrm>
          <a:custGeom>
            <a:avLst/>
            <a:gdLst/>
            <a:ahLst/>
            <a:cxnLst/>
            <a:rect r="r" b="b" t="t" l="l"/>
            <a:pathLst>
              <a:path h="6167702" w="10964804">
                <a:moveTo>
                  <a:pt x="0" y="0"/>
                </a:moveTo>
                <a:lnTo>
                  <a:pt x="10964805" y="0"/>
                </a:lnTo>
                <a:lnTo>
                  <a:pt x="10964805" y="6167703"/>
                </a:lnTo>
                <a:lnTo>
                  <a:pt x="0" y="6167703"/>
                </a:lnTo>
                <a:lnTo>
                  <a:pt x="0" y="0"/>
                </a:lnTo>
                <a:close/>
              </a:path>
            </a:pathLst>
          </a:custGeom>
          <a:blipFill>
            <a:blip r:embed="rId2"/>
            <a:stretch>
              <a:fillRect l="0" t="0" r="0" b="0"/>
            </a:stretch>
          </a:blipFill>
        </p:spPr>
      </p:sp>
      <p:sp>
        <p:nvSpPr>
          <p:cNvPr name="TextBox 5" id="5"/>
          <p:cNvSpPr txBox="true"/>
          <p:nvPr/>
        </p:nvSpPr>
        <p:spPr>
          <a:xfrm rot="0">
            <a:off x="2981623" y="775290"/>
            <a:ext cx="10728484" cy="1853161"/>
          </a:xfrm>
          <a:prstGeom prst="rect">
            <a:avLst/>
          </a:prstGeom>
        </p:spPr>
        <p:txBody>
          <a:bodyPr anchor="t" rtlCol="false" tIns="0" lIns="0" bIns="0" rIns="0">
            <a:spAutoFit/>
          </a:bodyPr>
          <a:lstStyle/>
          <a:p>
            <a:pPr algn="ctr">
              <a:lnSpc>
                <a:spcPts val="7126"/>
              </a:lnSpc>
              <a:spcBef>
                <a:spcPct val="0"/>
              </a:spcBef>
            </a:pPr>
            <a:r>
              <a:rPr lang="en-US" b="true" sz="6598" spc="-72">
                <a:solidFill>
                  <a:srgbClr val="000000"/>
                </a:solidFill>
                <a:latin typeface="Cambria Bold"/>
                <a:ea typeface="Cambria Bold"/>
                <a:cs typeface="Cambria Bold"/>
                <a:sym typeface="Cambria Bold"/>
              </a:rPr>
              <a:t>OUTPUT</a:t>
            </a:r>
            <a:r>
              <a:rPr lang="en-US" b="true" sz="6598" spc="-72">
                <a:solidFill>
                  <a:srgbClr val="000000"/>
                </a:solidFill>
                <a:latin typeface="Cambria Bold"/>
                <a:ea typeface="Cambria Bold"/>
                <a:cs typeface="Cambria Bold"/>
                <a:sym typeface="Cambria Bold"/>
              </a:rPr>
              <a:t> AND SCREENSHOTS</a:t>
            </a:r>
          </a:p>
          <a:p>
            <a:pPr algn="ctr">
              <a:lnSpc>
                <a:spcPts val="7126"/>
              </a:lnSpc>
              <a:spcBef>
                <a:spcPct val="0"/>
              </a:spcBef>
            </a:pPr>
          </a:p>
        </p:txBody>
      </p:sp>
    </p:spTree>
  </p:cSld>
  <p:clrMapOvr>
    <a:masterClrMapping/>
  </p:clrMapOvr>
  <p:transition spd="fast">
    <p:fade/>
  </p:transition>
</p:sld>
</file>

<file path=ppt/slides/slide2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6948089" y="0"/>
            <a:ext cx="1372315" cy="10295043"/>
            <a:chOff x="0" y="0"/>
            <a:chExt cx="1829753" cy="13726724"/>
          </a:xfrm>
        </p:grpSpPr>
        <p:sp>
          <p:nvSpPr>
            <p:cNvPr name="Freeform 3" id="3"/>
            <p:cNvSpPr/>
            <p:nvPr/>
          </p:nvSpPr>
          <p:spPr>
            <a:xfrm flipH="false" flipV="false" rot="0">
              <a:off x="0" y="0"/>
              <a:ext cx="1829816" cy="13726668"/>
            </a:xfrm>
            <a:custGeom>
              <a:avLst/>
              <a:gdLst/>
              <a:ahLst/>
              <a:cxnLst/>
              <a:rect r="r" b="b" t="t" l="l"/>
              <a:pathLst>
                <a:path h="13726668" w="1829816">
                  <a:moveTo>
                    <a:pt x="0" y="0"/>
                  </a:moveTo>
                  <a:lnTo>
                    <a:pt x="1829816" y="0"/>
                  </a:lnTo>
                  <a:lnTo>
                    <a:pt x="1829816" y="13726668"/>
                  </a:lnTo>
                  <a:lnTo>
                    <a:pt x="0" y="13726668"/>
                  </a:lnTo>
                  <a:close/>
                </a:path>
              </a:pathLst>
            </a:custGeom>
            <a:solidFill>
              <a:srgbClr val="1B1E3E"/>
            </a:solidFill>
          </p:spPr>
        </p:sp>
      </p:grpSp>
      <p:sp>
        <p:nvSpPr>
          <p:cNvPr name="TextBox 4" id="4"/>
          <p:cNvSpPr txBox="true"/>
          <p:nvPr/>
        </p:nvSpPr>
        <p:spPr>
          <a:xfrm rot="0">
            <a:off x="1217259" y="2539674"/>
            <a:ext cx="14546538" cy="5888793"/>
          </a:xfrm>
          <a:prstGeom prst="rect">
            <a:avLst/>
          </a:prstGeom>
        </p:spPr>
        <p:txBody>
          <a:bodyPr anchor="t" rtlCol="false" tIns="0" lIns="0" bIns="0" rIns="0">
            <a:spAutoFit/>
          </a:bodyPr>
          <a:lstStyle/>
          <a:p>
            <a:pPr algn="just">
              <a:lnSpc>
                <a:spcPts val="4216"/>
              </a:lnSpc>
              <a:spcBef>
                <a:spcPct val="0"/>
              </a:spcBef>
            </a:pPr>
            <a:r>
              <a:rPr lang="en-US" sz="3903" spc="-44">
                <a:solidFill>
                  <a:srgbClr val="000000"/>
                </a:solidFill>
                <a:latin typeface="Cambria"/>
                <a:ea typeface="Cambria"/>
                <a:cs typeface="Cambria"/>
                <a:sym typeface="Cambria"/>
              </a:rPr>
              <a:t>Voice language translation systems combine speech recognition, machine translation, and text-to-speech to convert spoken input from one language to another. Traditional modular systems offer flexibility and accurate components but may suffer from error propagation across stages. In contrast, newer end-to-end models like Meta’s SeamlessM4T reduce intermediate errors and handle context better, though they require more data and computing power. Neural machine translation now dominates the field, offering more natural and fluent translations. While modular systems remain practical, end-to-end approaches show greater potential for real-time, multilingual applications.</a:t>
            </a:r>
          </a:p>
        </p:txBody>
      </p:sp>
      <p:sp>
        <p:nvSpPr>
          <p:cNvPr name="TextBox 5" id="5"/>
          <p:cNvSpPr txBox="true"/>
          <p:nvPr/>
        </p:nvSpPr>
        <p:spPr>
          <a:xfrm rot="0">
            <a:off x="1217259" y="876973"/>
            <a:ext cx="14546538" cy="1853161"/>
          </a:xfrm>
          <a:prstGeom prst="rect">
            <a:avLst/>
          </a:prstGeom>
        </p:spPr>
        <p:txBody>
          <a:bodyPr anchor="t" rtlCol="false" tIns="0" lIns="0" bIns="0" rIns="0">
            <a:spAutoFit/>
          </a:bodyPr>
          <a:lstStyle/>
          <a:p>
            <a:pPr algn="ctr">
              <a:lnSpc>
                <a:spcPts val="7126"/>
              </a:lnSpc>
              <a:spcBef>
                <a:spcPct val="0"/>
              </a:spcBef>
            </a:pPr>
            <a:r>
              <a:rPr lang="en-US" b="true" sz="6598" spc="-72">
                <a:solidFill>
                  <a:srgbClr val="000000"/>
                </a:solidFill>
                <a:latin typeface="Cambria Bold"/>
                <a:ea typeface="Cambria Bold"/>
                <a:cs typeface="Cambria Bold"/>
                <a:sym typeface="Cambria Bold"/>
              </a:rPr>
              <a:t>COMPARITIVE</a:t>
            </a:r>
            <a:r>
              <a:rPr lang="en-US" b="true" sz="6598" spc="-72">
                <a:solidFill>
                  <a:srgbClr val="000000"/>
                </a:solidFill>
                <a:latin typeface="Cambria Bold"/>
                <a:ea typeface="Cambria Bold"/>
                <a:cs typeface="Cambria Bold"/>
                <a:sym typeface="Cambria Bold"/>
              </a:rPr>
              <a:t> ANALYSIS</a:t>
            </a:r>
          </a:p>
          <a:p>
            <a:pPr algn="ctr">
              <a:lnSpc>
                <a:spcPts val="7126"/>
              </a:lnSpc>
              <a:spcBef>
                <a:spcPct val="0"/>
              </a:spcBef>
            </a:pPr>
          </a:p>
        </p:txBody>
      </p:sp>
    </p:spTree>
  </p:cSld>
  <p:clrMapOvr>
    <a:masterClrMapping/>
  </p:clrMapOvr>
  <p:transition spd="fast">
    <p:fade/>
  </p:transition>
</p:sld>
</file>

<file path=ppt/slides/slide2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6948089" y="0"/>
            <a:ext cx="1372315" cy="10295043"/>
            <a:chOff x="0" y="0"/>
            <a:chExt cx="1829753" cy="13726724"/>
          </a:xfrm>
        </p:grpSpPr>
        <p:sp>
          <p:nvSpPr>
            <p:cNvPr name="Freeform 3" id="3"/>
            <p:cNvSpPr/>
            <p:nvPr/>
          </p:nvSpPr>
          <p:spPr>
            <a:xfrm flipH="false" flipV="false" rot="0">
              <a:off x="0" y="0"/>
              <a:ext cx="1829816" cy="13726668"/>
            </a:xfrm>
            <a:custGeom>
              <a:avLst/>
              <a:gdLst/>
              <a:ahLst/>
              <a:cxnLst/>
              <a:rect r="r" b="b" t="t" l="l"/>
              <a:pathLst>
                <a:path h="13726668" w="1829816">
                  <a:moveTo>
                    <a:pt x="0" y="0"/>
                  </a:moveTo>
                  <a:lnTo>
                    <a:pt x="1829816" y="0"/>
                  </a:lnTo>
                  <a:lnTo>
                    <a:pt x="1829816" y="13726668"/>
                  </a:lnTo>
                  <a:lnTo>
                    <a:pt x="0" y="13726668"/>
                  </a:lnTo>
                  <a:close/>
                </a:path>
              </a:pathLst>
            </a:custGeom>
            <a:solidFill>
              <a:srgbClr val="1B1E3E"/>
            </a:solidFill>
          </p:spPr>
        </p:sp>
      </p:grpSp>
      <p:sp>
        <p:nvSpPr>
          <p:cNvPr name="TextBox 4" id="4"/>
          <p:cNvSpPr txBox="true"/>
          <p:nvPr/>
        </p:nvSpPr>
        <p:spPr>
          <a:xfrm rot="0">
            <a:off x="1494565" y="3503970"/>
            <a:ext cx="14034085" cy="3620319"/>
          </a:xfrm>
          <a:prstGeom prst="rect">
            <a:avLst/>
          </a:prstGeom>
        </p:spPr>
        <p:txBody>
          <a:bodyPr anchor="t" rtlCol="false" tIns="0" lIns="0" bIns="0" rIns="0">
            <a:spAutoFit/>
          </a:bodyPr>
          <a:lstStyle/>
          <a:p>
            <a:pPr algn="just">
              <a:lnSpc>
                <a:spcPts val="4108"/>
              </a:lnSpc>
              <a:spcBef>
                <a:spcPct val="0"/>
              </a:spcBef>
            </a:pPr>
            <a:r>
              <a:rPr lang="en-US" sz="3803" spc="-43">
                <a:solidFill>
                  <a:srgbClr val="000000"/>
                </a:solidFill>
                <a:latin typeface="Cambria"/>
                <a:ea typeface="Cambria"/>
                <a:cs typeface="Cambria"/>
                <a:sym typeface="Cambria"/>
              </a:rPr>
              <a:t>In conclusion, voice language translation using machine translation has evolved from modular systems to more efficient end-to-end models. While both approaches have their strengths, end-to-end systems offer better accuracy and contextual understanding, making them ideal for real-time and multilingual communication. As technology advances, these systems are expected to become faster, more accurate, and widely accessible.</a:t>
            </a:r>
          </a:p>
        </p:txBody>
      </p:sp>
      <p:sp>
        <p:nvSpPr>
          <p:cNvPr name="TextBox 5" id="5"/>
          <p:cNvSpPr txBox="true"/>
          <p:nvPr/>
        </p:nvSpPr>
        <p:spPr>
          <a:xfrm rot="0">
            <a:off x="4959567" y="1085850"/>
            <a:ext cx="6848502" cy="948286"/>
          </a:xfrm>
          <a:prstGeom prst="rect">
            <a:avLst/>
          </a:prstGeom>
        </p:spPr>
        <p:txBody>
          <a:bodyPr anchor="t" rtlCol="false" tIns="0" lIns="0" bIns="0" rIns="0">
            <a:spAutoFit/>
          </a:bodyPr>
          <a:lstStyle/>
          <a:p>
            <a:pPr algn="ctr">
              <a:lnSpc>
                <a:spcPts val="7126"/>
              </a:lnSpc>
              <a:spcBef>
                <a:spcPct val="0"/>
              </a:spcBef>
            </a:pPr>
            <a:r>
              <a:rPr lang="en-US" b="true" sz="6598" spc="-72">
                <a:solidFill>
                  <a:srgbClr val="000000"/>
                </a:solidFill>
                <a:latin typeface="Cambria Bold"/>
                <a:ea typeface="Cambria Bold"/>
                <a:cs typeface="Cambria Bold"/>
                <a:sym typeface="Cambria Bold"/>
              </a:rPr>
              <a:t>CONCLUSION</a:t>
            </a:r>
          </a:p>
        </p:txBody>
      </p:sp>
    </p:spTree>
  </p:cSld>
  <p:clrMapOvr>
    <a:masterClrMapping/>
  </p:clrMapOvr>
  <p:transition spd="fast">
    <p:fade/>
  </p:transition>
</p:sld>
</file>

<file path=ppt/slides/slide2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6948089" y="0"/>
            <a:ext cx="1372315" cy="10295043"/>
            <a:chOff x="0" y="0"/>
            <a:chExt cx="1829753" cy="13726724"/>
          </a:xfrm>
        </p:grpSpPr>
        <p:sp>
          <p:nvSpPr>
            <p:cNvPr name="Freeform 3" id="3"/>
            <p:cNvSpPr/>
            <p:nvPr/>
          </p:nvSpPr>
          <p:spPr>
            <a:xfrm flipH="false" flipV="false" rot="0">
              <a:off x="0" y="0"/>
              <a:ext cx="1829816" cy="13726668"/>
            </a:xfrm>
            <a:custGeom>
              <a:avLst/>
              <a:gdLst/>
              <a:ahLst/>
              <a:cxnLst/>
              <a:rect r="r" b="b" t="t" l="l"/>
              <a:pathLst>
                <a:path h="13726668" w="1829816">
                  <a:moveTo>
                    <a:pt x="0" y="0"/>
                  </a:moveTo>
                  <a:lnTo>
                    <a:pt x="1829816" y="0"/>
                  </a:lnTo>
                  <a:lnTo>
                    <a:pt x="1829816" y="13726668"/>
                  </a:lnTo>
                  <a:lnTo>
                    <a:pt x="0" y="13726668"/>
                  </a:lnTo>
                  <a:close/>
                </a:path>
              </a:pathLst>
            </a:custGeom>
            <a:solidFill>
              <a:srgbClr val="1B1E3E"/>
            </a:solidFill>
          </p:spPr>
        </p:sp>
      </p:grpSp>
      <p:sp>
        <p:nvSpPr>
          <p:cNvPr name="TextBox 4" id="4"/>
          <p:cNvSpPr txBox="true"/>
          <p:nvPr/>
        </p:nvSpPr>
        <p:spPr>
          <a:xfrm rot="0">
            <a:off x="1536770" y="1945386"/>
            <a:ext cx="14076154" cy="7312914"/>
          </a:xfrm>
          <a:prstGeom prst="rect">
            <a:avLst/>
          </a:prstGeom>
        </p:spPr>
        <p:txBody>
          <a:bodyPr anchor="t" rtlCol="false" tIns="0" lIns="0" bIns="0" rIns="0">
            <a:spAutoFit/>
          </a:bodyPr>
          <a:lstStyle/>
          <a:p>
            <a:pPr algn="just">
              <a:lnSpc>
                <a:spcPts val="3888"/>
              </a:lnSpc>
            </a:pPr>
            <a:r>
              <a:rPr lang="en-US" sz="3600" spc="-39">
                <a:solidFill>
                  <a:srgbClr val="000000"/>
                </a:solidFill>
                <a:latin typeface="Cambria"/>
                <a:ea typeface="Cambria"/>
                <a:cs typeface="Cambria"/>
                <a:sym typeface="Cambria"/>
              </a:rPr>
              <a:t>[1] Vaswani, A., et al. (2017). Attention is All You Need. Advances in Neural Information Processing Systems (NeurIPS).</a:t>
            </a:r>
          </a:p>
          <a:p>
            <a:pPr algn="just">
              <a:lnSpc>
                <a:spcPts val="3888"/>
              </a:lnSpc>
            </a:pPr>
          </a:p>
          <a:p>
            <a:pPr algn="just">
              <a:lnSpc>
                <a:spcPts val="3888"/>
              </a:lnSpc>
            </a:pPr>
            <a:r>
              <a:rPr lang="en-US" sz="3600" spc="-39">
                <a:solidFill>
                  <a:srgbClr val="000000"/>
                </a:solidFill>
                <a:latin typeface="Cambria"/>
                <a:ea typeface="Cambria"/>
                <a:cs typeface="Cambria"/>
                <a:sym typeface="Cambria"/>
              </a:rPr>
              <a:t>[2] Chan, W., et al. (2016). Listen, Attend and Spell. IEEE International Conference on Acoustics, Speech and Signal Processing (ICASSP).</a:t>
            </a:r>
          </a:p>
          <a:p>
            <a:pPr algn="just">
              <a:lnSpc>
                <a:spcPts val="3888"/>
              </a:lnSpc>
            </a:pPr>
          </a:p>
          <a:p>
            <a:pPr algn="just">
              <a:lnSpc>
                <a:spcPts val="3888"/>
              </a:lnSpc>
            </a:pPr>
            <a:r>
              <a:rPr lang="en-US" sz="3600" spc="-39">
                <a:solidFill>
                  <a:srgbClr val="000000"/>
                </a:solidFill>
                <a:latin typeface="Cambria"/>
                <a:ea typeface="Cambria"/>
                <a:cs typeface="Cambria"/>
                <a:sym typeface="Cambria"/>
              </a:rPr>
              <a:t>[3] Jia, Y., et al. (2019). Direct speech-to-speech translation with a sequence-to-sequence model. Interspeech.</a:t>
            </a:r>
          </a:p>
          <a:p>
            <a:pPr algn="just">
              <a:lnSpc>
                <a:spcPts val="3888"/>
              </a:lnSpc>
            </a:pPr>
          </a:p>
          <a:p>
            <a:pPr algn="just">
              <a:lnSpc>
                <a:spcPts val="3888"/>
              </a:lnSpc>
            </a:pPr>
            <a:r>
              <a:rPr lang="en-US" sz="3600" spc="-39">
                <a:solidFill>
                  <a:srgbClr val="000000"/>
                </a:solidFill>
                <a:latin typeface="Cambria"/>
                <a:ea typeface="Cambria"/>
                <a:cs typeface="Cambria"/>
                <a:sym typeface="Cambria"/>
              </a:rPr>
              <a:t>[4] Tiedemann, J., &amp; Thottingal, S. (2020). OPUS-MT – Building open translation services for the World. EAMT Conference.</a:t>
            </a:r>
          </a:p>
          <a:p>
            <a:pPr algn="just">
              <a:lnSpc>
                <a:spcPts val="3888"/>
              </a:lnSpc>
            </a:pPr>
          </a:p>
          <a:p>
            <a:pPr algn="just">
              <a:lnSpc>
                <a:spcPts val="3888"/>
              </a:lnSpc>
            </a:pPr>
            <a:r>
              <a:rPr lang="en-US" sz="3600" spc="-39">
                <a:solidFill>
                  <a:srgbClr val="000000"/>
                </a:solidFill>
                <a:latin typeface="Cambria"/>
                <a:ea typeface="Cambria"/>
                <a:cs typeface="Cambria"/>
                <a:sym typeface="Cambria"/>
              </a:rPr>
              <a:t>[5] Zhang, Y., et al. (2023). SeamlessM4T: Massively Multilingual &amp; Multimodal Machine Translation. Meta AI Research.</a:t>
            </a:r>
          </a:p>
          <a:p>
            <a:pPr algn="just">
              <a:lnSpc>
                <a:spcPts val="3888"/>
              </a:lnSpc>
            </a:pPr>
          </a:p>
        </p:txBody>
      </p:sp>
      <p:sp>
        <p:nvSpPr>
          <p:cNvPr name="TextBox 5" id="5"/>
          <p:cNvSpPr txBox="true"/>
          <p:nvPr/>
        </p:nvSpPr>
        <p:spPr>
          <a:xfrm rot="0">
            <a:off x="4637143" y="583132"/>
            <a:ext cx="7279824" cy="948286"/>
          </a:xfrm>
          <a:prstGeom prst="rect">
            <a:avLst/>
          </a:prstGeom>
        </p:spPr>
        <p:txBody>
          <a:bodyPr anchor="t" rtlCol="false" tIns="0" lIns="0" bIns="0" rIns="0">
            <a:spAutoFit/>
          </a:bodyPr>
          <a:lstStyle/>
          <a:p>
            <a:pPr algn="ctr">
              <a:lnSpc>
                <a:spcPts val="7126"/>
              </a:lnSpc>
              <a:spcBef>
                <a:spcPct val="0"/>
              </a:spcBef>
            </a:pPr>
            <a:r>
              <a:rPr lang="en-US" b="true" sz="6598" spc="-72">
                <a:solidFill>
                  <a:srgbClr val="000000"/>
                </a:solidFill>
                <a:latin typeface="Cambria Bold"/>
                <a:ea typeface="Cambria Bold"/>
                <a:cs typeface="Cambria Bold"/>
                <a:sym typeface="Cambria Bold"/>
              </a:rPr>
              <a:t>REFERENCES</a:t>
            </a:r>
          </a:p>
        </p:txBody>
      </p:sp>
    </p:spTree>
  </p:cSld>
  <p:clrMapOvr>
    <a:masterClrMapping/>
  </p:clrMapOvr>
  <p:transition spd="fast">
    <p:fade/>
  </p:transition>
</p:sld>
</file>

<file path=ppt/slides/slide2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6948089" y="0"/>
            <a:ext cx="1372315" cy="10295043"/>
            <a:chOff x="0" y="0"/>
            <a:chExt cx="1829753" cy="13726724"/>
          </a:xfrm>
        </p:grpSpPr>
        <p:sp>
          <p:nvSpPr>
            <p:cNvPr name="Freeform 3" id="3"/>
            <p:cNvSpPr/>
            <p:nvPr/>
          </p:nvSpPr>
          <p:spPr>
            <a:xfrm flipH="false" flipV="false" rot="0">
              <a:off x="0" y="0"/>
              <a:ext cx="1829816" cy="13726668"/>
            </a:xfrm>
            <a:custGeom>
              <a:avLst/>
              <a:gdLst/>
              <a:ahLst/>
              <a:cxnLst/>
              <a:rect r="r" b="b" t="t" l="l"/>
              <a:pathLst>
                <a:path h="13726668" w="1829816">
                  <a:moveTo>
                    <a:pt x="0" y="0"/>
                  </a:moveTo>
                  <a:lnTo>
                    <a:pt x="1829816" y="0"/>
                  </a:lnTo>
                  <a:lnTo>
                    <a:pt x="1829816" y="13726668"/>
                  </a:lnTo>
                  <a:lnTo>
                    <a:pt x="0" y="13726668"/>
                  </a:lnTo>
                  <a:close/>
                </a:path>
              </a:pathLst>
            </a:custGeom>
            <a:solidFill>
              <a:srgbClr val="1B1E3E"/>
            </a:solidFill>
          </p:spPr>
        </p:sp>
      </p:grpSp>
      <p:sp>
        <p:nvSpPr>
          <p:cNvPr name="TextBox 4" id="4"/>
          <p:cNvSpPr txBox="true"/>
          <p:nvPr/>
        </p:nvSpPr>
        <p:spPr>
          <a:xfrm rot="0">
            <a:off x="1870731" y="2374116"/>
            <a:ext cx="13445675" cy="6314751"/>
          </a:xfrm>
          <a:prstGeom prst="rect">
            <a:avLst/>
          </a:prstGeom>
        </p:spPr>
        <p:txBody>
          <a:bodyPr anchor="t" rtlCol="false" tIns="0" lIns="0" bIns="0" rIns="0">
            <a:spAutoFit/>
          </a:bodyPr>
          <a:lstStyle/>
          <a:p>
            <a:pPr algn="just">
              <a:lnSpc>
                <a:spcPts val="3352"/>
              </a:lnSpc>
            </a:pPr>
            <a:r>
              <a:rPr lang="en-US" sz="3103" spc="-34">
                <a:solidFill>
                  <a:srgbClr val="000000"/>
                </a:solidFill>
                <a:latin typeface="Cambria"/>
                <a:ea typeface="Cambria"/>
                <a:cs typeface="Cambria"/>
                <a:sym typeface="Cambria"/>
              </a:rPr>
              <a:t>[6] Radford, A., et al. (2023). Whisper: Robust Speech Recognition via Large-Scale Weak Supervision. OpenAI.</a:t>
            </a:r>
          </a:p>
          <a:p>
            <a:pPr algn="just">
              <a:lnSpc>
                <a:spcPts val="3352"/>
              </a:lnSpc>
            </a:pPr>
          </a:p>
          <a:p>
            <a:pPr algn="just">
              <a:lnSpc>
                <a:spcPts val="3352"/>
              </a:lnSpc>
            </a:pPr>
            <a:r>
              <a:rPr lang="en-US" sz="3103" spc="-34">
                <a:solidFill>
                  <a:srgbClr val="000000"/>
                </a:solidFill>
                <a:latin typeface="Cambria"/>
                <a:ea typeface="Cambria"/>
                <a:cs typeface="Cambria"/>
                <a:sym typeface="Cambria"/>
              </a:rPr>
              <a:t>[7] Bahdanau, D., et al. (2014). Neural Machine Translation by Jointly Learning to Align and Translate. arXiv:1409.0473.</a:t>
            </a:r>
          </a:p>
          <a:p>
            <a:pPr algn="just">
              <a:lnSpc>
                <a:spcPts val="3352"/>
              </a:lnSpc>
            </a:pPr>
          </a:p>
          <a:p>
            <a:pPr algn="just">
              <a:lnSpc>
                <a:spcPts val="3352"/>
              </a:lnSpc>
            </a:pPr>
            <a:r>
              <a:rPr lang="en-US" sz="3103" spc="-34">
                <a:solidFill>
                  <a:srgbClr val="000000"/>
                </a:solidFill>
                <a:latin typeface="Cambria"/>
                <a:ea typeface="Cambria"/>
                <a:cs typeface="Cambria"/>
                <a:sym typeface="Cambria"/>
              </a:rPr>
              <a:t>[8] Huang, J.-T., et al. (2013). Deep Learning for Speech Recognition. IEEE Signal Processing Magazine.</a:t>
            </a:r>
          </a:p>
          <a:p>
            <a:pPr algn="just">
              <a:lnSpc>
                <a:spcPts val="3352"/>
              </a:lnSpc>
            </a:pPr>
          </a:p>
          <a:p>
            <a:pPr algn="just">
              <a:lnSpc>
                <a:spcPts val="3352"/>
              </a:lnSpc>
            </a:pPr>
            <a:r>
              <a:rPr lang="en-US" sz="3103" spc="-34">
                <a:solidFill>
                  <a:srgbClr val="000000"/>
                </a:solidFill>
                <a:latin typeface="Cambria"/>
                <a:ea typeface="Cambria"/>
                <a:cs typeface="Cambria"/>
                <a:sym typeface="Cambria"/>
              </a:rPr>
              <a:t>[9] Google Cloud. (2024). Cloud Speech-to-Text Documentation. https://cloud.google.com/speech-to-text</a:t>
            </a:r>
          </a:p>
          <a:p>
            <a:pPr algn="just">
              <a:lnSpc>
                <a:spcPts val="3352"/>
              </a:lnSpc>
            </a:pPr>
          </a:p>
          <a:p>
            <a:pPr algn="just">
              <a:lnSpc>
                <a:spcPts val="3352"/>
              </a:lnSpc>
            </a:pPr>
            <a:r>
              <a:rPr lang="en-US" sz="3103" spc="-34">
                <a:solidFill>
                  <a:srgbClr val="000000"/>
                </a:solidFill>
                <a:latin typeface="Cambria"/>
                <a:ea typeface="Cambria"/>
                <a:cs typeface="Cambria"/>
                <a:sym typeface="Cambria"/>
              </a:rPr>
              <a:t>[10] Wu, Y., et al. (2016). Google’s Neural Machine Translation System: Bridging the Gap between Human and Machine Translation. arXiv:1609.08144.</a:t>
            </a:r>
          </a:p>
          <a:p>
            <a:pPr algn="just">
              <a:lnSpc>
                <a:spcPts val="3352"/>
              </a:lnSpc>
            </a:pPr>
          </a:p>
        </p:txBody>
      </p:sp>
      <p:sp>
        <p:nvSpPr>
          <p:cNvPr name="TextBox 5" id="5"/>
          <p:cNvSpPr txBox="true"/>
          <p:nvPr/>
        </p:nvSpPr>
        <p:spPr>
          <a:xfrm rot="0">
            <a:off x="4611996" y="751838"/>
            <a:ext cx="7045544" cy="948286"/>
          </a:xfrm>
          <a:prstGeom prst="rect">
            <a:avLst/>
          </a:prstGeom>
        </p:spPr>
        <p:txBody>
          <a:bodyPr anchor="t" rtlCol="false" tIns="0" lIns="0" bIns="0" rIns="0">
            <a:spAutoFit/>
          </a:bodyPr>
          <a:lstStyle/>
          <a:p>
            <a:pPr algn="ctr">
              <a:lnSpc>
                <a:spcPts val="7126"/>
              </a:lnSpc>
              <a:spcBef>
                <a:spcPct val="0"/>
              </a:spcBef>
            </a:pPr>
            <a:r>
              <a:rPr lang="en-US" b="true" sz="6598" spc="-72">
                <a:solidFill>
                  <a:srgbClr val="000000"/>
                </a:solidFill>
                <a:latin typeface="Cambria Bold"/>
                <a:ea typeface="Cambria Bold"/>
                <a:cs typeface="Cambria Bold"/>
                <a:sym typeface="Cambria Bold"/>
              </a:rPr>
              <a:t>REFERENCES</a:t>
            </a:r>
          </a:p>
        </p:txBody>
      </p:sp>
    </p:spTree>
  </p:cSld>
  <p:clrMapOvr>
    <a:masterClrMapping/>
  </p:clrMapOvr>
  <p:transition spd="fast">
    <p:fade/>
  </p:transition>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6948089" y="0"/>
            <a:ext cx="1372315" cy="10295043"/>
            <a:chOff x="0" y="0"/>
            <a:chExt cx="1829753" cy="13726724"/>
          </a:xfrm>
        </p:grpSpPr>
        <p:sp>
          <p:nvSpPr>
            <p:cNvPr name="Freeform 3" id="3"/>
            <p:cNvSpPr/>
            <p:nvPr/>
          </p:nvSpPr>
          <p:spPr>
            <a:xfrm flipH="false" flipV="false" rot="0">
              <a:off x="0" y="0"/>
              <a:ext cx="1829816" cy="13726668"/>
            </a:xfrm>
            <a:custGeom>
              <a:avLst/>
              <a:gdLst/>
              <a:ahLst/>
              <a:cxnLst/>
              <a:rect r="r" b="b" t="t" l="l"/>
              <a:pathLst>
                <a:path h="13726668" w="1829816">
                  <a:moveTo>
                    <a:pt x="0" y="0"/>
                  </a:moveTo>
                  <a:lnTo>
                    <a:pt x="1829816" y="0"/>
                  </a:lnTo>
                  <a:lnTo>
                    <a:pt x="1829816" y="13726668"/>
                  </a:lnTo>
                  <a:lnTo>
                    <a:pt x="0" y="13726668"/>
                  </a:lnTo>
                  <a:close/>
                </a:path>
              </a:pathLst>
            </a:custGeom>
            <a:solidFill>
              <a:srgbClr val="1B1E3E"/>
            </a:solidFill>
          </p:spPr>
        </p:sp>
      </p:grpSp>
      <p:grpSp>
        <p:nvGrpSpPr>
          <p:cNvPr name="Group 4" id="4"/>
          <p:cNvGrpSpPr/>
          <p:nvPr/>
        </p:nvGrpSpPr>
        <p:grpSpPr>
          <a:xfrm rot="0">
            <a:off x="1544087" y="735816"/>
            <a:ext cx="14546538" cy="1438699"/>
            <a:chOff x="0" y="0"/>
            <a:chExt cx="19395385" cy="1918265"/>
          </a:xfrm>
        </p:grpSpPr>
        <p:sp>
          <p:nvSpPr>
            <p:cNvPr name="Freeform 5" id="5"/>
            <p:cNvSpPr/>
            <p:nvPr/>
          </p:nvSpPr>
          <p:spPr>
            <a:xfrm flipH="false" flipV="false" rot="0">
              <a:off x="0" y="0"/>
              <a:ext cx="19395385" cy="1918265"/>
            </a:xfrm>
            <a:custGeom>
              <a:avLst/>
              <a:gdLst/>
              <a:ahLst/>
              <a:cxnLst/>
              <a:rect r="r" b="b" t="t" l="l"/>
              <a:pathLst>
                <a:path h="1918265" w="19395385">
                  <a:moveTo>
                    <a:pt x="0" y="0"/>
                  </a:moveTo>
                  <a:lnTo>
                    <a:pt x="19395385" y="0"/>
                  </a:lnTo>
                  <a:lnTo>
                    <a:pt x="19395385" y="1918265"/>
                  </a:lnTo>
                  <a:lnTo>
                    <a:pt x="0" y="1918265"/>
                  </a:lnTo>
                  <a:close/>
                </a:path>
              </a:pathLst>
            </a:custGeom>
            <a:solidFill>
              <a:srgbClr val="000000">
                <a:alpha val="0"/>
              </a:srgbClr>
            </a:solidFill>
          </p:spPr>
        </p:sp>
        <p:sp>
          <p:nvSpPr>
            <p:cNvPr name="TextBox 6" id="6"/>
            <p:cNvSpPr txBox="true"/>
            <p:nvPr/>
          </p:nvSpPr>
          <p:spPr>
            <a:xfrm>
              <a:off x="0" y="-57150"/>
              <a:ext cx="19395385" cy="1975415"/>
            </a:xfrm>
            <a:prstGeom prst="rect">
              <a:avLst/>
            </a:prstGeom>
          </p:spPr>
          <p:txBody>
            <a:bodyPr anchor="b" rtlCol="false" tIns="0" lIns="0" bIns="0" rIns="0"/>
            <a:lstStyle/>
            <a:p>
              <a:pPr algn="ctr">
                <a:lnSpc>
                  <a:spcPts val="7131"/>
                </a:lnSpc>
              </a:pPr>
              <a:r>
                <a:rPr lang="en-US" b="true" sz="6603" spc="-75">
                  <a:solidFill>
                    <a:srgbClr val="000000"/>
                  </a:solidFill>
                  <a:latin typeface="Times New Roman Bold"/>
                  <a:ea typeface="Times New Roman Bold"/>
                  <a:cs typeface="Times New Roman Bold"/>
                  <a:sym typeface="Times New Roman Bold"/>
                </a:rPr>
                <a:t>PROBLEM STATEMENT</a:t>
              </a:r>
            </a:p>
          </p:txBody>
        </p:sp>
      </p:grpSp>
      <p:sp>
        <p:nvSpPr>
          <p:cNvPr name="TextBox 7" id="7"/>
          <p:cNvSpPr txBox="true"/>
          <p:nvPr/>
        </p:nvSpPr>
        <p:spPr>
          <a:xfrm rot="0">
            <a:off x="1544087" y="2625918"/>
            <a:ext cx="13763150" cy="4231007"/>
          </a:xfrm>
          <a:prstGeom prst="rect">
            <a:avLst/>
          </a:prstGeom>
        </p:spPr>
        <p:txBody>
          <a:bodyPr anchor="t" rtlCol="false" tIns="0" lIns="0" bIns="0" rIns="0">
            <a:spAutoFit/>
          </a:bodyPr>
          <a:lstStyle/>
          <a:p>
            <a:pPr algn="just">
              <a:lnSpc>
                <a:spcPts val="4799"/>
              </a:lnSpc>
            </a:pPr>
            <a:r>
              <a:rPr lang="en-US" sz="3199" spc="-36">
                <a:solidFill>
                  <a:srgbClr val="000000"/>
                </a:solidFill>
                <a:latin typeface="Times New Roman"/>
                <a:ea typeface="Times New Roman"/>
                <a:cs typeface="Times New Roman"/>
                <a:sym typeface="Times New Roman"/>
              </a:rPr>
              <a:t>Lang</a:t>
            </a:r>
            <a:r>
              <a:rPr lang="en-US" sz="3199" spc="-36">
                <a:solidFill>
                  <a:srgbClr val="000000"/>
                </a:solidFill>
                <a:latin typeface="Times New Roman"/>
                <a:ea typeface="Times New Roman"/>
                <a:cs typeface="Times New Roman"/>
                <a:sym typeface="Times New Roman"/>
              </a:rPr>
              <a:t>uage barriers present a major challenge in global communication, education, business, and information access. The goal of this project is to develop a Natural Language Processing (NLP)-based translator that can automatically translate text from one language to another using machine translation techniques. This system aims to provide accurate, fast, and context-aware translations across multiple languages, enabling users to understand and communicate regardless of linguistic differences.</a:t>
            </a:r>
          </a:p>
        </p:txBody>
      </p:sp>
    </p:spTree>
  </p:cSld>
  <p:clrMapOvr>
    <a:masterClrMapping/>
  </p:clrMapOvr>
  <p:transition spd="fast">
    <p:fade/>
  </p:transition>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6948089" y="0"/>
            <a:ext cx="1372315" cy="10295043"/>
            <a:chOff x="0" y="0"/>
            <a:chExt cx="1829753" cy="13726724"/>
          </a:xfrm>
        </p:grpSpPr>
        <p:sp>
          <p:nvSpPr>
            <p:cNvPr name="Freeform 3" id="3"/>
            <p:cNvSpPr/>
            <p:nvPr/>
          </p:nvSpPr>
          <p:spPr>
            <a:xfrm flipH="false" flipV="false" rot="0">
              <a:off x="0" y="0"/>
              <a:ext cx="1829816" cy="13726668"/>
            </a:xfrm>
            <a:custGeom>
              <a:avLst/>
              <a:gdLst/>
              <a:ahLst/>
              <a:cxnLst/>
              <a:rect r="r" b="b" t="t" l="l"/>
              <a:pathLst>
                <a:path h="13726668" w="1829816">
                  <a:moveTo>
                    <a:pt x="0" y="0"/>
                  </a:moveTo>
                  <a:lnTo>
                    <a:pt x="1829816" y="0"/>
                  </a:lnTo>
                  <a:lnTo>
                    <a:pt x="1829816" y="13726668"/>
                  </a:lnTo>
                  <a:lnTo>
                    <a:pt x="0" y="13726668"/>
                  </a:lnTo>
                  <a:close/>
                </a:path>
              </a:pathLst>
            </a:custGeom>
            <a:solidFill>
              <a:srgbClr val="1B1E3E"/>
            </a:solidFill>
          </p:spPr>
        </p:sp>
      </p:grpSp>
      <p:grpSp>
        <p:nvGrpSpPr>
          <p:cNvPr name="Group 4" id="4"/>
          <p:cNvGrpSpPr/>
          <p:nvPr/>
        </p:nvGrpSpPr>
        <p:grpSpPr>
          <a:xfrm rot="0">
            <a:off x="1028700" y="1028700"/>
            <a:ext cx="14546538" cy="1397385"/>
            <a:chOff x="0" y="0"/>
            <a:chExt cx="19395385" cy="1863180"/>
          </a:xfrm>
        </p:grpSpPr>
        <p:sp>
          <p:nvSpPr>
            <p:cNvPr name="Freeform 5" id="5"/>
            <p:cNvSpPr/>
            <p:nvPr/>
          </p:nvSpPr>
          <p:spPr>
            <a:xfrm flipH="false" flipV="false" rot="0">
              <a:off x="0" y="0"/>
              <a:ext cx="19395385" cy="1863180"/>
            </a:xfrm>
            <a:custGeom>
              <a:avLst/>
              <a:gdLst/>
              <a:ahLst/>
              <a:cxnLst/>
              <a:rect r="r" b="b" t="t" l="l"/>
              <a:pathLst>
                <a:path h="1863180" w="19395385">
                  <a:moveTo>
                    <a:pt x="0" y="0"/>
                  </a:moveTo>
                  <a:lnTo>
                    <a:pt x="19395385" y="0"/>
                  </a:lnTo>
                  <a:lnTo>
                    <a:pt x="19395385" y="1863180"/>
                  </a:lnTo>
                  <a:lnTo>
                    <a:pt x="0" y="1863180"/>
                  </a:lnTo>
                  <a:close/>
                </a:path>
              </a:pathLst>
            </a:custGeom>
            <a:solidFill>
              <a:srgbClr val="000000">
                <a:alpha val="0"/>
              </a:srgbClr>
            </a:solidFill>
          </p:spPr>
        </p:sp>
        <p:sp>
          <p:nvSpPr>
            <p:cNvPr name="TextBox 6" id="6"/>
            <p:cNvSpPr txBox="true"/>
            <p:nvPr/>
          </p:nvSpPr>
          <p:spPr>
            <a:xfrm>
              <a:off x="0" y="-57150"/>
              <a:ext cx="19395385" cy="1920330"/>
            </a:xfrm>
            <a:prstGeom prst="rect">
              <a:avLst/>
            </a:prstGeom>
          </p:spPr>
          <p:txBody>
            <a:bodyPr anchor="b" rtlCol="false" tIns="0" lIns="0" bIns="0" rIns="0"/>
            <a:lstStyle/>
            <a:p>
              <a:pPr algn="ctr">
                <a:lnSpc>
                  <a:spcPts val="7131"/>
                </a:lnSpc>
              </a:pPr>
              <a:r>
                <a:rPr lang="en-US" b="true" sz="6603" spc="-75">
                  <a:solidFill>
                    <a:srgbClr val="000000"/>
                  </a:solidFill>
                  <a:latin typeface="Times New Roman Bold"/>
                  <a:ea typeface="Times New Roman Bold"/>
                  <a:cs typeface="Times New Roman Bold"/>
                  <a:sym typeface="Times New Roman Bold"/>
                </a:rPr>
                <a:t>MOTIVATION</a:t>
              </a:r>
            </a:p>
          </p:txBody>
        </p:sp>
      </p:grpSp>
      <p:sp>
        <p:nvSpPr>
          <p:cNvPr name="TextBox 7" id="7"/>
          <p:cNvSpPr txBox="true"/>
          <p:nvPr/>
        </p:nvSpPr>
        <p:spPr>
          <a:xfrm rot="0">
            <a:off x="1776889" y="3217757"/>
            <a:ext cx="13375829" cy="3697605"/>
          </a:xfrm>
          <a:prstGeom prst="rect">
            <a:avLst/>
          </a:prstGeom>
        </p:spPr>
        <p:txBody>
          <a:bodyPr anchor="t" rtlCol="false" tIns="0" lIns="0" bIns="0" rIns="0">
            <a:spAutoFit/>
          </a:bodyPr>
          <a:lstStyle/>
          <a:p>
            <a:pPr algn="just">
              <a:lnSpc>
                <a:spcPts val="4800"/>
              </a:lnSpc>
            </a:pPr>
            <a:r>
              <a:rPr lang="en-US" sz="3200" spc="-36">
                <a:solidFill>
                  <a:srgbClr val="000000"/>
                </a:solidFill>
                <a:latin typeface="Times New Roman"/>
                <a:ea typeface="Times New Roman"/>
                <a:cs typeface="Times New Roman"/>
                <a:sym typeface="Times New Roman"/>
              </a:rPr>
              <a:t>In an increasingly globalized world, effective communicati</a:t>
            </a:r>
            <a:r>
              <a:rPr lang="en-US" sz="3200" spc="-36">
                <a:solidFill>
                  <a:srgbClr val="000000"/>
                </a:solidFill>
                <a:latin typeface="Times New Roman"/>
                <a:ea typeface="Times New Roman"/>
                <a:cs typeface="Times New Roman"/>
                <a:sym typeface="Times New Roman"/>
              </a:rPr>
              <a:t>on across different languages is essential for collaboration, learning, travel, and access to information. However, language differences often act as a barrier, limiting opportunities for people to interact, share knowledge, and engage with diverse cultures. This project is motivated by the need to bridge the language gap using the power of Natural Language Processing (NLP) and machine translation.</a:t>
            </a:r>
          </a:p>
        </p:txBody>
      </p:sp>
    </p:spTree>
  </p:cSld>
  <p:clrMapOvr>
    <a:masterClrMapping/>
  </p:clrMapOvr>
  <p:transition spd="fast">
    <p:fade/>
  </p:transition>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6948089" y="0"/>
            <a:ext cx="1372315" cy="10295043"/>
            <a:chOff x="0" y="0"/>
            <a:chExt cx="1829753" cy="13726724"/>
          </a:xfrm>
        </p:grpSpPr>
        <p:sp>
          <p:nvSpPr>
            <p:cNvPr name="Freeform 3" id="3"/>
            <p:cNvSpPr/>
            <p:nvPr/>
          </p:nvSpPr>
          <p:spPr>
            <a:xfrm flipH="false" flipV="false" rot="0">
              <a:off x="0" y="0"/>
              <a:ext cx="1829816" cy="13726668"/>
            </a:xfrm>
            <a:custGeom>
              <a:avLst/>
              <a:gdLst/>
              <a:ahLst/>
              <a:cxnLst/>
              <a:rect r="r" b="b" t="t" l="l"/>
              <a:pathLst>
                <a:path h="13726668" w="1829816">
                  <a:moveTo>
                    <a:pt x="0" y="0"/>
                  </a:moveTo>
                  <a:lnTo>
                    <a:pt x="1829816" y="0"/>
                  </a:lnTo>
                  <a:lnTo>
                    <a:pt x="1829816" y="13726668"/>
                  </a:lnTo>
                  <a:lnTo>
                    <a:pt x="0" y="13726668"/>
                  </a:lnTo>
                  <a:close/>
                </a:path>
              </a:pathLst>
            </a:custGeom>
            <a:solidFill>
              <a:srgbClr val="1B1E3E"/>
            </a:solidFill>
          </p:spPr>
        </p:sp>
      </p:grpSp>
      <p:grpSp>
        <p:nvGrpSpPr>
          <p:cNvPr name="Group 4" id="4"/>
          <p:cNvGrpSpPr/>
          <p:nvPr/>
        </p:nvGrpSpPr>
        <p:grpSpPr>
          <a:xfrm rot="0">
            <a:off x="1194119" y="278365"/>
            <a:ext cx="14546538" cy="1500669"/>
            <a:chOff x="0" y="0"/>
            <a:chExt cx="19395385" cy="2000892"/>
          </a:xfrm>
        </p:grpSpPr>
        <p:sp>
          <p:nvSpPr>
            <p:cNvPr name="Freeform 5" id="5"/>
            <p:cNvSpPr/>
            <p:nvPr/>
          </p:nvSpPr>
          <p:spPr>
            <a:xfrm flipH="false" flipV="false" rot="0">
              <a:off x="0" y="0"/>
              <a:ext cx="19395385" cy="2000892"/>
            </a:xfrm>
            <a:custGeom>
              <a:avLst/>
              <a:gdLst/>
              <a:ahLst/>
              <a:cxnLst/>
              <a:rect r="r" b="b" t="t" l="l"/>
              <a:pathLst>
                <a:path h="2000892" w="19395385">
                  <a:moveTo>
                    <a:pt x="0" y="0"/>
                  </a:moveTo>
                  <a:lnTo>
                    <a:pt x="19395385" y="0"/>
                  </a:lnTo>
                  <a:lnTo>
                    <a:pt x="19395385" y="2000892"/>
                  </a:lnTo>
                  <a:lnTo>
                    <a:pt x="0" y="2000892"/>
                  </a:lnTo>
                  <a:close/>
                </a:path>
              </a:pathLst>
            </a:custGeom>
            <a:solidFill>
              <a:srgbClr val="000000">
                <a:alpha val="0"/>
              </a:srgbClr>
            </a:solidFill>
          </p:spPr>
        </p:sp>
        <p:sp>
          <p:nvSpPr>
            <p:cNvPr name="TextBox 6" id="6"/>
            <p:cNvSpPr txBox="true"/>
            <p:nvPr/>
          </p:nvSpPr>
          <p:spPr>
            <a:xfrm>
              <a:off x="0" y="-57150"/>
              <a:ext cx="19395385" cy="2058042"/>
            </a:xfrm>
            <a:prstGeom prst="rect">
              <a:avLst/>
            </a:prstGeom>
          </p:spPr>
          <p:txBody>
            <a:bodyPr anchor="b" rtlCol="false" tIns="0" lIns="0" bIns="0" rIns="0"/>
            <a:lstStyle/>
            <a:p>
              <a:pPr algn="ctr">
                <a:lnSpc>
                  <a:spcPts val="7131"/>
                </a:lnSpc>
              </a:pPr>
              <a:r>
                <a:rPr lang="en-US" b="true" sz="6603" spc="-75">
                  <a:solidFill>
                    <a:srgbClr val="000000"/>
                  </a:solidFill>
                  <a:latin typeface="Times New Roman Bold"/>
                  <a:ea typeface="Times New Roman Bold"/>
                  <a:cs typeface="Times New Roman Bold"/>
                  <a:sym typeface="Times New Roman Bold"/>
                </a:rPr>
                <a:t>OBJECTIVES  </a:t>
              </a:r>
            </a:p>
          </p:txBody>
        </p:sp>
      </p:grpSp>
      <p:sp>
        <p:nvSpPr>
          <p:cNvPr name="TextBox 7" id="7"/>
          <p:cNvSpPr txBox="true"/>
          <p:nvPr/>
        </p:nvSpPr>
        <p:spPr>
          <a:xfrm rot="0">
            <a:off x="1194119" y="2850474"/>
            <a:ext cx="13891471" cy="5526405"/>
          </a:xfrm>
          <a:prstGeom prst="rect">
            <a:avLst/>
          </a:prstGeom>
        </p:spPr>
        <p:txBody>
          <a:bodyPr anchor="t" rtlCol="false" tIns="0" lIns="0" bIns="0" rIns="0">
            <a:spAutoFit/>
          </a:bodyPr>
          <a:lstStyle/>
          <a:p>
            <a:pPr algn="just" marL="690881" indent="-345440" lvl="1">
              <a:lnSpc>
                <a:spcPts val="4800"/>
              </a:lnSpc>
              <a:buFont typeface="Arial"/>
              <a:buChar char="•"/>
            </a:pPr>
            <a:r>
              <a:rPr lang="en-US" sz="3200" spc="-35">
                <a:solidFill>
                  <a:srgbClr val="000000"/>
                </a:solidFill>
                <a:latin typeface="Times New Roman"/>
                <a:ea typeface="Times New Roman"/>
                <a:cs typeface="Times New Roman"/>
                <a:sym typeface="Times New Roman"/>
              </a:rPr>
              <a:t>Devel</a:t>
            </a:r>
            <a:r>
              <a:rPr lang="en-US" sz="3200" spc="-35">
                <a:solidFill>
                  <a:srgbClr val="000000"/>
                </a:solidFill>
                <a:latin typeface="Times New Roman"/>
                <a:ea typeface="Times New Roman"/>
                <a:cs typeface="Times New Roman"/>
                <a:sym typeface="Times New Roman"/>
              </a:rPr>
              <a:t>op a multilingual translation system capable of translating text or speech input between various language pairs using machine translation techniques.</a:t>
            </a:r>
          </a:p>
          <a:p>
            <a:pPr algn="just" marL="690881" indent="-345440" lvl="1">
              <a:lnSpc>
                <a:spcPts val="4800"/>
              </a:lnSpc>
              <a:buFont typeface="Arial"/>
              <a:buChar char="•"/>
            </a:pPr>
            <a:r>
              <a:rPr lang="en-US" sz="3200" spc="-35">
                <a:solidFill>
                  <a:srgbClr val="000000"/>
                </a:solidFill>
                <a:latin typeface="Times New Roman"/>
                <a:ea typeface="Times New Roman"/>
                <a:cs typeface="Times New Roman"/>
                <a:sym typeface="Times New Roman"/>
              </a:rPr>
              <a:t>Integrate automatic speech recognition (ASR) to allow users to input spoken language and convert it into translatable text.</a:t>
            </a:r>
          </a:p>
          <a:p>
            <a:pPr algn="just" marL="690881" indent="-345440" lvl="1">
              <a:lnSpc>
                <a:spcPts val="4800"/>
              </a:lnSpc>
              <a:buFont typeface="Arial"/>
              <a:buChar char="•"/>
            </a:pPr>
            <a:r>
              <a:rPr lang="en-US" sz="3200" spc="-35">
                <a:solidFill>
                  <a:srgbClr val="000000"/>
                </a:solidFill>
                <a:latin typeface="Times New Roman"/>
                <a:ea typeface="Times New Roman"/>
                <a:cs typeface="Times New Roman"/>
                <a:sym typeface="Times New Roman"/>
              </a:rPr>
              <a:t>Implement language detection to automatically identify the source language of the input text or speech.</a:t>
            </a:r>
          </a:p>
          <a:p>
            <a:pPr algn="just" marL="690881" indent="-345440" lvl="1">
              <a:lnSpc>
                <a:spcPts val="4800"/>
              </a:lnSpc>
              <a:buFont typeface="Arial"/>
              <a:buChar char="•"/>
            </a:pPr>
            <a:r>
              <a:rPr lang="en-US" sz="3200" spc="-35">
                <a:solidFill>
                  <a:srgbClr val="000000"/>
                </a:solidFill>
                <a:latin typeface="Times New Roman"/>
                <a:ea typeface="Times New Roman"/>
                <a:cs typeface="Times New Roman"/>
                <a:sym typeface="Times New Roman"/>
              </a:rPr>
              <a:t>Generate natural-sounding speech output for the translated text using text-to-speech (TTS) synthesis with adjustable playback speed.</a:t>
            </a:r>
          </a:p>
          <a:p>
            <a:pPr algn="just">
              <a:lnSpc>
                <a:spcPts val="4800"/>
              </a:lnSpc>
            </a:pPr>
          </a:p>
        </p:txBody>
      </p:sp>
    </p:spTree>
  </p:cSld>
  <p:clrMapOvr>
    <a:masterClrMapping/>
  </p:clrMapOvr>
  <p:transition spd="fast">
    <p:fade/>
  </p:transition>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6948089" y="0"/>
            <a:ext cx="1372315" cy="10295043"/>
            <a:chOff x="0" y="0"/>
            <a:chExt cx="1829753" cy="13726724"/>
          </a:xfrm>
        </p:grpSpPr>
        <p:sp>
          <p:nvSpPr>
            <p:cNvPr name="Freeform 3" id="3"/>
            <p:cNvSpPr/>
            <p:nvPr/>
          </p:nvSpPr>
          <p:spPr>
            <a:xfrm flipH="false" flipV="false" rot="0">
              <a:off x="0" y="0"/>
              <a:ext cx="1829816" cy="13726668"/>
            </a:xfrm>
            <a:custGeom>
              <a:avLst/>
              <a:gdLst/>
              <a:ahLst/>
              <a:cxnLst/>
              <a:rect r="r" b="b" t="t" l="l"/>
              <a:pathLst>
                <a:path h="13726668" w="1829816">
                  <a:moveTo>
                    <a:pt x="0" y="0"/>
                  </a:moveTo>
                  <a:lnTo>
                    <a:pt x="1829816" y="0"/>
                  </a:lnTo>
                  <a:lnTo>
                    <a:pt x="1829816" y="13726668"/>
                  </a:lnTo>
                  <a:lnTo>
                    <a:pt x="0" y="13726668"/>
                  </a:lnTo>
                  <a:close/>
                </a:path>
              </a:pathLst>
            </a:custGeom>
            <a:solidFill>
              <a:srgbClr val="1B1E3E"/>
            </a:solidFill>
          </p:spPr>
        </p:sp>
      </p:grpSp>
      <p:grpSp>
        <p:nvGrpSpPr>
          <p:cNvPr name="Group 4" id="4"/>
          <p:cNvGrpSpPr/>
          <p:nvPr/>
        </p:nvGrpSpPr>
        <p:grpSpPr>
          <a:xfrm rot="0">
            <a:off x="1601205" y="548400"/>
            <a:ext cx="14546538" cy="1397385"/>
            <a:chOff x="0" y="0"/>
            <a:chExt cx="19395385" cy="1863180"/>
          </a:xfrm>
        </p:grpSpPr>
        <p:sp>
          <p:nvSpPr>
            <p:cNvPr name="Freeform 5" id="5"/>
            <p:cNvSpPr/>
            <p:nvPr/>
          </p:nvSpPr>
          <p:spPr>
            <a:xfrm flipH="false" flipV="false" rot="0">
              <a:off x="0" y="0"/>
              <a:ext cx="19395385" cy="1863180"/>
            </a:xfrm>
            <a:custGeom>
              <a:avLst/>
              <a:gdLst/>
              <a:ahLst/>
              <a:cxnLst/>
              <a:rect r="r" b="b" t="t" l="l"/>
              <a:pathLst>
                <a:path h="1863180" w="19395385">
                  <a:moveTo>
                    <a:pt x="0" y="0"/>
                  </a:moveTo>
                  <a:lnTo>
                    <a:pt x="19395385" y="0"/>
                  </a:lnTo>
                  <a:lnTo>
                    <a:pt x="19395385" y="1863180"/>
                  </a:lnTo>
                  <a:lnTo>
                    <a:pt x="0" y="1863180"/>
                  </a:lnTo>
                  <a:close/>
                </a:path>
              </a:pathLst>
            </a:custGeom>
            <a:solidFill>
              <a:srgbClr val="000000">
                <a:alpha val="0"/>
              </a:srgbClr>
            </a:solidFill>
          </p:spPr>
        </p:sp>
        <p:sp>
          <p:nvSpPr>
            <p:cNvPr name="TextBox 6" id="6"/>
            <p:cNvSpPr txBox="true"/>
            <p:nvPr/>
          </p:nvSpPr>
          <p:spPr>
            <a:xfrm>
              <a:off x="0" y="-57150"/>
              <a:ext cx="19395385" cy="1920330"/>
            </a:xfrm>
            <a:prstGeom prst="rect">
              <a:avLst/>
            </a:prstGeom>
          </p:spPr>
          <p:txBody>
            <a:bodyPr anchor="b" rtlCol="false" tIns="0" lIns="0" bIns="0" rIns="0"/>
            <a:lstStyle/>
            <a:p>
              <a:pPr algn="ctr">
                <a:lnSpc>
                  <a:spcPts val="7131"/>
                </a:lnSpc>
              </a:pPr>
              <a:r>
                <a:rPr lang="en-US" b="true" sz="6603" spc="-75">
                  <a:solidFill>
                    <a:srgbClr val="000000"/>
                  </a:solidFill>
                  <a:latin typeface="Times New Roman Bold"/>
                  <a:ea typeface="Times New Roman Bold"/>
                  <a:cs typeface="Times New Roman Bold"/>
                  <a:sym typeface="Times New Roman Bold"/>
                </a:rPr>
                <a:t>ABSTRACT</a:t>
              </a:r>
            </a:p>
          </p:txBody>
        </p:sp>
      </p:grpSp>
      <p:sp>
        <p:nvSpPr>
          <p:cNvPr name="TextBox 7" id="7"/>
          <p:cNvSpPr txBox="true"/>
          <p:nvPr/>
        </p:nvSpPr>
        <p:spPr>
          <a:xfrm rot="0">
            <a:off x="1601205" y="2497666"/>
            <a:ext cx="13780704" cy="5526405"/>
          </a:xfrm>
          <a:prstGeom prst="rect">
            <a:avLst/>
          </a:prstGeom>
        </p:spPr>
        <p:txBody>
          <a:bodyPr anchor="t" rtlCol="false" tIns="0" lIns="0" bIns="0" rIns="0">
            <a:spAutoFit/>
          </a:bodyPr>
          <a:lstStyle/>
          <a:p>
            <a:pPr algn="just">
              <a:lnSpc>
                <a:spcPts val="4800"/>
              </a:lnSpc>
            </a:pPr>
            <a:r>
              <a:rPr lang="en-US" sz="3200" spc="-36">
                <a:solidFill>
                  <a:srgbClr val="000000"/>
                </a:solidFill>
                <a:latin typeface="Times New Roman"/>
                <a:ea typeface="Times New Roman"/>
                <a:cs typeface="Times New Roman"/>
                <a:sym typeface="Times New Roman"/>
              </a:rPr>
              <a:t>This project presents a voice-enabled multilingual translation system that leverages Natural Language Processing (NLP) and machine translation to facilitate seamless communication across different languages. The system all</a:t>
            </a:r>
            <a:r>
              <a:rPr lang="en-US" sz="3200" spc="-36">
                <a:solidFill>
                  <a:srgbClr val="000000"/>
                </a:solidFill>
                <a:latin typeface="Times New Roman"/>
                <a:ea typeface="Times New Roman"/>
                <a:cs typeface="Times New Roman"/>
                <a:sym typeface="Times New Roman"/>
              </a:rPr>
              <a:t>ows users to record their speech, automatically detects the spoken language, translates the content into a selected target language, and converts the translated text into speech. It integrates tools like Google Text-to-Speech (gTTS), speech recognition, language detection, and pydub for audio processing. The web-based interface, built with Streamlit, offers intuitive controls for voice input, language selection, and speech speed adjustment.</a:t>
            </a:r>
          </a:p>
        </p:txBody>
      </p:sp>
    </p:spTree>
  </p:cSld>
  <p:clrMapOvr>
    <a:masterClrMapping/>
  </p:clrMapOvr>
  <p:transition spd="fast">
    <p:fade/>
  </p:transition>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6948089" y="0"/>
            <a:ext cx="1372315" cy="10295043"/>
            <a:chOff x="0" y="0"/>
            <a:chExt cx="1829753" cy="13726724"/>
          </a:xfrm>
        </p:grpSpPr>
        <p:sp>
          <p:nvSpPr>
            <p:cNvPr name="Freeform 3" id="3"/>
            <p:cNvSpPr/>
            <p:nvPr/>
          </p:nvSpPr>
          <p:spPr>
            <a:xfrm flipH="false" flipV="false" rot="0">
              <a:off x="0" y="0"/>
              <a:ext cx="1829816" cy="13726668"/>
            </a:xfrm>
            <a:custGeom>
              <a:avLst/>
              <a:gdLst/>
              <a:ahLst/>
              <a:cxnLst/>
              <a:rect r="r" b="b" t="t" l="l"/>
              <a:pathLst>
                <a:path h="13726668" w="1829816">
                  <a:moveTo>
                    <a:pt x="0" y="0"/>
                  </a:moveTo>
                  <a:lnTo>
                    <a:pt x="1829816" y="0"/>
                  </a:lnTo>
                  <a:lnTo>
                    <a:pt x="1829816" y="13726668"/>
                  </a:lnTo>
                  <a:lnTo>
                    <a:pt x="0" y="13726668"/>
                  </a:lnTo>
                  <a:close/>
                </a:path>
              </a:pathLst>
            </a:custGeom>
            <a:solidFill>
              <a:srgbClr val="1B1E3E"/>
            </a:solidFill>
          </p:spPr>
        </p:sp>
      </p:grpSp>
      <p:grpSp>
        <p:nvGrpSpPr>
          <p:cNvPr name="Group 4" id="4"/>
          <p:cNvGrpSpPr/>
          <p:nvPr/>
        </p:nvGrpSpPr>
        <p:grpSpPr>
          <a:xfrm rot="0">
            <a:off x="1070405" y="2745346"/>
            <a:ext cx="14193731" cy="6532109"/>
            <a:chOff x="0" y="0"/>
            <a:chExt cx="18924974" cy="8709478"/>
          </a:xfrm>
        </p:grpSpPr>
        <p:sp>
          <p:nvSpPr>
            <p:cNvPr name="Freeform 5" id="5"/>
            <p:cNvSpPr/>
            <p:nvPr/>
          </p:nvSpPr>
          <p:spPr>
            <a:xfrm flipH="false" flipV="false" rot="0">
              <a:off x="0" y="0"/>
              <a:ext cx="18924975" cy="8709478"/>
            </a:xfrm>
            <a:custGeom>
              <a:avLst/>
              <a:gdLst/>
              <a:ahLst/>
              <a:cxnLst/>
              <a:rect r="r" b="b" t="t" l="l"/>
              <a:pathLst>
                <a:path h="8709478" w="18924975">
                  <a:moveTo>
                    <a:pt x="0" y="0"/>
                  </a:moveTo>
                  <a:lnTo>
                    <a:pt x="18924975" y="0"/>
                  </a:lnTo>
                  <a:lnTo>
                    <a:pt x="18924975" y="8709478"/>
                  </a:lnTo>
                  <a:lnTo>
                    <a:pt x="0" y="8709478"/>
                  </a:lnTo>
                  <a:close/>
                </a:path>
              </a:pathLst>
            </a:custGeom>
            <a:solidFill>
              <a:srgbClr val="000000">
                <a:alpha val="0"/>
              </a:srgbClr>
            </a:solidFill>
          </p:spPr>
        </p:sp>
        <p:sp>
          <p:nvSpPr>
            <p:cNvPr name="TextBox 6" id="6"/>
            <p:cNvSpPr txBox="true"/>
            <p:nvPr/>
          </p:nvSpPr>
          <p:spPr>
            <a:xfrm>
              <a:off x="0" y="-47625"/>
              <a:ext cx="18924974" cy="8757103"/>
            </a:xfrm>
            <a:prstGeom prst="rect">
              <a:avLst/>
            </a:prstGeom>
          </p:spPr>
          <p:txBody>
            <a:bodyPr anchor="t" rtlCol="false" tIns="0" lIns="0" bIns="0" rIns="0"/>
            <a:lstStyle/>
            <a:p>
              <a:pPr algn="just" marL="690881" indent="-345440" lvl="1">
                <a:lnSpc>
                  <a:spcPts val="3648"/>
                </a:lnSpc>
                <a:buFont typeface="Arial"/>
                <a:buChar char="•"/>
              </a:pPr>
              <a:r>
                <a:rPr lang="en-US" sz="3200" spc="16">
                  <a:solidFill>
                    <a:srgbClr val="000000"/>
                  </a:solidFill>
                  <a:latin typeface="Times New Roman"/>
                  <a:ea typeface="Times New Roman"/>
                  <a:cs typeface="Times New Roman"/>
                  <a:sym typeface="Times New Roman"/>
                </a:rPr>
                <a:t> Programming Language: Python</a:t>
              </a:r>
            </a:p>
            <a:p>
              <a:pPr algn="just" marL="690881" indent="-345440" lvl="1">
                <a:lnSpc>
                  <a:spcPts val="3648"/>
                </a:lnSpc>
                <a:buFont typeface="Arial"/>
                <a:buChar char="•"/>
              </a:pPr>
              <a:r>
                <a:rPr lang="en-US" sz="3200" spc="16">
                  <a:solidFill>
                    <a:srgbClr val="000000"/>
                  </a:solidFill>
                  <a:latin typeface="Times New Roman"/>
                  <a:ea typeface="Times New Roman"/>
                  <a:cs typeface="Times New Roman"/>
                  <a:sym typeface="Times New Roman"/>
                </a:rPr>
                <a:t>Libraries</a:t>
              </a:r>
              <a:r>
                <a:rPr lang="en-US" sz="3200" spc="16">
                  <a:solidFill>
                    <a:srgbClr val="000000"/>
                  </a:solidFill>
                  <a:latin typeface="Times New Roman"/>
                  <a:ea typeface="Times New Roman"/>
                  <a:cs typeface="Times New Roman"/>
                  <a:sym typeface="Times New Roman"/>
                </a:rPr>
                <a:t>: Text-t</a:t>
              </a:r>
              <a:r>
                <a:rPr lang="en-US" sz="3200" spc="16">
                  <a:solidFill>
                    <a:srgbClr val="000000"/>
                  </a:solidFill>
                  <a:latin typeface="Times New Roman"/>
                  <a:ea typeface="Times New Roman"/>
                  <a:cs typeface="Times New Roman"/>
                  <a:sym typeface="Times New Roman"/>
                </a:rPr>
                <a:t>o-Speech (gTTS),  Speech Recognition, mTranslate</a:t>
              </a:r>
            </a:p>
            <a:p>
              <a:pPr algn="just" marL="690881" indent="-345440" lvl="1">
                <a:lnSpc>
                  <a:spcPts val="3648"/>
                </a:lnSpc>
                <a:buFont typeface="Arial"/>
                <a:buChar char="•"/>
              </a:pPr>
              <a:r>
                <a:rPr lang="en-US" sz="3200" spc="16">
                  <a:solidFill>
                    <a:srgbClr val="000000"/>
                  </a:solidFill>
                  <a:latin typeface="Times New Roman"/>
                  <a:ea typeface="Times New Roman"/>
                  <a:cs typeface="Times New Roman"/>
                  <a:sym typeface="Times New Roman"/>
                </a:rPr>
                <a:t>AI Models/Technologies: Machine Translation (via mTranslate), Language Detection (langdetect), Speech Recognition (Google API)</a:t>
              </a:r>
            </a:p>
            <a:p>
              <a:pPr algn="just" marL="690881" indent="-345440" lvl="1">
                <a:lnSpc>
                  <a:spcPts val="3648"/>
                </a:lnSpc>
                <a:buFont typeface="Arial"/>
                <a:buChar char="•"/>
              </a:pPr>
              <a:r>
                <a:rPr lang="en-US" sz="3200" spc="16">
                  <a:solidFill>
                    <a:srgbClr val="000000"/>
                  </a:solidFill>
                  <a:latin typeface="Times New Roman"/>
                  <a:ea typeface="Times New Roman"/>
                  <a:cs typeface="Times New Roman"/>
                  <a:sym typeface="Times New Roman"/>
                </a:rPr>
                <a:t>Python Frameworks: Streamlit (for UI), Pydub (for audio processing)</a:t>
              </a:r>
            </a:p>
            <a:p>
              <a:pPr algn="just" marL="690881" indent="-345440" lvl="1">
                <a:lnSpc>
                  <a:spcPts val="3648"/>
                </a:lnSpc>
                <a:buFont typeface="Arial"/>
                <a:buChar char="•"/>
              </a:pPr>
              <a:r>
                <a:rPr lang="en-US" sz="3200" spc="16">
                  <a:solidFill>
                    <a:srgbClr val="000000"/>
                  </a:solidFill>
                  <a:latin typeface="Times New Roman"/>
                  <a:ea typeface="Times New Roman"/>
                  <a:cs typeface="Times New Roman"/>
                  <a:sym typeface="Times New Roman"/>
                </a:rPr>
                <a:t>NLP Python Libraries: langdetect, gTTS, SpeechRecognition, mtranslate, pydub, tempfile, os, io</a:t>
              </a:r>
            </a:p>
            <a:p>
              <a:pPr algn="just" marL="690881" indent="-345440" lvl="1">
                <a:lnSpc>
                  <a:spcPts val="3648"/>
                </a:lnSpc>
                <a:buFont typeface="Arial"/>
                <a:buChar char="•"/>
              </a:pPr>
              <a:r>
                <a:rPr lang="en-US" sz="3200" spc="16">
                  <a:solidFill>
                    <a:srgbClr val="000000"/>
                  </a:solidFill>
                  <a:latin typeface="Times New Roman"/>
                  <a:ea typeface="Times New Roman"/>
                  <a:cs typeface="Times New Roman"/>
                  <a:sym typeface="Times New Roman"/>
                </a:rPr>
                <a:t>Visualization/Interface: Streamlit Widgets (buttons, sliders, audio player)</a:t>
              </a:r>
            </a:p>
            <a:p>
              <a:pPr algn="just">
                <a:lnSpc>
                  <a:spcPts val="3648"/>
                </a:lnSpc>
              </a:pPr>
            </a:p>
          </p:txBody>
        </p:sp>
      </p:grpSp>
      <p:sp>
        <p:nvSpPr>
          <p:cNvPr name="TextBox 7" id="7"/>
          <p:cNvSpPr txBox="true"/>
          <p:nvPr/>
        </p:nvSpPr>
        <p:spPr>
          <a:xfrm rot="0">
            <a:off x="4346888" y="795675"/>
            <a:ext cx="7640765" cy="947472"/>
          </a:xfrm>
          <a:prstGeom prst="rect">
            <a:avLst/>
          </a:prstGeom>
        </p:spPr>
        <p:txBody>
          <a:bodyPr anchor="t" rtlCol="false" tIns="0" lIns="0" bIns="0" rIns="0">
            <a:spAutoFit/>
          </a:bodyPr>
          <a:lstStyle/>
          <a:p>
            <a:pPr algn="ctr">
              <a:lnSpc>
                <a:spcPts val="7229"/>
              </a:lnSpc>
              <a:spcBef>
                <a:spcPct val="0"/>
              </a:spcBef>
            </a:pPr>
            <a:r>
              <a:rPr lang="en-US" b="true" sz="6693" spc="-73">
                <a:solidFill>
                  <a:srgbClr val="000000"/>
                </a:solidFill>
                <a:latin typeface="Cambria Bold"/>
                <a:ea typeface="Cambria Bold"/>
                <a:cs typeface="Cambria Bold"/>
                <a:sym typeface="Cambria Bold"/>
              </a:rPr>
              <a:t>PROBLEM</a:t>
            </a:r>
            <a:r>
              <a:rPr lang="en-US" b="true" sz="6693" spc="-73">
                <a:solidFill>
                  <a:srgbClr val="000000"/>
                </a:solidFill>
                <a:latin typeface="Cambria Bold"/>
                <a:ea typeface="Cambria Bold"/>
                <a:cs typeface="Cambria Bold"/>
                <a:sym typeface="Cambria Bold"/>
              </a:rPr>
              <a:t> ANALYSIS</a:t>
            </a:r>
          </a:p>
        </p:txBody>
      </p:sp>
    </p:spTree>
  </p:cSld>
  <p:clrMapOvr>
    <a:masterClrMapping/>
  </p:clrMapOvr>
  <p:transition spd="fast">
    <p:fade/>
  </p:transition>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6948089" y="0"/>
            <a:ext cx="1372315" cy="10295043"/>
            <a:chOff x="0" y="0"/>
            <a:chExt cx="1829753" cy="13726724"/>
          </a:xfrm>
        </p:grpSpPr>
        <p:sp>
          <p:nvSpPr>
            <p:cNvPr name="Freeform 3" id="3"/>
            <p:cNvSpPr/>
            <p:nvPr/>
          </p:nvSpPr>
          <p:spPr>
            <a:xfrm flipH="false" flipV="false" rot="0">
              <a:off x="0" y="0"/>
              <a:ext cx="1829816" cy="13726668"/>
            </a:xfrm>
            <a:custGeom>
              <a:avLst/>
              <a:gdLst/>
              <a:ahLst/>
              <a:cxnLst/>
              <a:rect r="r" b="b" t="t" l="l"/>
              <a:pathLst>
                <a:path h="13726668" w="1829816">
                  <a:moveTo>
                    <a:pt x="0" y="0"/>
                  </a:moveTo>
                  <a:lnTo>
                    <a:pt x="1829816" y="0"/>
                  </a:lnTo>
                  <a:lnTo>
                    <a:pt x="1829816" y="13726668"/>
                  </a:lnTo>
                  <a:lnTo>
                    <a:pt x="0" y="13726668"/>
                  </a:lnTo>
                  <a:close/>
                </a:path>
              </a:pathLst>
            </a:custGeom>
            <a:solidFill>
              <a:srgbClr val="1B1E3E"/>
            </a:solidFill>
          </p:spPr>
        </p:sp>
      </p:grpSp>
      <p:sp>
        <p:nvSpPr>
          <p:cNvPr name="TextBox 4" id="4"/>
          <p:cNvSpPr txBox="true"/>
          <p:nvPr/>
        </p:nvSpPr>
        <p:spPr>
          <a:xfrm rot="0">
            <a:off x="1696216" y="3324085"/>
            <a:ext cx="13639018" cy="4307205"/>
          </a:xfrm>
          <a:prstGeom prst="rect">
            <a:avLst/>
          </a:prstGeom>
        </p:spPr>
        <p:txBody>
          <a:bodyPr anchor="t" rtlCol="false" tIns="0" lIns="0" bIns="0" rIns="0">
            <a:spAutoFit/>
          </a:bodyPr>
          <a:lstStyle/>
          <a:p>
            <a:pPr algn="just">
              <a:lnSpc>
                <a:spcPts val="4800"/>
              </a:lnSpc>
            </a:pPr>
            <a:r>
              <a:rPr lang="en-US" sz="3200" spc="-28">
                <a:solidFill>
                  <a:srgbClr val="000000"/>
                </a:solidFill>
                <a:latin typeface="Times New Roman"/>
                <a:ea typeface="Times New Roman"/>
                <a:cs typeface="Times New Roman"/>
                <a:sym typeface="Times New Roman"/>
              </a:rPr>
              <a:t>The existing w</a:t>
            </a:r>
            <a:r>
              <a:rPr lang="en-US" sz="3200" spc="-28">
                <a:solidFill>
                  <a:srgbClr val="000000"/>
                </a:solidFill>
                <a:latin typeface="Times New Roman"/>
                <a:ea typeface="Times New Roman"/>
                <a:cs typeface="Times New Roman"/>
                <a:sym typeface="Times New Roman"/>
              </a:rPr>
              <a:t>ord embedding systems, including prominent models such as Word2Vec, GloVe, FastText, and BERT, have been predominantly developed and optimized for high-resource languages like English, benefiting from abundant annotated datasets and sophisticated linguistic tools. While these models demonstrate exceptional performance in capturing word semantics and contextual relationships in resource-rich languages, their effectiveness diminishes significantly when applied to low-resource languages such as Tamil. </a:t>
            </a:r>
          </a:p>
        </p:txBody>
      </p:sp>
      <p:sp>
        <p:nvSpPr>
          <p:cNvPr name="TextBox 5" id="5"/>
          <p:cNvSpPr txBox="true"/>
          <p:nvPr/>
        </p:nvSpPr>
        <p:spPr>
          <a:xfrm rot="0">
            <a:off x="4602909" y="588637"/>
            <a:ext cx="6794615" cy="937276"/>
          </a:xfrm>
          <a:prstGeom prst="rect">
            <a:avLst/>
          </a:prstGeom>
        </p:spPr>
        <p:txBody>
          <a:bodyPr anchor="t" rtlCol="false" tIns="0" lIns="0" bIns="0" rIns="0">
            <a:spAutoFit/>
          </a:bodyPr>
          <a:lstStyle/>
          <a:p>
            <a:pPr algn="ctr">
              <a:lnSpc>
                <a:spcPts val="7155"/>
              </a:lnSpc>
              <a:spcBef>
                <a:spcPct val="0"/>
              </a:spcBef>
            </a:pPr>
            <a:r>
              <a:rPr lang="en-US" b="true" sz="6625" spc="-72">
                <a:solidFill>
                  <a:srgbClr val="000000"/>
                </a:solidFill>
                <a:latin typeface="Cambria Bold"/>
                <a:ea typeface="Cambria Bold"/>
                <a:cs typeface="Cambria Bold"/>
                <a:sym typeface="Cambria Bold"/>
              </a:rPr>
              <a:t>EXISTING S</a:t>
            </a:r>
            <a:r>
              <a:rPr lang="en-US" b="true" sz="6625" spc="-72">
                <a:solidFill>
                  <a:srgbClr val="000000"/>
                </a:solidFill>
                <a:latin typeface="Cambria Bold"/>
                <a:ea typeface="Cambria Bold"/>
                <a:cs typeface="Cambria Bold"/>
                <a:sym typeface="Cambria Bold"/>
              </a:rPr>
              <a:t>YSTEM</a:t>
            </a:r>
          </a:p>
        </p:txBody>
      </p:sp>
    </p:spTree>
  </p:cSld>
  <p:clrMapOvr>
    <a:masterClrMapping/>
  </p:clrMapOvr>
  <p:transition spd="fast">
    <p:fade/>
  </p:transition>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6948089" y="0"/>
            <a:ext cx="1372315" cy="10295043"/>
            <a:chOff x="0" y="0"/>
            <a:chExt cx="1829753" cy="13726724"/>
          </a:xfrm>
        </p:grpSpPr>
        <p:sp>
          <p:nvSpPr>
            <p:cNvPr name="Freeform 3" id="3"/>
            <p:cNvSpPr/>
            <p:nvPr/>
          </p:nvSpPr>
          <p:spPr>
            <a:xfrm flipH="false" flipV="false" rot="0">
              <a:off x="0" y="0"/>
              <a:ext cx="1829816" cy="13726668"/>
            </a:xfrm>
            <a:custGeom>
              <a:avLst/>
              <a:gdLst/>
              <a:ahLst/>
              <a:cxnLst/>
              <a:rect r="r" b="b" t="t" l="l"/>
              <a:pathLst>
                <a:path h="13726668" w="1829816">
                  <a:moveTo>
                    <a:pt x="0" y="0"/>
                  </a:moveTo>
                  <a:lnTo>
                    <a:pt x="1829816" y="0"/>
                  </a:lnTo>
                  <a:lnTo>
                    <a:pt x="1829816" y="13726668"/>
                  </a:lnTo>
                  <a:lnTo>
                    <a:pt x="0" y="13726668"/>
                  </a:lnTo>
                  <a:close/>
                </a:path>
              </a:pathLst>
            </a:custGeom>
            <a:solidFill>
              <a:srgbClr val="1B1E3E"/>
            </a:solidFill>
          </p:spPr>
        </p:sp>
      </p:grpSp>
      <p:sp>
        <p:nvSpPr>
          <p:cNvPr name="TextBox 4" id="4"/>
          <p:cNvSpPr txBox="true"/>
          <p:nvPr/>
        </p:nvSpPr>
        <p:spPr>
          <a:xfrm rot="0">
            <a:off x="1028700" y="2349861"/>
            <a:ext cx="14328281" cy="6745605"/>
          </a:xfrm>
          <a:prstGeom prst="rect">
            <a:avLst/>
          </a:prstGeom>
        </p:spPr>
        <p:txBody>
          <a:bodyPr anchor="t" rtlCol="false" tIns="0" lIns="0" bIns="0" rIns="0">
            <a:spAutoFit/>
          </a:bodyPr>
          <a:lstStyle/>
          <a:p>
            <a:pPr algn="just" marL="690881" indent="-345440" lvl="1">
              <a:lnSpc>
                <a:spcPts val="4800"/>
              </a:lnSpc>
              <a:buFont typeface="Arial"/>
              <a:buChar char="•"/>
            </a:pPr>
            <a:r>
              <a:rPr lang="en-US" sz="3200" spc="-36">
                <a:solidFill>
                  <a:srgbClr val="000000"/>
                </a:solidFill>
                <a:latin typeface="Times New Roman"/>
                <a:ea typeface="Times New Roman"/>
                <a:cs typeface="Times New Roman"/>
                <a:sym typeface="Times New Roman"/>
              </a:rPr>
              <a:t>Real-Time Voice Translation – Converts spoken input into text, detects the language, and translates it into the target language in real-time using machine translation.</a:t>
            </a:r>
          </a:p>
          <a:p>
            <a:pPr algn="just" marL="690881" indent="-345440" lvl="1">
              <a:lnSpc>
                <a:spcPts val="4800"/>
              </a:lnSpc>
              <a:buFont typeface="Arial"/>
              <a:buChar char="•"/>
            </a:pPr>
            <a:r>
              <a:rPr lang="en-US" sz="3200" spc="-36">
                <a:solidFill>
                  <a:srgbClr val="000000"/>
                </a:solidFill>
                <a:latin typeface="Times New Roman"/>
                <a:ea typeface="Times New Roman"/>
                <a:cs typeface="Times New Roman"/>
                <a:sym typeface="Times New Roman"/>
              </a:rPr>
              <a:t>Multilingual Speech Output – Uses Google Text-to-Speech (gTTS) to vocalize the translated text in various languages with adjustable speed control.</a:t>
            </a:r>
          </a:p>
          <a:p>
            <a:pPr algn="just" marL="690881" indent="-345440" lvl="1">
              <a:lnSpc>
                <a:spcPts val="4800"/>
              </a:lnSpc>
              <a:buFont typeface="Arial"/>
              <a:buChar char="•"/>
            </a:pPr>
            <a:r>
              <a:rPr lang="en-US" sz="3200" spc="-36">
                <a:solidFill>
                  <a:srgbClr val="000000"/>
                </a:solidFill>
                <a:latin typeface="Times New Roman"/>
                <a:ea typeface="Times New Roman"/>
                <a:cs typeface="Times New Roman"/>
                <a:sym typeface="Times New Roman"/>
              </a:rPr>
              <a:t>NLP and Speech Recognition Integration – Incorporates language detection, speech recognition, and text processing to provide accurate and context-aware translations.</a:t>
            </a:r>
          </a:p>
          <a:p>
            <a:pPr algn="just" marL="690881" indent="-345440" lvl="1">
              <a:lnSpc>
                <a:spcPts val="4800"/>
              </a:lnSpc>
              <a:buFont typeface="Arial"/>
              <a:buChar char="•"/>
            </a:pPr>
            <a:r>
              <a:rPr lang="en-US" sz="3200" spc="-36">
                <a:solidFill>
                  <a:srgbClr val="000000"/>
                </a:solidFill>
                <a:latin typeface="Times New Roman"/>
                <a:ea typeface="Times New Roman"/>
                <a:cs typeface="Times New Roman"/>
                <a:sym typeface="Times New Roman"/>
              </a:rPr>
              <a:t>User-Friendly Web Interface – Built with Streamlit, offering easy controls for recording, language selection, translation, and audio playback on both desktop and mobile devices.</a:t>
            </a:r>
          </a:p>
        </p:txBody>
      </p:sp>
      <p:sp>
        <p:nvSpPr>
          <p:cNvPr name="TextBox 5" id="5"/>
          <p:cNvSpPr txBox="true"/>
          <p:nvPr/>
        </p:nvSpPr>
        <p:spPr>
          <a:xfrm rot="0">
            <a:off x="3745155" y="590108"/>
            <a:ext cx="9458869" cy="934335"/>
          </a:xfrm>
          <a:prstGeom prst="rect">
            <a:avLst/>
          </a:prstGeom>
        </p:spPr>
        <p:txBody>
          <a:bodyPr anchor="t" rtlCol="false" tIns="0" lIns="0" bIns="0" rIns="0">
            <a:spAutoFit/>
          </a:bodyPr>
          <a:lstStyle/>
          <a:p>
            <a:pPr algn="ctr">
              <a:lnSpc>
                <a:spcPts val="7134"/>
              </a:lnSpc>
              <a:spcBef>
                <a:spcPct val="0"/>
              </a:spcBef>
            </a:pPr>
            <a:r>
              <a:rPr lang="en-US" b="true" sz="6606" spc="-72">
                <a:solidFill>
                  <a:srgbClr val="000000"/>
                </a:solidFill>
                <a:latin typeface="Cambria Bold"/>
                <a:ea typeface="Cambria Bold"/>
                <a:cs typeface="Cambria Bold"/>
                <a:sym typeface="Cambria Bold"/>
              </a:rPr>
              <a:t>SCOPE</a:t>
            </a:r>
            <a:r>
              <a:rPr lang="en-US" b="true" sz="6606" spc="-72">
                <a:solidFill>
                  <a:srgbClr val="000000"/>
                </a:solidFill>
                <a:latin typeface="Cambria Bold"/>
                <a:ea typeface="Cambria Bold"/>
                <a:cs typeface="Cambria Bold"/>
                <a:sym typeface="Cambria Bold"/>
              </a:rPr>
              <a:t> AND LIMITATIONS</a:t>
            </a:r>
          </a:p>
        </p:txBody>
      </p:sp>
    </p:spTree>
  </p:cSld>
  <p:clrMapOvr>
    <a:masterClrMapping/>
  </p:clrMapOvr>
  <p:transition spd="fast">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DAGnQHjiIBI</dc:identifier>
  <dcterms:modified xsi:type="dcterms:W3CDTF">2011-08-01T06:04:30Z</dcterms:modified>
  <cp:revision>1</cp:revision>
  <dc:title>NLP PROJECT PPT TEMPLATE.pptx</dc:title>
</cp:coreProperties>
</file>