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5" r:id="rId3"/>
    <p:sldId id="300" r:id="rId4"/>
    <p:sldId id="301" r:id="rId5"/>
    <p:sldId id="302" r:id="rId6"/>
    <p:sldId id="303" r:id="rId7"/>
    <p:sldId id="304" r:id="rId8"/>
    <p:sldId id="305" r:id="rId9"/>
    <p:sldId id="306" r:id="rId10"/>
    <p:sldId id="297" r:id="rId11"/>
    <p:sldId id="298" r:id="rId12"/>
    <p:sldId id="292" r:id="rId13"/>
    <p:sldId id="293" r:id="rId14"/>
    <p:sldId id="294" r:id="rId15"/>
    <p:sldId id="295" r:id="rId16"/>
    <p:sldId id="296" r:id="rId17"/>
    <p:sldId id="299" r:id="rId18"/>
    <p:sldId id="282" r:id="rId19"/>
    <p:sldId id="283" r:id="rId20"/>
    <p:sldId id="284" r:id="rId21"/>
  </p:sldIdLst>
  <p:sldSz cx="6858000" cy="9372600"/>
  <p:notesSz cx="68580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24" autoAdjust="0"/>
  </p:normalViewPr>
  <p:slideViewPr>
    <p:cSldViewPr>
      <p:cViewPr>
        <p:scale>
          <a:sx n="59" d="100"/>
          <a:sy n="59" d="100"/>
        </p:scale>
        <p:origin x="-2106" y="-7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313"/>
          </a:xfrm>
          <a:prstGeom prst="rect">
            <a:avLst/>
          </a:prstGeom>
        </p:spPr>
        <p:txBody>
          <a:bodyPr vert="horz" lIns="91440" tIns="45720" rIns="91440" bIns="45720" rtlCol="0"/>
          <a:lstStyle>
            <a:lvl1pPr algn="r">
              <a:defRPr sz="1200"/>
            </a:lvl1pPr>
          </a:lstStyle>
          <a:p>
            <a:fld id="{AFAEA0C8-FB70-4BFB-9AD6-D0EB19CEF456}" type="datetimeFigureOut">
              <a:rPr lang="en-US" smtClean="0"/>
              <a:pPr/>
              <a:t>4/27/2018</a:t>
            </a:fld>
            <a:endParaRPr lang="en-US"/>
          </a:p>
        </p:txBody>
      </p:sp>
      <p:sp>
        <p:nvSpPr>
          <p:cNvPr id="4" name="Slide Image Placeholder 3"/>
          <p:cNvSpPr>
            <a:spLocks noGrp="1" noRot="1" noChangeAspect="1"/>
          </p:cNvSpPr>
          <p:nvPr>
            <p:ph type="sldImg" idx="2"/>
          </p:nvPr>
        </p:nvSpPr>
        <p:spPr>
          <a:xfrm>
            <a:off x="2143125" y="703263"/>
            <a:ext cx="2571750" cy="3514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1350"/>
            <a:ext cx="5486400" cy="42179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700"/>
            <a:ext cx="2971800" cy="4683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02700"/>
            <a:ext cx="2971800" cy="468313"/>
          </a:xfrm>
          <a:prstGeom prst="rect">
            <a:avLst/>
          </a:prstGeom>
        </p:spPr>
        <p:txBody>
          <a:bodyPr vert="horz" lIns="91440" tIns="45720" rIns="91440" bIns="45720" rtlCol="0" anchor="b"/>
          <a:lstStyle>
            <a:lvl1pPr algn="r">
              <a:defRPr sz="1200"/>
            </a:lvl1pPr>
          </a:lstStyle>
          <a:p>
            <a:fld id="{B0AD3B7A-F13D-42EA-8F42-77857C60A5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C8BFB-ACD6-4DB7-BFF2-2FDA0392B975}"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2905506"/>
            <a:ext cx="5829300" cy="196824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248656"/>
            <a:ext cx="4800600" cy="2343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u="sng">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u="sng">
                <a:solidFill>
                  <a:srgbClr val="FF0000"/>
                </a:solidFill>
                <a:latin typeface="Calibri"/>
                <a:cs typeface="Calibri"/>
              </a:defRPr>
            </a:lvl1pPr>
          </a:lstStyle>
          <a:p>
            <a:endParaRPr/>
          </a:p>
        </p:txBody>
      </p:sp>
      <p:sp>
        <p:nvSpPr>
          <p:cNvPr id="3" name="Holder 3"/>
          <p:cNvSpPr>
            <a:spLocks noGrp="1"/>
          </p:cNvSpPr>
          <p:nvPr>
            <p:ph sz="half" idx="2"/>
          </p:nvPr>
        </p:nvSpPr>
        <p:spPr>
          <a:xfrm>
            <a:off x="342900" y="2155698"/>
            <a:ext cx="2983230" cy="61859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155698"/>
            <a:ext cx="2983230" cy="61859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6857986" cy="3745242"/>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6857986" cy="51002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1" u="sng">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6857986" cy="374524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87020" y="1232405"/>
            <a:ext cx="6283958" cy="391159"/>
          </a:xfrm>
          <a:prstGeom prst="rect">
            <a:avLst/>
          </a:prstGeom>
        </p:spPr>
        <p:txBody>
          <a:bodyPr wrap="square" lIns="0" tIns="0" rIns="0" bIns="0">
            <a:spAutoFit/>
          </a:bodyPr>
          <a:lstStyle>
            <a:lvl1pPr>
              <a:defRPr sz="2400" b="1" i="1" u="sng">
                <a:solidFill>
                  <a:srgbClr val="FF0000"/>
                </a:solidFill>
                <a:latin typeface="Calibri"/>
                <a:cs typeface="Calibri"/>
              </a:defRPr>
            </a:lvl1pPr>
          </a:lstStyle>
          <a:p>
            <a:endParaRPr/>
          </a:p>
        </p:txBody>
      </p:sp>
      <p:sp>
        <p:nvSpPr>
          <p:cNvPr id="3" name="Holder 3"/>
          <p:cNvSpPr>
            <a:spLocks noGrp="1"/>
          </p:cNvSpPr>
          <p:nvPr>
            <p:ph type="body" idx="1"/>
          </p:nvPr>
        </p:nvSpPr>
        <p:spPr>
          <a:xfrm>
            <a:off x="287336" y="1968877"/>
            <a:ext cx="6283325" cy="268097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331720" y="8716518"/>
            <a:ext cx="2194560" cy="4686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8716518"/>
            <a:ext cx="1577340" cy="4686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4/27/2018</a:t>
            </a:fld>
            <a:endParaRPr lang="en-US"/>
          </a:p>
        </p:txBody>
      </p:sp>
      <p:sp>
        <p:nvSpPr>
          <p:cNvPr id="6" name="Holder 6"/>
          <p:cNvSpPr>
            <a:spLocks noGrp="1"/>
          </p:cNvSpPr>
          <p:nvPr>
            <p:ph type="sldNum" sz="quarter" idx="7"/>
          </p:nvPr>
        </p:nvSpPr>
        <p:spPr>
          <a:xfrm>
            <a:off x="4937760" y="8716518"/>
            <a:ext cx="1577340" cy="4686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7.png"/><Relationship Id="rId7" Type="http://schemas.openxmlformats.org/officeDocument/2006/relationships/image" Target="../media/image18.jpeg"/><Relationship Id="rId2" Type="http://schemas.openxmlformats.org/officeDocument/2006/relationships/image" Target="../media/image8.jpe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9.jpe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263893"/>
            <a:ext cx="6857986" cy="6210287"/>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0"/>
            <a:ext cx="6857986" cy="330071"/>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0" y="330071"/>
            <a:ext cx="6858000" cy="0"/>
          </a:xfrm>
          <a:custGeom>
            <a:avLst/>
            <a:gdLst/>
            <a:ahLst/>
            <a:cxnLst/>
            <a:rect l="l" t="t" r="r" b="b"/>
            <a:pathLst>
              <a:path w="6858000">
                <a:moveTo>
                  <a:pt x="6857936" y="0"/>
                </a:moveTo>
                <a:lnTo>
                  <a:pt x="0" y="0"/>
                </a:lnTo>
              </a:path>
            </a:pathLst>
          </a:custGeom>
          <a:ln w="19024">
            <a:solidFill>
              <a:srgbClr val="FDFDFD"/>
            </a:solidFill>
          </a:ln>
        </p:spPr>
        <p:txBody>
          <a:bodyPr wrap="square" lIns="0" tIns="0" rIns="0" bIns="0" rtlCol="0"/>
          <a:lstStyle/>
          <a:p>
            <a:endParaRPr dirty="0"/>
          </a:p>
        </p:txBody>
      </p:sp>
      <p:sp>
        <p:nvSpPr>
          <p:cNvPr id="5" name="object 5"/>
          <p:cNvSpPr/>
          <p:nvPr/>
        </p:nvSpPr>
        <p:spPr>
          <a:xfrm>
            <a:off x="0" y="8877300"/>
            <a:ext cx="6857986" cy="495281"/>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953643" y="3284668"/>
            <a:ext cx="4950590" cy="4127091"/>
          </a:xfrm>
          <a:prstGeom prst="rect">
            <a:avLst/>
          </a:prstGeom>
          <a:blipFill>
            <a:blip r:embed="rId5" cstate="print"/>
            <a:stretch>
              <a:fillRect/>
            </a:stretch>
          </a:blipFill>
        </p:spPr>
        <p:txBody>
          <a:bodyPr wrap="square" lIns="0" tIns="0" rIns="0" bIns="0" rtlCol="0"/>
          <a:lstStyle/>
          <a:p>
            <a:endParaRPr dirty="0"/>
          </a:p>
        </p:txBody>
      </p:sp>
      <p:sp>
        <p:nvSpPr>
          <p:cNvPr id="7" name="object 7"/>
          <p:cNvSpPr txBox="1"/>
          <p:nvPr/>
        </p:nvSpPr>
        <p:spPr>
          <a:xfrm>
            <a:off x="-25400" y="8420101"/>
            <a:ext cx="6883400" cy="566822"/>
          </a:xfrm>
          <a:prstGeom prst="rect">
            <a:avLst/>
          </a:prstGeom>
        </p:spPr>
        <p:txBody>
          <a:bodyPr vert="horz" wrap="square" lIns="0" tIns="12700" rIns="0" bIns="0" rtlCol="0">
            <a:spAutoFit/>
          </a:bodyPr>
          <a:lstStyle/>
          <a:p>
            <a:pPr marR="186690" algn="r">
              <a:lnSpc>
                <a:spcPct val="100000"/>
              </a:lnSpc>
              <a:spcBef>
                <a:spcPts val="100"/>
              </a:spcBef>
            </a:pPr>
            <a:r>
              <a:rPr lang="en-US" b="1" i="1" spc="-5" dirty="0" smtClean="0">
                <a:solidFill>
                  <a:srgbClr val="363434"/>
                </a:solidFill>
                <a:latin typeface="Century Gothic"/>
                <a:cs typeface="Century Gothic"/>
              </a:rPr>
              <a:t>November</a:t>
            </a:r>
            <a:endParaRPr b="1" i="1" dirty="0">
              <a:latin typeface="Century Gothic"/>
              <a:cs typeface="Century Gothic"/>
            </a:endParaRPr>
          </a:p>
          <a:p>
            <a:pPr marL="12700">
              <a:lnSpc>
                <a:spcPct val="100000"/>
              </a:lnSpc>
              <a:tabLst>
                <a:tab pos="5434965" algn="l"/>
                <a:tab pos="6870065" algn="l"/>
              </a:tabLst>
            </a:pPr>
            <a:r>
              <a:rPr b="1" i="1" strike="sngStrike" dirty="0">
                <a:solidFill>
                  <a:srgbClr val="363434"/>
                </a:solidFill>
                <a:latin typeface="Times New Roman"/>
                <a:cs typeface="Times New Roman"/>
              </a:rPr>
              <a:t> 	</a:t>
            </a:r>
            <a:r>
              <a:rPr lang="en-US" b="1" i="1" strike="sngStrike" dirty="0">
                <a:solidFill>
                  <a:srgbClr val="363434"/>
                </a:solidFill>
                <a:latin typeface="Times New Roman"/>
                <a:cs typeface="Times New Roman"/>
              </a:rPr>
              <a:t>          </a:t>
            </a:r>
            <a:r>
              <a:rPr b="1" i="1" strike="sngStrike" spc="-5" dirty="0">
                <a:solidFill>
                  <a:srgbClr val="363434"/>
                </a:solidFill>
                <a:latin typeface="Century Gothic"/>
                <a:cs typeface="Century Gothic"/>
              </a:rPr>
              <a:t>2017</a:t>
            </a:r>
            <a:r>
              <a:rPr sz="1750" b="1" strike="sngStrike" spc="-5" dirty="0">
                <a:solidFill>
                  <a:srgbClr val="363434"/>
                </a:solidFill>
                <a:latin typeface="Century Gothic"/>
                <a:cs typeface="Century Gothic"/>
              </a:rPr>
              <a:t>	</a:t>
            </a:r>
            <a:endParaRPr sz="1750" dirty="0">
              <a:latin typeface="Century Gothic"/>
              <a:cs typeface="Century Gothic"/>
            </a:endParaRPr>
          </a:p>
        </p:txBody>
      </p:sp>
      <p:sp>
        <p:nvSpPr>
          <p:cNvPr id="8" name="object 8"/>
          <p:cNvSpPr txBox="1"/>
          <p:nvPr/>
        </p:nvSpPr>
        <p:spPr>
          <a:xfrm>
            <a:off x="2819400" y="4926066"/>
            <a:ext cx="1104118" cy="880744"/>
          </a:xfrm>
          <a:prstGeom prst="rect">
            <a:avLst/>
          </a:prstGeom>
        </p:spPr>
        <p:txBody>
          <a:bodyPr vert="horz" wrap="square" lIns="0" tIns="10795" rIns="0" bIns="0" rtlCol="0">
            <a:spAutoFit/>
          </a:bodyPr>
          <a:lstStyle/>
          <a:p>
            <a:pPr marL="183515" marR="5080" indent="-171450">
              <a:lnSpc>
                <a:spcPct val="100400"/>
              </a:lnSpc>
              <a:spcBef>
                <a:spcPts val="85"/>
              </a:spcBef>
            </a:pPr>
            <a:r>
              <a:rPr sz="2800" b="1" spc="-290" dirty="0">
                <a:latin typeface="Times New Roman"/>
                <a:cs typeface="Times New Roman"/>
              </a:rPr>
              <a:t>TESLA  </a:t>
            </a:r>
            <a:r>
              <a:rPr lang="en-IN" sz="2800" b="1" spc="-175" dirty="0" smtClean="0">
                <a:latin typeface="Times New Roman"/>
                <a:cs typeface="Times New Roman"/>
              </a:rPr>
              <a:t>11</a:t>
            </a:r>
            <a:r>
              <a:rPr sz="2800" b="1" spc="-175" dirty="0" smtClean="0">
                <a:latin typeface="Times New Roman"/>
                <a:cs typeface="Times New Roman"/>
              </a:rPr>
              <a:t>/17</a:t>
            </a:r>
            <a:endParaRPr sz="2800" b="1" dirty="0">
              <a:latin typeface="Times New Roman"/>
              <a:cs typeface="Times New Roman"/>
            </a:endParaRPr>
          </a:p>
        </p:txBody>
      </p:sp>
      <p:sp>
        <p:nvSpPr>
          <p:cNvPr id="9" name="object 9"/>
          <p:cNvSpPr txBox="1">
            <a:spLocks noGrp="1"/>
          </p:cNvSpPr>
          <p:nvPr>
            <p:ph type="title"/>
          </p:nvPr>
        </p:nvSpPr>
        <p:spPr>
          <a:xfrm>
            <a:off x="1213345" y="1194305"/>
            <a:ext cx="4197350" cy="664845"/>
          </a:xfrm>
          <a:prstGeom prst="rect">
            <a:avLst/>
          </a:prstGeom>
        </p:spPr>
        <p:txBody>
          <a:bodyPr vert="horz" wrap="square" lIns="0" tIns="12700" rIns="0" bIns="0" rtlCol="0">
            <a:spAutoFit/>
          </a:bodyPr>
          <a:lstStyle/>
          <a:p>
            <a:pPr algn="ctr">
              <a:lnSpc>
                <a:spcPts val="2875"/>
              </a:lnSpc>
              <a:spcBef>
                <a:spcPts val="100"/>
              </a:spcBef>
              <a:tabLst>
                <a:tab pos="1245235" algn="l"/>
              </a:tabLst>
            </a:pPr>
            <a:r>
              <a:rPr u="none" spc="-10" dirty="0">
                <a:solidFill>
                  <a:srgbClr val="000000"/>
                </a:solidFill>
                <a:latin typeface="PMingLiU"/>
                <a:cs typeface="PMingLiU"/>
              </a:rPr>
              <a:t>Electrical	</a:t>
            </a:r>
            <a:r>
              <a:rPr u="none" dirty="0">
                <a:solidFill>
                  <a:srgbClr val="000000"/>
                </a:solidFill>
                <a:latin typeface="PMingLiU"/>
                <a:cs typeface="PMingLiU"/>
              </a:rPr>
              <a:t>Engineering</a:t>
            </a:r>
            <a:r>
              <a:rPr u="none" spc="-60" dirty="0">
                <a:solidFill>
                  <a:srgbClr val="000000"/>
                </a:solidFill>
                <a:latin typeface="PMingLiU"/>
                <a:cs typeface="PMingLiU"/>
              </a:rPr>
              <a:t> </a:t>
            </a:r>
            <a:r>
              <a:rPr u="none" spc="60" dirty="0">
                <a:solidFill>
                  <a:srgbClr val="000000"/>
                </a:solidFill>
                <a:latin typeface="PMingLiU"/>
                <a:cs typeface="PMingLiU"/>
              </a:rPr>
              <a:t>Department</a:t>
            </a:r>
          </a:p>
          <a:p>
            <a:pPr marL="1270" algn="ctr">
              <a:lnSpc>
                <a:spcPts val="2155"/>
              </a:lnSpc>
            </a:pPr>
            <a:r>
              <a:rPr sz="1800" u="none" spc="-15" dirty="0">
                <a:solidFill>
                  <a:srgbClr val="000000"/>
                </a:solidFill>
                <a:latin typeface="PMingLiU"/>
                <a:cs typeface="PMingLiU"/>
              </a:rPr>
              <a:t>JECRC </a:t>
            </a:r>
            <a:r>
              <a:rPr sz="1800" u="none" dirty="0">
                <a:solidFill>
                  <a:srgbClr val="000000"/>
                </a:solidFill>
                <a:latin typeface="PMingLiU"/>
                <a:cs typeface="PMingLiU"/>
              </a:rPr>
              <a:t>,</a:t>
            </a:r>
            <a:r>
              <a:rPr sz="1800" u="none" spc="-45" dirty="0">
                <a:solidFill>
                  <a:srgbClr val="000000"/>
                </a:solidFill>
                <a:latin typeface="PMingLiU"/>
                <a:cs typeface="PMingLiU"/>
              </a:rPr>
              <a:t> </a:t>
            </a:r>
            <a:r>
              <a:rPr sz="1800" u="none" spc="40" dirty="0">
                <a:solidFill>
                  <a:srgbClr val="000000"/>
                </a:solidFill>
                <a:latin typeface="PMingLiU"/>
                <a:cs typeface="PMingLiU"/>
              </a:rPr>
              <a:t>Jaipur</a:t>
            </a:r>
            <a:endParaRPr sz="1800" dirty="0">
              <a:latin typeface="PMingLiU"/>
              <a:cs typeface="PMingLiU"/>
            </a:endParaRPr>
          </a:p>
        </p:txBody>
      </p:sp>
      <p:sp>
        <p:nvSpPr>
          <p:cNvPr id="10" name="object 10"/>
          <p:cNvSpPr/>
          <p:nvPr/>
        </p:nvSpPr>
        <p:spPr>
          <a:xfrm>
            <a:off x="228599" y="0"/>
            <a:ext cx="1343032" cy="952498"/>
          </a:xfrm>
          <a:prstGeom prst="rect">
            <a:avLst/>
          </a:prstGeom>
          <a:blipFill>
            <a:blip r:embed="rId6" cstate="print"/>
            <a:stretch>
              <a:fillRect/>
            </a:stretch>
          </a:blipFill>
        </p:spPr>
        <p:txBody>
          <a:bodyPr wrap="square" lIns="0" tIns="0" rIns="0" bIns="0" rtlCol="0"/>
          <a:lstStyle/>
          <a:p>
            <a:endParaRPr dirty="0"/>
          </a:p>
        </p:txBody>
      </p:sp>
      <p:sp>
        <p:nvSpPr>
          <p:cNvPr id="11" name="object 11"/>
          <p:cNvSpPr txBox="1"/>
          <p:nvPr/>
        </p:nvSpPr>
        <p:spPr>
          <a:xfrm>
            <a:off x="533400" y="224408"/>
            <a:ext cx="679945" cy="473848"/>
          </a:xfrm>
          <a:prstGeom prst="rect">
            <a:avLst/>
          </a:prstGeom>
        </p:spPr>
        <p:txBody>
          <a:bodyPr vert="horz" wrap="square" lIns="0" tIns="12700" rIns="0" bIns="0" rtlCol="0">
            <a:spAutoFit/>
          </a:bodyPr>
          <a:lstStyle/>
          <a:p>
            <a:pPr marL="92710" marR="5080" indent="-80645">
              <a:lnSpc>
                <a:spcPct val="106600"/>
              </a:lnSpc>
              <a:spcBef>
                <a:spcPts val="100"/>
              </a:spcBef>
            </a:pPr>
            <a:r>
              <a:rPr sz="1400" b="1" spc="-5" dirty="0">
                <a:latin typeface="Calibri"/>
                <a:cs typeface="Calibri"/>
              </a:rPr>
              <a:t>TESLA  </a:t>
            </a:r>
            <a:r>
              <a:rPr lang="en-US"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3695700"/>
            <a:ext cx="6858000" cy="5676900"/>
          </a:xfrm>
          <a:prstGeom prst="rect">
            <a:avLst/>
          </a:prstGeom>
          <a:blipFill>
            <a:blip r:embed="rId2" cstate="print"/>
            <a:stretch>
              <a:fillRect/>
            </a:stretch>
          </a:blipFill>
        </p:spPr>
        <p:txBody>
          <a:bodyPr wrap="square" lIns="0" tIns="0" rIns="0" bIns="0" rtlCol="0"/>
          <a:lstStyle/>
          <a:p>
            <a:endParaRPr dirty="0"/>
          </a:p>
        </p:txBody>
      </p:sp>
      <p:sp>
        <p:nvSpPr>
          <p:cNvPr id="5" name="object 9"/>
          <p:cNvSpPr/>
          <p:nvPr/>
        </p:nvSpPr>
        <p:spPr>
          <a:xfrm>
            <a:off x="0" y="0"/>
            <a:ext cx="1343032" cy="952498"/>
          </a:xfrm>
          <a:prstGeom prst="rect">
            <a:avLst/>
          </a:prstGeom>
          <a:blipFill>
            <a:blip r:embed="rId3" cstate="print"/>
            <a:stretch>
              <a:fillRect/>
            </a:stretch>
          </a:blipFill>
        </p:spPr>
        <p:txBody>
          <a:bodyPr wrap="square" lIns="0" tIns="0" rIns="0" bIns="0" rtlCol="0"/>
          <a:lstStyle/>
          <a:p>
            <a:endParaRPr dirty="0"/>
          </a:p>
        </p:txBody>
      </p:sp>
      <p:sp>
        <p:nvSpPr>
          <p:cNvPr id="6" name="TextBox 5"/>
          <p:cNvSpPr txBox="1"/>
          <p:nvPr/>
        </p:nvSpPr>
        <p:spPr>
          <a:xfrm>
            <a:off x="304800" y="190500"/>
            <a:ext cx="762000" cy="523220"/>
          </a:xfrm>
          <a:prstGeom prst="rect">
            <a:avLst/>
          </a:prstGeom>
          <a:noFill/>
        </p:spPr>
        <p:txBody>
          <a:bodyPr wrap="square" rtlCol="0">
            <a:spAutoFit/>
          </a:bodyPr>
          <a:lstStyle/>
          <a:p>
            <a:pPr algn="ctr"/>
            <a:r>
              <a:rPr lang="en-US" sz="1400" b="1" dirty="0"/>
              <a:t>TELSA     </a:t>
            </a:r>
            <a:r>
              <a:rPr lang="en-US" sz="1400" b="1" dirty="0" smtClean="0"/>
              <a:t>11/17</a:t>
            </a:r>
            <a:endParaRPr lang="en-US" sz="1400" b="1" dirty="0"/>
          </a:p>
        </p:txBody>
      </p:sp>
      <p:sp>
        <p:nvSpPr>
          <p:cNvPr id="7" name="Rectangle 6"/>
          <p:cNvSpPr/>
          <p:nvPr/>
        </p:nvSpPr>
        <p:spPr>
          <a:xfrm>
            <a:off x="1981200" y="419100"/>
            <a:ext cx="2518636" cy="400110"/>
          </a:xfrm>
          <a:prstGeom prst="rect">
            <a:avLst/>
          </a:prstGeom>
        </p:spPr>
        <p:txBody>
          <a:bodyPr wrap="square">
            <a:spAutoFit/>
          </a:bodyPr>
          <a:lstStyle/>
          <a:p>
            <a:pPr algn="ctr"/>
            <a:r>
              <a:rPr lang="en-US" sz="2000" i="1" dirty="0" smtClean="0">
                <a:solidFill>
                  <a:srgbClr val="FF0000"/>
                </a:solidFill>
                <a:latin typeface="Cambria" pitchFamily="18" charset="0"/>
              </a:rPr>
              <a:t>PLACEMENT DRIVES </a:t>
            </a:r>
            <a:endParaRPr lang="en-US" sz="2000" dirty="0"/>
          </a:p>
        </p:txBody>
      </p:sp>
      <p:sp>
        <p:nvSpPr>
          <p:cNvPr id="8" name="TextBox 7"/>
          <p:cNvSpPr txBox="1"/>
          <p:nvPr/>
        </p:nvSpPr>
        <p:spPr>
          <a:xfrm>
            <a:off x="228600" y="1028700"/>
            <a:ext cx="6400800" cy="646331"/>
          </a:xfrm>
          <a:prstGeom prst="rect">
            <a:avLst/>
          </a:prstGeom>
          <a:noFill/>
        </p:spPr>
        <p:txBody>
          <a:bodyPr wrap="square" rtlCol="0">
            <a:spAutoFit/>
          </a:bodyPr>
          <a:lstStyle/>
          <a:p>
            <a:pPr algn="just"/>
            <a:endParaRPr lang="en-IN" dirty="0" smtClean="0">
              <a:latin typeface="Times New Roman" pitchFamily="18" charset="0"/>
              <a:cs typeface="Times New Roman" pitchFamily="18" charset="0"/>
            </a:endParaRPr>
          </a:p>
          <a:p>
            <a:pPr algn="just"/>
            <a:endParaRPr lang="en-US" dirty="0"/>
          </a:p>
        </p:txBody>
      </p:sp>
      <p:sp>
        <p:nvSpPr>
          <p:cNvPr id="13" name="TextBox 12"/>
          <p:cNvSpPr txBox="1"/>
          <p:nvPr/>
        </p:nvSpPr>
        <p:spPr>
          <a:xfrm>
            <a:off x="304800" y="1028700"/>
            <a:ext cx="6324600" cy="2062103"/>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Capital Trust-</a:t>
            </a:r>
            <a:r>
              <a:rPr lang="en-US" dirty="0" smtClean="0"/>
              <a:t> </a:t>
            </a:r>
            <a:r>
              <a:rPr lang="en-US" dirty="0" smtClean="0">
                <a:latin typeface="Times New Roman" pitchFamily="18" charset="0"/>
                <a:cs typeface="Times New Roman" pitchFamily="18" charset="0"/>
              </a:rPr>
              <a:t>On 1st Nov outset placement drive was organized by the Capital Trust Which included aptitude test then it was followed by GD and personal Interview. Four student were selected from the EE department named as </a:t>
            </a:r>
            <a:r>
              <a:rPr lang="en-IN" dirty="0" smtClean="0">
                <a:latin typeface="Times New Roman" pitchFamily="18" charset="0"/>
                <a:cs typeface="Times New Roman" pitchFamily="18" charset="0"/>
              </a:rPr>
              <a:t>Mr. </a:t>
            </a:r>
            <a:r>
              <a:rPr lang="en-IN" dirty="0" err="1" smtClean="0">
                <a:latin typeface="Times New Roman" pitchFamily="18" charset="0"/>
                <a:cs typeface="Times New Roman" pitchFamily="18" charset="0"/>
              </a:rPr>
              <a:t>Chitranjan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Goutam</a:t>
            </a:r>
            <a:r>
              <a:rPr lang="en-IN" dirty="0" smtClean="0">
                <a:latin typeface="Times New Roman" pitchFamily="18" charset="0"/>
                <a:cs typeface="Times New Roman" pitchFamily="18" charset="0"/>
              </a:rPr>
              <a:t>    Mr. </a:t>
            </a:r>
            <a:r>
              <a:rPr lang="en-IN" dirty="0" err="1" smtClean="0">
                <a:latin typeface="Times New Roman" pitchFamily="18" charset="0"/>
                <a:cs typeface="Times New Roman" pitchFamily="18" charset="0"/>
              </a:rPr>
              <a:t>Jayant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Jha</a:t>
            </a:r>
            <a:r>
              <a:rPr lang="en-IN" dirty="0" smtClean="0">
                <a:latin typeface="Times New Roman" pitchFamily="18" charset="0"/>
                <a:cs typeface="Times New Roman" pitchFamily="18" charset="0"/>
              </a:rPr>
              <a:t>    Mr. </a:t>
            </a:r>
            <a:r>
              <a:rPr lang="en-IN" dirty="0" err="1" smtClean="0">
                <a:latin typeface="Times New Roman" pitchFamily="18" charset="0"/>
                <a:cs typeface="Times New Roman" pitchFamily="18" charset="0"/>
              </a:rPr>
              <a:t>Mahavir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Suman</a:t>
            </a:r>
            <a:r>
              <a:rPr lang="en-IN" dirty="0" smtClean="0">
                <a:latin typeface="Times New Roman" pitchFamily="18" charset="0"/>
                <a:cs typeface="Times New Roman" pitchFamily="18" charset="0"/>
              </a:rPr>
              <a:t> Mr. </a:t>
            </a:r>
            <a:r>
              <a:rPr lang="en-IN" dirty="0" err="1" smtClean="0">
                <a:latin typeface="Times New Roman" pitchFamily="18" charset="0"/>
                <a:cs typeface="Times New Roman" pitchFamily="18" charset="0"/>
              </a:rPr>
              <a:t>Rohit</a:t>
            </a:r>
            <a:r>
              <a:rPr lang="en-IN" dirty="0" smtClean="0">
                <a:latin typeface="Times New Roman" pitchFamily="18" charset="0"/>
                <a:cs typeface="Times New Roman" pitchFamily="18" charset="0"/>
              </a:rPr>
              <a:t> Kumar Gupta with the package of 1.8 LPA.</a:t>
            </a:r>
          </a:p>
          <a:p>
            <a:pPr algn="just"/>
            <a:endParaRPr lang="en-US" dirty="0">
              <a:latin typeface="Times New Roman" pitchFamily="18" charset="0"/>
              <a:cs typeface="Times New Roman" pitchFamily="18" charset="0"/>
            </a:endParaRPr>
          </a:p>
        </p:txBody>
      </p:sp>
      <p:pic>
        <p:nvPicPr>
          <p:cNvPr id="14" name="Picture 2"/>
          <p:cNvPicPr>
            <a:picLocks noChangeAspect="1" noChangeArrowheads="1"/>
          </p:cNvPicPr>
          <p:nvPr/>
        </p:nvPicPr>
        <p:blipFill>
          <a:blip r:embed="rId4" cstate="print"/>
          <a:srcRect/>
          <a:stretch>
            <a:fillRect/>
          </a:stretch>
        </p:blipFill>
        <p:spPr bwMode="auto">
          <a:xfrm>
            <a:off x="381000" y="3086100"/>
            <a:ext cx="1524000" cy="1907115"/>
          </a:xfrm>
          <a:prstGeom prst="rect">
            <a:avLst/>
          </a:prstGeom>
          <a:ln>
            <a:headEnd/>
            <a:tailEnd/>
          </a:ln>
        </p:spPr>
        <p:style>
          <a:lnRef idx="0">
            <a:schemeClr val="dk1"/>
          </a:lnRef>
          <a:fillRef idx="3">
            <a:schemeClr val="dk1"/>
          </a:fillRef>
          <a:effectRef idx="3">
            <a:schemeClr val="dk1"/>
          </a:effectRef>
          <a:fontRef idx="minor">
            <a:schemeClr val="lt1"/>
          </a:fontRef>
        </p:style>
      </p:pic>
      <p:pic>
        <p:nvPicPr>
          <p:cNvPr id="15" name="Picture 2"/>
          <p:cNvPicPr>
            <a:picLocks noChangeAspect="1" noChangeArrowheads="1"/>
          </p:cNvPicPr>
          <p:nvPr/>
        </p:nvPicPr>
        <p:blipFill>
          <a:blip r:embed="rId5" cstate="print"/>
          <a:srcRect/>
          <a:stretch>
            <a:fillRect/>
          </a:stretch>
        </p:blipFill>
        <p:spPr bwMode="auto">
          <a:xfrm>
            <a:off x="2133600" y="3086100"/>
            <a:ext cx="1371600" cy="1917701"/>
          </a:xfrm>
          <a:prstGeom prst="rect">
            <a:avLst/>
          </a:prstGeom>
          <a:ln>
            <a:headEnd/>
            <a:tailEnd/>
          </a:ln>
        </p:spPr>
        <p:style>
          <a:lnRef idx="0">
            <a:schemeClr val="dk1"/>
          </a:lnRef>
          <a:fillRef idx="3">
            <a:schemeClr val="dk1"/>
          </a:fillRef>
          <a:effectRef idx="3">
            <a:schemeClr val="dk1"/>
          </a:effectRef>
          <a:fontRef idx="minor">
            <a:schemeClr val="lt1"/>
          </a:fontRef>
        </p:style>
      </p:pic>
      <p:pic>
        <p:nvPicPr>
          <p:cNvPr id="16" name="Picture 4"/>
          <p:cNvPicPr>
            <a:picLocks noChangeAspect="1" noChangeArrowheads="1"/>
          </p:cNvPicPr>
          <p:nvPr/>
        </p:nvPicPr>
        <p:blipFill>
          <a:blip r:embed="rId6" cstate="print"/>
          <a:srcRect/>
          <a:stretch>
            <a:fillRect/>
          </a:stretch>
        </p:blipFill>
        <p:spPr bwMode="auto">
          <a:xfrm>
            <a:off x="3733800" y="3086100"/>
            <a:ext cx="1447800" cy="1909233"/>
          </a:xfrm>
          <a:prstGeom prst="rect">
            <a:avLst/>
          </a:prstGeom>
          <a:ln>
            <a:headEnd/>
            <a:tailEnd/>
          </a:ln>
        </p:spPr>
        <p:style>
          <a:lnRef idx="0">
            <a:schemeClr val="dk1"/>
          </a:lnRef>
          <a:fillRef idx="3">
            <a:schemeClr val="dk1"/>
          </a:fillRef>
          <a:effectRef idx="3">
            <a:schemeClr val="dk1"/>
          </a:effectRef>
          <a:fontRef idx="minor">
            <a:schemeClr val="lt1"/>
          </a:fontRef>
        </p:style>
      </p:pic>
      <p:pic>
        <p:nvPicPr>
          <p:cNvPr id="17" name="Picture 3"/>
          <p:cNvPicPr>
            <a:picLocks noChangeAspect="1" noChangeArrowheads="1"/>
          </p:cNvPicPr>
          <p:nvPr/>
        </p:nvPicPr>
        <p:blipFill>
          <a:blip r:embed="rId7" cstate="print"/>
          <a:srcRect/>
          <a:stretch>
            <a:fillRect/>
          </a:stretch>
        </p:blipFill>
        <p:spPr bwMode="auto">
          <a:xfrm>
            <a:off x="5334000" y="3086100"/>
            <a:ext cx="1295400" cy="1905000"/>
          </a:xfrm>
          <a:prstGeom prst="rect">
            <a:avLst/>
          </a:prstGeom>
          <a:ln>
            <a:headEnd/>
            <a:tailEnd/>
          </a:ln>
        </p:spPr>
        <p:style>
          <a:lnRef idx="0">
            <a:schemeClr val="dk1"/>
          </a:lnRef>
          <a:fillRef idx="3">
            <a:schemeClr val="dk1"/>
          </a:fillRef>
          <a:effectRef idx="3">
            <a:schemeClr val="dk1"/>
          </a:effectRef>
          <a:fontRef idx="minor">
            <a:schemeClr val="lt1"/>
          </a:fontRef>
        </p:style>
      </p:pic>
      <p:sp>
        <p:nvSpPr>
          <p:cNvPr id="18" name="object 11"/>
          <p:cNvSpPr/>
          <p:nvPr/>
        </p:nvSpPr>
        <p:spPr>
          <a:xfrm>
            <a:off x="381000" y="800100"/>
            <a:ext cx="6248400" cy="1905"/>
          </a:xfrm>
          <a:custGeom>
            <a:avLst/>
            <a:gdLst/>
            <a:ahLst/>
            <a:cxnLst/>
            <a:rect l="l" t="t" r="r" b="b"/>
            <a:pathLst>
              <a:path w="6248400" h="1905">
                <a:moveTo>
                  <a:pt x="0" y="0"/>
                </a:moveTo>
                <a:lnTo>
                  <a:pt x="6248387" y="1587"/>
                </a:lnTo>
              </a:path>
            </a:pathLst>
          </a:custGeom>
          <a:ln w="9524">
            <a:solidFill>
              <a:srgbClr val="000000"/>
            </a:solidFill>
          </a:ln>
        </p:spPr>
        <p:txBody>
          <a:bodyPr wrap="square" lIns="0" tIns="0" rIns="0" bIns="0" rtlCol="0"/>
          <a:lstStyle/>
          <a:p>
            <a:endParaRPr dirty="0"/>
          </a:p>
        </p:txBody>
      </p:sp>
      <p:sp>
        <p:nvSpPr>
          <p:cNvPr id="19" name="Rectangle 18"/>
          <p:cNvSpPr/>
          <p:nvPr/>
        </p:nvSpPr>
        <p:spPr>
          <a:xfrm>
            <a:off x="381000" y="5372100"/>
            <a:ext cx="6096000" cy="1785104"/>
          </a:xfrm>
          <a:prstGeom prst="rect">
            <a:avLst/>
          </a:prstGeom>
        </p:spPr>
        <p:txBody>
          <a:bodyPr wrap="square">
            <a:spAutoFit/>
          </a:bodyPr>
          <a:lstStyle/>
          <a:p>
            <a:pPr algn="just"/>
            <a:r>
              <a:rPr lang="en-IN" sz="2000" b="1" dirty="0" err="1" smtClean="0">
                <a:latin typeface="Times New Roman" pitchFamily="18" charset="0"/>
                <a:cs typeface="Times New Roman" pitchFamily="18" charset="0"/>
              </a:rPr>
              <a:t>Devtechnosys</a:t>
            </a:r>
            <a:r>
              <a:rPr lang="en-IN" sz="2000" b="1" dirty="0" smtClean="0">
                <a:latin typeface="Times New Roman" pitchFamily="18" charset="0"/>
                <a:cs typeface="Times New Roman" pitchFamily="18" charset="0"/>
              </a:rPr>
              <a:t> Drive </a:t>
            </a:r>
            <a:r>
              <a:rPr lang="en-IN" sz="2000" b="1" dirty="0" smtClean="0"/>
              <a:t>- </a:t>
            </a:r>
            <a:r>
              <a:rPr lang="en-US" dirty="0" smtClean="0">
                <a:latin typeface="Times New Roman" pitchFamily="18" charset="0"/>
                <a:cs typeface="Times New Roman" pitchFamily="18" charset="0"/>
              </a:rPr>
              <a:t>On 2nd Nov outset placement drive was organized by  </a:t>
            </a:r>
            <a:r>
              <a:rPr lang="en-US" dirty="0" err="1" smtClean="0">
                <a:latin typeface="Times New Roman" pitchFamily="18" charset="0"/>
                <a:cs typeface="Times New Roman" pitchFamily="18" charset="0"/>
              </a:rPr>
              <a:t>Devtechnosys</a:t>
            </a:r>
            <a:r>
              <a:rPr lang="en-US" dirty="0" smtClean="0">
                <a:latin typeface="Times New Roman" pitchFamily="18" charset="0"/>
                <a:cs typeface="Times New Roman" pitchFamily="18" charset="0"/>
              </a:rPr>
              <a:t> Which included aptitude test then it was followed by GD and personal Interview. Only one student was selected from the EE department named as </a:t>
            </a:r>
            <a:r>
              <a:rPr lang="en-IN" dirty="0" smtClean="0">
                <a:latin typeface="Times New Roman" pitchFamily="18" charset="0"/>
                <a:cs typeface="Times New Roman" pitchFamily="18" charset="0"/>
              </a:rPr>
              <a:t>Mr. </a:t>
            </a:r>
            <a:r>
              <a:rPr lang="en-IN" dirty="0" err="1" smtClean="0">
                <a:latin typeface="Times New Roman" pitchFamily="18" charset="0"/>
                <a:cs typeface="Times New Roman" pitchFamily="18" charset="0"/>
              </a:rPr>
              <a:t>Ashutosh</a:t>
            </a:r>
            <a:r>
              <a:rPr lang="en-IN" dirty="0" smtClean="0">
                <a:latin typeface="Times New Roman" pitchFamily="18" charset="0"/>
                <a:cs typeface="Times New Roman" pitchFamily="18" charset="0"/>
              </a:rPr>
              <a:t> Gaur with the package of 1.8 LPA.</a:t>
            </a:r>
          </a:p>
          <a:p>
            <a:pPr algn="just"/>
            <a:endParaRPr lang="en-IN" dirty="0" smtClean="0">
              <a:latin typeface="Times New Roman" pitchFamily="18" charset="0"/>
              <a:cs typeface="Times New Roman" pitchFamily="18" charset="0"/>
            </a:endParaRPr>
          </a:p>
        </p:txBody>
      </p:sp>
      <p:pic>
        <p:nvPicPr>
          <p:cNvPr id="20" name="Picture 2"/>
          <p:cNvPicPr>
            <a:picLocks noChangeAspect="1" noChangeArrowheads="1"/>
          </p:cNvPicPr>
          <p:nvPr/>
        </p:nvPicPr>
        <p:blipFill>
          <a:blip r:embed="rId8" cstate="print"/>
          <a:srcRect/>
          <a:stretch>
            <a:fillRect/>
          </a:stretch>
        </p:blipFill>
        <p:spPr bwMode="auto">
          <a:xfrm>
            <a:off x="2438400" y="7048500"/>
            <a:ext cx="1992232" cy="1981200"/>
          </a:xfrm>
          <a:prstGeom prst="rect">
            <a:avLst/>
          </a:prstGeom>
          <a:ln>
            <a:headEnd/>
            <a:tailEnd/>
          </a:ln>
        </p:spPr>
        <p:style>
          <a:lnRef idx="0">
            <a:schemeClr val="dk1"/>
          </a:lnRef>
          <a:fillRef idx="3">
            <a:schemeClr val="dk1"/>
          </a:fillRef>
          <a:effectRef idx="3">
            <a:schemeClr val="dk1"/>
          </a:effectRef>
          <a:fontRef idx="minor">
            <a:schemeClr val="lt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3695700"/>
            <a:ext cx="6858000" cy="5676900"/>
          </a:xfrm>
          <a:prstGeom prst="rect">
            <a:avLst/>
          </a:prstGeom>
          <a:blipFill>
            <a:blip r:embed="rId2" cstate="print"/>
            <a:stretch>
              <a:fillRect/>
            </a:stretch>
          </a:blipFill>
        </p:spPr>
        <p:txBody>
          <a:bodyPr wrap="square" lIns="0" tIns="0" rIns="0" bIns="0" rtlCol="0"/>
          <a:lstStyle/>
          <a:p>
            <a:endParaRPr dirty="0"/>
          </a:p>
        </p:txBody>
      </p:sp>
      <p:sp>
        <p:nvSpPr>
          <p:cNvPr id="5" name="object 9"/>
          <p:cNvSpPr/>
          <p:nvPr/>
        </p:nvSpPr>
        <p:spPr>
          <a:xfrm>
            <a:off x="0" y="0"/>
            <a:ext cx="1343032" cy="952498"/>
          </a:xfrm>
          <a:prstGeom prst="rect">
            <a:avLst/>
          </a:prstGeom>
          <a:blipFill>
            <a:blip r:embed="rId3" cstate="print"/>
            <a:stretch>
              <a:fillRect/>
            </a:stretch>
          </a:blipFill>
        </p:spPr>
        <p:txBody>
          <a:bodyPr wrap="square" lIns="0" tIns="0" rIns="0" bIns="0" rtlCol="0"/>
          <a:lstStyle/>
          <a:p>
            <a:endParaRPr dirty="0"/>
          </a:p>
        </p:txBody>
      </p:sp>
      <p:sp>
        <p:nvSpPr>
          <p:cNvPr id="6" name="TextBox 5"/>
          <p:cNvSpPr txBox="1"/>
          <p:nvPr/>
        </p:nvSpPr>
        <p:spPr>
          <a:xfrm>
            <a:off x="304800" y="190500"/>
            <a:ext cx="762000" cy="523220"/>
          </a:xfrm>
          <a:prstGeom prst="rect">
            <a:avLst/>
          </a:prstGeom>
          <a:noFill/>
        </p:spPr>
        <p:txBody>
          <a:bodyPr wrap="square" rtlCol="0">
            <a:spAutoFit/>
          </a:bodyPr>
          <a:lstStyle/>
          <a:p>
            <a:pPr algn="ctr"/>
            <a:r>
              <a:rPr lang="en-US" sz="1400" b="1" dirty="0"/>
              <a:t>TELSA     </a:t>
            </a:r>
            <a:r>
              <a:rPr lang="en-US" sz="1400" b="1" dirty="0" smtClean="0"/>
              <a:t>11/17</a:t>
            </a:r>
            <a:endParaRPr lang="en-US" sz="1400" b="1" dirty="0"/>
          </a:p>
        </p:txBody>
      </p:sp>
      <p:sp>
        <p:nvSpPr>
          <p:cNvPr id="9" name="TextBox 8"/>
          <p:cNvSpPr txBox="1"/>
          <p:nvPr/>
        </p:nvSpPr>
        <p:spPr>
          <a:xfrm>
            <a:off x="457200" y="4076700"/>
            <a:ext cx="3429000" cy="1477328"/>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Off Campus Placement Drive- </a:t>
            </a:r>
            <a:r>
              <a:rPr lang="en-US" dirty="0" err="1" smtClean="0">
                <a:latin typeface="Times New Roman" pitchFamily="18" charset="0"/>
                <a:cs typeface="Times New Roman" pitchFamily="18" charset="0"/>
              </a:rPr>
              <a:t>Vivek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Agrawal</a:t>
            </a:r>
            <a:r>
              <a:rPr lang="en-US" dirty="0" smtClean="0">
                <a:latin typeface="Times New Roman" pitchFamily="18" charset="0"/>
                <a:cs typeface="Times New Roman" pitchFamily="18" charset="0"/>
              </a:rPr>
              <a:t> was selected as a faculty of physics in </a:t>
            </a:r>
            <a:r>
              <a:rPr lang="en-US" dirty="0" err="1" smtClean="0">
                <a:latin typeface="Times New Roman" pitchFamily="18" charset="0"/>
                <a:cs typeface="Times New Roman" pitchFamily="18" charset="0"/>
              </a:rPr>
              <a:t>Urmil</a:t>
            </a:r>
            <a:r>
              <a:rPr lang="en-US" dirty="0" smtClean="0">
                <a:latin typeface="Times New Roman" pitchFamily="18" charset="0"/>
                <a:cs typeface="Times New Roman" pitchFamily="18" charset="0"/>
              </a:rPr>
              <a:t> Career Company with package of 3.6 LPA.</a:t>
            </a:r>
          </a:p>
        </p:txBody>
      </p:sp>
      <p:pic>
        <p:nvPicPr>
          <p:cNvPr id="10" name="Picture 2" descr="C:\Users\EE25\Downloads\IMG_20171115_212710.jpg"/>
          <p:cNvPicPr>
            <a:picLocks noChangeAspect="1" noChangeArrowheads="1"/>
          </p:cNvPicPr>
          <p:nvPr/>
        </p:nvPicPr>
        <p:blipFill>
          <a:blip r:embed="rId4" cstate="print"/>
          <a:srcRect/>
          <a:stretch>
            <a:fillRect/>
          </a:stretch>
        </p:blipFill>
        <p:spPr bwMode="auto">
          <a:xfrm>
            <a:off x="4419600" y="4000500"/>
            <a:ext cx="2074817" cy="1981200"/>
          </a:xfrm>
          <a:prstGeom prst="rect">
            <a:avLst/>
          </a:prstGeom>
        </p:spPr>
        <p:style>
          <a:lnRef idx="0">
            <a:schemeClr val="dk1"/>
          </a:lnRef>
          <a:fillRef idx="3">
            <a:schemeClr val="dk1"/>
          </a:fillRef>
          <a:effectRef idx="3">
            <a:schemeClr val="dk1"/>
          </a:effectRef>
          <a:fontRef idx="minor">
            <a:schemeClr val="lt1"/>
          </a:fontRef>
        </p:style>
      </p:pic>
      <p:sp>
        <p:nvSpPr>
          <p:cNvPr id="11" name="TextBox 10"/>
          <p:cNvSpPr txBox="1"/>
          <p:nvPr/>
        </p:nvSpPr>
        <p:spPr>
          <a:xfrm>
            <a:off x="533400" y="4076700"/>
            <a:ext cx="3124200" cy="369332"/>
          </a:xfrm>
          <a:prstGeom prst="rect">
            <a:avLst/>
          </a:prstGeom>
          <a:noFill/>
        </p:spPr>
        <p:txBody>
          <a:bodyPr wrap="square" rtlCol="0">
            <a:spAutoFit/>
          </a:bodyPr>
          <a:lstStyle/>
          <a:p>
            <a:endParaRPr lang="en-US" dirty="0"/>
          </a:p>
        </p:txBody>
      </p:sp>
      <p:pic>
        <p:nvPicPr>
          <p:cNvPr id="12" name="Picture 2"/>
          <p:cNvPicPr>
            <a:picLocks noChangeAspect="1" noChangeArrowheads="1"/>
          </p:cNvPicPr>
          <p:nvPr/>
        </p:nvPicPr>
        <p:blipFill>
          <a:blip r:embed="rId5" cstate="print"/>
          <a:srcRect/>
          <a:stretch>
            <a:fillRect/>
          </a:stretch>
        </p:blipFill>
        <p:spPr bwMode="auto">
          <a:xfrm>
            <a:off x="4648200" y="1257300"/>
            <a:ext cx="1847249" cy="1981200"/>
          </a:xfrm>
          <a:prstGeom prst="rect">
            <a:avLst/>
          </a:prstGeom>
          <a:ln>
            <a:headEnd/>
            <a:tailEnd/>
          </a:ln>
        </p:spPr>
        <p:style>
          <a:lnRef idx="0">
            <a:schemeClr val="dk1"/>
          </a:lnRef>
          <a:fillRef idx="3">
            <a:schemeClr val="dk1"/>
          </a:fillRef>
          <a:effectRef idx="3">
            <a:schemeClr val="dk1"/>
          </a:effectRef>
          <a:fontRef idx="minor">
            <a:schemeClr val="lt1"/>
          </a:fontRef>
        </p:style>
      </p:pic>
      <p:sp>
        <p:nvSpPr>
          <p:cNvPr id="14" name="TextBox 13"/>
          <p:cNvSpPr txBox="1"/>
          <p:nvPr/>
        </p:nvSpPr>
        <p:spPr>
          <a:xfrm>
            <a:off x="457200" y="1104900"/>
            <a:ext cx="3352800" cy="2616101"/>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Mind It- </a:t>
            </a:r>
            <a:r>
              <a:rPr lang="en-US" dirty="0" smtClean="0">
                <a:latin typeface="Times New Roman" pitchFamily="18" charset="0"/>
                <a:cs typeface="Times New Roman" pitchFamily="18" charset="0"/>
              </a:rPr>
              <a:t>On 11th Nov outset placement drive was organized by Mind It  Which included aptitude test then it was followed by GD and personal Interview. Only one student was selected from the EE department named as </a:t>
            </a:r>
            <a:r>
              <a:rPr lang="en-IN" dirty="0" smtClean="0">
                <a:latin typeface="Times New Roman" pitchFamily="18" charset="0"/>
                <a:cs typeface="Times New Roman" pitchFamily="18" charset="0"/>
              </a:rPr>
              <a:t>Ms. </a:t>
            </a:r>
            <a:r>
              <a:rPr lang="en-IN" dirty="0" err="1" smtClean="0">
                <a:latin typeface="Times New Roman" pitchFamily="18" charset="0"/>
                <a:cs typeface="Times New Roman" pitchFamily="18" charset="0"/>
              </a:rPr>
              <a:t>Akshita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Mangal</a:t>
            </a:r>
            <a:r>
              <a:rPr lang="en-IN" dirty="0" smtClean="0">
                <a:latin typeface="Times New Roman" pitchFamily="18" charset="0"/>
                <a:cs typeface="Times New Roman" pitchFamily="18" charset="0"/>
              </a:rPr>
              <a:t> with the package of 1.8 LPA.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6857986" cy="509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343097" cy="952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1001" y="224408"/>
            <a:ext cx="55585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6" name="object 6"/>
          <p:cNvSpPr/>
          <p:nvPr/>
        </p:nvSpPr>
        <p:spPr>
          <a:xfrm>
            <a:off x="0" y="6134087"/>
            <a:ext cx="6857986" cy="3238493"/>
          </a:xfrm>
          <a:prstGeom prst="rect">
            <a:avLst/>
          </a:prstGeom>
          <a:blipFill>
            <a:blip r:embed="rId4" cstate="print"/>
            <a:stretch>
              <a:fillRect/>
            </a:stretch>
          </a:blipFill>
        </p:spPr>
        <p:txBody>
          <a:bodyPr wrap="square" lIns="0" tIns="0" rIns="0" bIns="0" rtlCol="0"/>
          <a:lstStyle/>
          <a:p>
            <a:endParaRPr dirty="0"/>
          </a:p>
        </p:txBody>
      </p:sp>
      <p:sp>
        <p:nvSpPr>
          <p:cNvPr id="7" name="Rectangle 6"/>
          <p:cNvSpPr/>
          <p:nvPr/>
        </p:nvSpPr>
        <p:spPr>
          <a:xfrm>
            <a:off x="304800" y="876300"/>
            <a:ext cx="2644955" cy="369332"/>
          </a:xfrm>
          <a:prstGeom prst="rect">
            <a:avLst/>
          </a:prstGeom>
        </p:spPr>
        <p:txBody>
          <a:bodyPr wrap="none">
            <a:spAutoFit/>
          </a:bodyPr>
          <a:lstStyle/>
          <a:p>
            <a:pPr marL="95250">
              <a:lnSpc>
                <a:spcPct val="100000"/>
              </a:lnSpc>
            </a:pPr>
            <a:r>
              <a:rPr lang="en-US" b="1" i="1" spc="-5" dirty="0" smtClean="0">
                <a:solidFill>
                  <a:srgbClr val="FF0000"/>
                </a:solidFill>
                <a:cs typeface="Calibri"/>
              </a:rPr>
              <a:t>FACULTY ACHIEVEMENTS</a:t>
            </a:r>
            <a:endParaRPr lang="en-US" dirty="0">
              <a:cs typeface="Calibri"/>
            </a:endParaRPr>
          </a:p>
        </p:txBody>
      </p:sp>
      <p:cxnSp>
        <p:nvCxnSpPr>
          <p:cNvPr id="8" name="Straight Connector 7"/>
          <p:cNvCxnSpPr/>
          <p:nvPr/>
        </p:nvCxnSpPr>
        <p:spPr>
          <a:xfrm>
            <a:off x="469493" y="1200210"/>
            <a:ext cx="594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333500"/>
            <a:ext cx="2590800" cy="400110"/>
          </a:xfrm>
          <a:prstGeom prst="rect">
            <a:avLst/>
          </a:prstGeom>
          <a:noFill/>
        </p:spPr>
        <p:txBody>
          <a:bodyPr wrap="square" rtlCol="0">
            <a:spAutoFit/>
          </a:bodyPr>
          <a:lstStyle/>
          <a:p>
            <a:r>
              <a:rPr lang="en-US" sz="2000" i="1" dirty="0" smtClean="0">
                <a:solidFill>
                  <a:srgbClr val="C00000"/>
                </a:solidFill>
                <a:latin typeface="Times New Roman" pitchFamily="18" charset="0"/>
                <a:cs typeface="Times New Roman" pitchFamily="18" charset="0"/>
              </a:rPr>
              <a:t>Publications-</a:t>
            </a:r>
            <a:endParaRPr lang="en-US" sz="2000" i="1" dirty="0">
              <a:solidFill>
                <a:srgbClr val="C00000"/>
              </a:solidFill>
              <a:latin typeface="Times New Roman" pitchFamily="18" charset="0"/>
              <a:cs typeface="Times New Roman" pitchFamily="18" charset="0"/>
            </a:endParaRPr>
          </a:p>
        </p:txBody>
      </p:sp>
      <p:sp>
        <p:nvSpPr>
          <p:cNvPr id="10" name="TextBox 9"/>
          <p:cNvSpPr txBox="1"/>
          <p:nvPr/>
        </p:nvSpPr>
        <p:spPr>
          <a:xfrm>
            <a:off x="533400" y="1866900"/>
            <a:ext cx="6019800" cy="7294305"/>
          </a:xfrm>
          <a:prstGeom prst="rect">
            <a:avLst/>
          </a:prstGeom>
          <a:noFill/>
        </p:spPr>
        <p:txBody>
          <a:bodyPr wrap="square" rtlCol="0">
            <a:spAutoFit/>
          </a:bodyPr>
          <a:lstStyle/>
          <a:p>
            <a:pPr algn="just">
              <a:buFont typeface="Wingdings" pitchFamily="2" charset="2"/>
              <a:buChar char="q"/>
            </a:pPr>
            <a:r>
              <a:rPr lang="en-US" sz="1700" dirty="0" smtClean="0"/>
              <a:t> </a:t>
            </a:r>
            <a:r>
              <a:rPr lang="en-US" dirty="0" smtClean="0">
                <a:latin typeface="Times New Roman" pitchFamily="18" charset="0"/>
                <a:cs typeface="Times New Roman" pitchFamily="18" charset="0"/>
              </a:rPr>
              <a:t>Mr. </a:t>
            </a:r>
            <a:r>
              <a:rPr lang="en-US" dirty="0" err="1" smtClean="0">
                <a:latin typeface="Times New Roman" pitchFamily="18" charset="0"/>
                <a:cs typeface="Times New Roman" pitchFamily="18" charset="0"/>
              </a:rPr>
              <a:t>Vishal</a:t>
            </a:r>
            <a:r>
              <a:rPr lang="en-US" dirty="0" smtClean="0">
                <a:latin typeface="Times New Roman" pitchFamily="18" charset="0"/>
                <a:cs typeface="Times New Roman" pitchFamily="18" charset="0"/>
              </a:rPr>
              <a:t> Sharma </a:t>
            </a:r>
          </a:p>
          <a:p>
            <a:pPr algn="just"/>
            <a:r>
              <a:rPr lang="en-US" dirty="0" smtClean="0">
                <a:latin typeface="Times New Roman" pitchFamily="18" charset="0"/>
                <a:cs typeface="Times New Roman" pitchFamily="18" charset="0"/>
              </a:rPr>
              <a:t>Paper Name-</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and performance analysis of DPFC on </a:t>
            </a:r>
            <a:r>
              <a:rPr lang="en-US" dirty="0" err="1" smtClean="0">
                <a:latin typeface="Times New Roman" pitchFamily="18" charset="0"/>
                <a:cs typeface="Times New Roman" pitchFamily="18" charset="0"/>
              </a:rPr>
              <a:t>Multimachine</a:t>
            </a:r>
            <a:r>
              <a:rPr lang="en-US" dirty="0" smtClean="0">
                <a:latin typeface="Times New Roman" pitchFamily="18" charset="0"/>
                <a:cs typeface="Times New Roman" pitchFamily="18" charset="0"/>
              </a:rPr>
              <a:t> System </a:t>
            </a:r>
          </a:p>
          <a:p>
            <a:pPr algn="just"/>
            <a:r>
              <a:rPr lang="en-US" dirty="0" smtClean="0">
                <a:latin typeface="Times New Roman" pitchFamily="18" charset="0"/>
                <a:cs typeface="Times New Roman" pitchFamily="18" charset="0"/>
              </a:rPr>
              <a:t>Name Of Journal- European Journal of Advances in Engineering &amp; Technology</a:t>
            </a:r>
          </a:p>
          <a:p>
            <a:pPr algn="just"/>
            <a:r>
              <a:rPr lang="en-US" dirty="0" smtClean="0">
                <a:latin typeface="Times New Roman" pitchFamily="18" charset="0"/>
                <a:cs typeface="Times New Roman" pitchFamily="18" charset="0"/>
              </a:rPr>
              <a:t>Status(Communicated/Published)-Communicated on 5/11/17</a:t>
            </a:r>
          </a:p>
          <a:p>
            <a:pPr algn="just"/>
            <a:r>
              <a:rPr lang="en-US" dirty="0" smtClean="0">
                <a:latin typeface="Times New Roman" pitchFamily="18" charset="0"/>
                <a:cs typeface="Times New Roman" pitchFamily="18" charset="0"/>
              </a:rPr>
              <a:t>ISSN No- 2394-658X</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 </a:t>
            </a:r>
            <a:r>
              <a:rPr lang="en-US" dirty="0" err="1" smtClean="0">
                <a:latin typeface="Times New Roman" pitchFamily="18" charset="0"/>
                <a:cs typeface="Times New Roman" pitchFamily="18" charset="0"/>
              </a:rPr>
              <a:t>Shailendra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Srivastava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and performance analysis of DPFC on </a:t>
            </a:r>
            <a:r>
              <a:rPr lang="en-US" dirty="0" err="1" smtClean="0">
                <a:latin typeface="Times New Roman" pitchFamily="18" charset="0"/>
                <a:cs typeface="Times New Roman" pitchFamily="18" charset="0"/>
              </a:rPr>
              <a:t>Multimachine</a:t>
            </a:r>
            <a:r>
              <a:rPr lang="en-US" dirty="0" smtClean="0">
                <a:latin typeface="Times New Roman" pitchFamily="18" charset="0"/>
                <a:cs typeface="Times New Roman" pitchFamily="18" charset="0"/>
              </a:rPr>
              <a:t> System </a:t>
            </a:r>
          </a:p>
          <a:p>
            <a:pPr algn="just"/>
            <a:r>
              <a:rPr lang="en-US" dirty="0" smtClean="0">
                <a:latin typeface="Times New Roman" pitchFamily="18" charset="0"/>
                <a:cs typeface="Times New Roman" pitchFamily="18" charset="0"/>
              </a:rPr>
              <a:t>Name Of Journal- European Journal of Advances in Engineering &amp; Technology</a:t>
            </a:r>
          </a:p>
          <a:p>
            <a:pPr algn="just"/>
            <a:r>
              <a:rPr lang="en-US" dirty="0" smtClean="0">
                <a:latin typeface="Times New Roman" pitchFamily="18" charset="0"/>
                <a:cs typeface="Times New Roman" pitchFamily="18" charset="0"/>
              </a:rPr>
              <a:t>Status(Communicated/Published)- Communicated on 5/11/2017</a:t>
            </a:r>
          </a:p>
          <a:p>
            <a:pPr algn="just"/>
            <a:r>
              <a:rPr lang="en-US" dirty="0" smtClean="0">
                <a:latin typeface="Times New Roman" pitchFamily="18" charset="0"/>
                <a:cs typeface="Times New Roman" pitchFamily="18" charset="0"/>
              </a:rPr>
              <a:t>ISSN No- 2394-658X</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 </a:t>
            </a:r>
            <a:r>
              <a:rPr lang="en-US" dirty="0" err="1" smtClean="0">
                <a:latin typeface="Times New Roman" pitchFamily="18" charset="0"/>
                <a:cs typeface="Times New Roman" pitchFamily="18" charset="0"/>
              </a:rPr>
              <a:t>Shailendra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Srivastava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Segmentation technique to detection </a:t>
            </a:r>
            <a:r>
              <a:rPr lang="en-US" dirty="0" err="1" smtClean="0">
                <a:latin typeface="Times New Roman" pitchFamily="18" charset="0"/>
                <a:cs typeface="Times New Roman" pitchFamily="18" charset="0"/>
              </a:rPr>
              <a:t>Microcalcification</a:t>
            </a:r>
            <a:r>
              <a:rPr lang="en-US" dirty="0" smtClean="0">
                <a:latin typeface="Times New Roman" pitchFamily="18" charset="0"/>
                <a:cs typeface="Times New Roman" pitchFamily="18" charset="0"/>
              </a:rPr>
              <a:t> in Mammograms </a:t>
            </a:r>
          </a:p>
          <a:p>
            <a:pPr algn="just"/>
            <a:r>
              <a:rPr lang="en-US" dirty="0" smtClean="0">
                <a:latin typeface="Times New Roman" pitchFamily="18" charset="0"/>
                <a:cs typeface="Times New Roman" pitchFamily="18" charset="0"/>
              </a:rPr>
              <a:t>Name Of Conference- International Conference on Communication &amp; Computational Technologies- 2017, Jaipur </a:t>
            </a:r>
          </a:p>
          <a:p>
            <a:pPr algn="just"/>
            <a:r>
              <a:rPr lang="en-US" dirty="0" smtClean="0">
                <a:latin typeface="Times New Roman" pitchFamily="18" charset="0"/>
                <a:cs typeface="Times New Roman" pitchFamily="18" charset="0"/>
              </a:rPr>
              <a:t>Status(Communicated/Published)- Published on 8/11/17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6857986" cy="509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343097" cy="952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1001" y="224408"/>
            <a:ext cx="55585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6" name="object 6"/>
          <p:cNvSpPr/>
          <p:nvPr/>
        </p:nvSpPr>
        <p:spPr>
          <a:xfrm>
            <a:off x="0" y="6134087"/>
            <a:ext cx="6857986" cy="3238493"/>
          </a:xfrm>
          <a:prstGeom prst="rect">
            <a:avLst/>
          </a:prstGeom>
          <a:blipFill>
            <a:blip r:embed="rId4" cstate="print"/>
            <a:stretch>
              <a:fillRect/>
            </a:stretch>
          </a:blipFill>
        </p:spPr>
        <p:txBody>
          <a:bodyPr wrap="square" lIns="0" tIns="0" rIns="0" bIns="0" rtlCol="0"/>
          <a:lstStyle/>
          <a:p>
            <a:endParaRPr dirty="0"/>
          </a:p>
        </p:txBody>
      </p:sp>
      <p:sp>
        <p:nvSpPr>
          <p:cNvPr id="7" name="Rectangle 6"/>
          <p:cNvSpPr/>
          <p:nvPr/>
        </p:nvSpPr>
        <p:spPr>
          <a:xfrm>
            <a:off x="381000" y="876300"/>
            <a:ext cx="6172200" cy="10618291"/>
          </a:xfrm>
          <a:prstGeom prst="rect">
            <a:avLst/>
          </a:prstGeom>
        </p:spPr>
        <p:txBody>
          <a:bodyPr wrap="square">
            <a:spAutoFit/>
          </a:bodyPr>
          <a:lstStyle/>
          <a:p>
            <a:pPr algn="just">
              <a:buFont typeface="Wingdings" pitchFamily="2" charset="2"/>
              <a:buChar char="q"/>
            </a:pPr>
            <a:r>
              <a:rPr lang="en-US" dirty="0" smtClean="0">
                <a:latin typeface="Times New Roman" pitchFamily="18" charset="0"/>
                <a:cs typeface="Times New Roman" pitchFamily="18" charset="0"/>
              </a:rPr>
              <a:t>Ms. L. </a:t>
            </a:r>
            <a:r>
              <a:rPr lang="en-US" dirty="0" err="1" smtClean="0">
                <a:latin typeface="Times New Roman" pitchFamily="18" charset="0"/>
                <a:cs typeface="Times New Roman" pitchFamily="18" charset="0"/>
              </a:rPr>
              <a:t>Senthil</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Paper Name- Opportunity of Analysis and Assessment of CDM Potential in Residential Area </a:t>
            </a:r>
          </a:p>
          <a:p>
            <a:pPr algn="just"/>
            <a:r>
              <a:rPr lang="en-US" dirty="0" smtClean="0">
                <a:latin typeface="Times New Roman" pitchFamily="18" charset="0"/>
                <a:cs typeface="Times New Roman" pitchFamily="18" charset="0"/>
              </a:rPr>
              <a:t>Name Of Journal- International Research Journal of Engineering &amp; Technology, </a:t>
            </a:r>
            <a:r>
              <a:rPr lang="en-US" dirty="0" err="1" smtClean="0">
                <a:latin typeface="Times New Roman" pitchFamily="18" charset="0"/>
                <a:cs typeface="Times New Roman" pitchFamily="18" charset="0"/>
              </a:rPr>
              <a:t>Trichy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Status(Communicated/Published)- Published on 20/11/17</a:t>
            </a:r>
          </a:p>
          <a:p>
            <a:pPr algn="just"/>
            <a:r>
              <a:rPr lang="en-US" dirty="0" smtClean="0">
                <a:latin typeface="Times New Roman" pitchFamily="18" charset="0"/>
                <a:cs typeface="Times New Roman" pitchFamily="18" charset="0"/>
              </a:rPr>
              <a:t>ISSN No- 2395-0072, Volume 4/ Issue 11</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err="1" smtClean="0">
                <a:latin typeface="Times New Roman" pitchFamily="18" charset="0"/>
                <a:cs typeface="Times New Roman" pitchFamily="18" charset="0"/>
              </a:rPr>
              <a:t>Mrs.Sonali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Chadha</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Paper Name- Opportunity of Analysis and Assessment of CDM Potential in Residential Area </a:t>
            </a:r>
          </a:p>
          <a:p>
            <a:pPr algn="just"/>
            <a:r>
              <a:rPr lang="en-US" dirty="0" smtClean="0">
                <a:latin typeface="Times New Roman" pitchFamily="18" charset="0"/>
                <a:cs typeface="Times New Roman" pitchFamily="18" charset="0"/>
              </a:rPr>
              <a:t>Name Of Conference/Journal- International Research Journal of Engineering &amp; Technology, </a:t>
            </a:r>
            <a:r>
              <a:rPr lang="en-US" dirty="0" err="1" smtClean="0">
                <a:latin typeface="Times New Roman" pitchFamily="18" charset="0"/>
                <a:cs typeface="Times New Roman" pitchFamily="18" charset="0"/>
              </a:rPr>
              <a:t>Trichy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Status(Communicated/Published)- Published on 20/11/17</a:t>
            </a:r>
          </a:p>
          <a:p>
            <a:pPr algn="just"/>
            <a:r>
              <a:rPr lang="en-US" dirty="0" smtClean="0">
                <a:latin typeface="Times New Roman" pitchFamily="18" charset="0"/>
                <a:cs typeface="Times New Roman" pitchFamily="18" charset="0"/>
              </a:rPr>
              <a:t>ISSN No- 2395-0072, Volume 4/ Issue 11</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 Ram Singh </a:t>
            </a:r>
          </a:p>
          <a:p>
            <a:pPr algn="just"/>
            <a:r>
              <a:rPr lang="en-US" dirty="0" smtClean="0">
                <a:latin typeface="Times New Roman" pitchFamily="18" charset="0"/>
                <a:cs typeface="Times New Roman" pitchFamily="18" charset="0"/>
              </a:rPr>
              <a:t>Paper Name-Review of Hybrid Solar Tower-Biomass in India </a:t>
            </a:r>
          </a:p>
          <a:p>
            <a:pPr algn="just"/>
            <a:r>
              <a:rPr lang="en-US" dirty="0" smtClean="0">
                <a:latin typeface="Times New Roman" pitchFamily="18" charset="0"/>
                <a:cs typeface="Times New Roman" pitchFamily="18" charset="0"/>
              </a:rPr>
              <a:t>Name Of Journal- International Conference on Recent Innovation Trends in Engineering, Technology &amp; Research</a:t>
            </a:r>
          </a:p>
          <a:p>
            <a:pPr algn="just"/>
            <a:r>
              <a:rPr lang="en-US" dirty="0" smtClean="0">
                <a:latin typeface="Times New Roman" pitchFamily="18" charset="0"/>
                <a:cs typeface="Times New Roman" pitchFamily="18" charset="0"/>
              </a:rPr>
              <a:t>Status(Communicated/Published)-Accepted (Abstract) on 23/11/17</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err="1" smtClean="0">
                <a:latin typeface="Times New Roman" pitchFamily="18" charset="0"/>
                <a:cs typeface="Times New Roman" pitchFamily="18" charset="0"/>
              </a:rPr>
              <a:t>Mr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Gopal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Tiwari</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Paper Name- Review of Hybrid Solar Tower-Biomass in India </a:t>
            </a:r>
          </a:p>
          <a:p>
            <a:pPr algn="just"/>
            <a:r>
              <a:rPr lang="en-US" dirty="0" smtClean="0">
                <a:latin typeface="Times New Roman" pitchFamily="18" charset="0"/>
                <a:cs typeface="Times New Roman" pitchFamily="18" charset="0"/>
              </a:rPr>
              <a:t>Name Of Journal- International Conference on Recent Innovation Trends in Engineering, Technology &amp; Research</a:t>
            </a:r>
          </a:p>
          <a:p>
            <a:pPr algn="just"/>
            <a:r>
              <a:rPr lang="en-US" dirty="0" smtClean="0">
                <a:latin typeface="Times New Roman" pitchFamily="18" charset="0"/>
                <a:cs typeface="Times New Roman" pitchFamily="18" charset="0"/>
              </a:rPr>
              <a:t>Status(Communicated/Published)-Accepted (Abstract) on 23/11/17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6857986" cy="509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343097" cy="952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1001" y="224408"/>
            <a:ext cx="55585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6" name="object 6"/>
          <p:cNvSpPr/>
          <p:nvPr/>
        </p:nvSpPr>
        <p:spPr>
          <a:xfrm>
            <a:off x="0" y="6134087"/>
            <a:ext cx="6857986" cy="3238493"/>
          </a:xfrm>
          <a:prstGeom prst="rect">
            <a:avLst/>
          </a:prstGeom>
          <a:blipFill>
            <a:blip r:embed="rId4" cstate="print"/>
            <a:stretch>
              <a:fillRect/>
            </a:stretch>
          </a:blipFill>
        </p:spPr>
        <p:txBody>
          <a:bodyPr wrap="square" lIns="0" tIns="0" rIns="0" bIns="0" rtlCol="0"/>
          <a:lstStyle/>
          <a:p>
            <a:endParaRPr dirty="0"/>
          </a:p>
        </p:txBody>
      </p:sp>
      <p:sp>
        <p:nvSpPr>
          <p:cNvPr id="7" name="Rectangle 6"/>
          <p:cNvSpPr/>
          <p:nvPr/>
        </p:nvSpPr>
        <p:spPr>
          <a:xfrm>
            <a:off x="381000" y="876300"/>
            <a:ext cx="6172200" cy="11172289"/>
          </a:xfrm>
          <a:prstGeom prst="rect">
            <a:avLst/>
          </a:prstGeom>
        </p:spPr>
        <p:txBody>
          <a:bodyPr wrap="square">
            <a:spAutoFit/>
          </a:bodyPr>
          <a:lstStyle/>
          <a:p>
            <a:pPr algn="just">
              <a:buFont typeface="Wingdings" pitchFamily="2" charset="2"/>
              <a:buChar char="q"/>
            </a:pP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Ravita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Saraswat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DG Integrated distribution system expansion planning with </a:t>
            </a:r>
            <a:r>
              <a:rPr lang="en-US" dirty="0" err="1" smtClean="0">
                <a:latin typeface="Times New Roman" pitchFamily="18" charset="0"/>
                <a:cs typeface="Times New Roman" pitchFamily="18" charset="0"/>
              </a:rPr>
              <a:t>uncertainities</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Name Of Conference/Journal- Signal Machine and Automation 2018, NSIT, Delhi </a:t>
            </a:r>
          </a:p>
          <a:p>
            <a:pPr algn="just"/>
            <a:r>
              <a:rPr lang="en-US" dirty="0" smtClean="0">
                <a:latin typeface="Times New Roman" pitchFamily="18" charset="0"/>
                <a:cs typeface="Times New Roman" pitchFamily="18" charset="0"/>
              </a:rPr>
              <a:t>Status(Communicated/Published)-Communicated on 22/11/17</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Mrs. </a:t>
            </a:r>
            <a:r>
              <a:rPr lang="en-US" dirty="0" err="1" smtClean="0">
                <a:latin typeface="Times New Roman" pitchFamily="18" charset="0"/>
                <a:cs typeface="Times New Roman" pitchFamily="18" charset="0"/>
              </a:rPr>
              <a:t>Ravita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Saraswat</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Paper Name- Segmentation technique to detection </a:t>
            </a:r>
            <a:r>
              <a:rPr lang="en-US" dirty="0" err="1" smtClean="0">
                <a:latin typeface="Times New Roman" pitchFamily="18" charset="0"/>
                <a:cs typeface="Times New Roman" pitchFamily="18" charset="0"/>
              </a:rPr>
              <a:t>Microcalcification</a:t>
            </a:r>
            <a:r>
              <a:rPr lang="en-US" dirty="0" smtClean="0">
                <a:latin typeface="Times New Roman" pitchFamily="18" charset="0"/>
                <a:cs typeface="Times New Roman" pitchFamily="18" charset="0"/>
              </a:rPr>
              <a:t> in Mammograms </a:t>
            </a:r>
          </a:p>
          <a:p>
            <a:pPr algn="just"/>
            <a:r>
              <a:rPr lang="en-US" dirty="0" smtClean="0">
                <a:latin typeface="Times New Roman" pitchFamily="18" charset="0"/>
                <a:cs typeface="Times New Roman" pitchFamily="18" charset="0"/>
              </a:rPr>
              <a:t>Name Of Conference- International Conference on Communication &amp; Computational Technologies- 2017, Jaipur </a:t>
            </a:r>
          </a:p>
          <a:p>
            <a:pPr algn="just"/>
            <a:r>
              <a:rPr lang="en-US" dirty="0" smtClean="0">
                <a:latin typeface="Times New Roman" pitchFamily="18" charset="0"/>
                <a:cs typeface="Times New Roman" pitchFamily="18" charset="0"/>
              </a:rPr>
              <a:t>Status(Communicated/Published)- Published on 8/11/17</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Mrs. </a:t>
            </a:r>
            <a:r>
              <a:rPr lang="en-US" dirty="0" err="1" smtClean="0">
                <a:latin typeface="Times New Roman" pitchFamily="18" charset="0"/>
                <a:cs typeface="Times New Roman" pitchFamily="18" charset="0"/>
              </a:rPr>
              <a:t>Ravita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Saraswat</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Paper Name- A Review of Renewable Energy System with various parameters </a:t>
            </a:r>
          </a:p>
          <a:p>
            <a:pPr algn="just"/>
            <a:r>
              <a:rPr lang="en-US" dirty="0" smtClean="0">
                <a:latin typeface="Times New Roman" pitchFamily="18" charset="0"/>
                <a:cs typeface="Times New Roman" pitchFamily="18" charset="0"/>
              </a:rPr>
              <a:t>Name Of Journal- The Institution of Engineering and Technology</a:t>
            </a:r>
          </a:p>
          <a:p>
            <a:pPr algn="just"/>
            <a:r>
              <a:rPr lang="en-US" dirty="0" smtClean="0">
                <a:latin typeface="Times New Roman" pitchFamily="18" charset="0"/>
                <a:cs typeface="Times New Roman" pitchFamily="18" charset="0"/>
              </a:rPr>
              <a:t>Status(Communicated/Published)-Communicated on 15/11/17</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 </a:t>
            </a:r>
            <a:r>
              <a:rPr lang="en-US" dirty="0" err="1" smtClean="0">
                <a:latin typeface="Times New Roman" pitchFamily="18" charset="0"/>
                <a:cs typeface="Times New Roman" pitchFamily="18" charset="0"/>
              </a:rPr>
              <a:t>Rahul</a:t>
            </a:r>
            <a:r>
              <a:rPr lang="en-US" dirty="0" smtClean="0">
                <a:latin typeface="Times New Roman" pitchFamily="18" charset="0"/>
                <a:cs typeface="Times New Roman" pitchFamily="18" charset="0"/>
              </a:rPr>
              <a:t> Kumar </a:t>
            </a:r>
            <a:r>
              <a:rPr lang="en-US" dirty="0" err="1" smtClean="0">
                <a:latin typeface="Times New Roman" pitchFamily="18" charset="0"/>
                <a:cs typeface="Times New Roman" pitchFamily="18" charset="0"/>
              </a:rPr>
              <a:t>Malee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DG Integrated distribution system expansion planning with </a:t>
            </a:r>
            <a:r>
              <a:rPr lang="en-US" dirty="0" err="1" smtClean="0">
                <a:latin typeface="Times New Roman" pitchFamily="18" charset="0"/>
                <a:cs typeface="Times New Roman" pitchFamily="18" charset="0"/>
              </a:rPr>
              <a:t>uncertainities</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Name Of Conference/Journal- Signal Machine and Automation 2018, NSIT, Delhi </a:t>
            </a:r>
          </a:p>
          <a:p>
            <a:pPr algn="just"/>
            <a:r>
              <a:rPr lang="en-US" dirty="0" smtClean="0">
                <a:latin typeface="Times New Roman" pitchFamily="18" charset="0"/>
                <a:cs typeface="Times New Roman" pitchFamily="18" charset="0"/>
              </a:rPr>
              <a:t>Status(Communicated/Published)-Communicated on 22/11/17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6857986" cy="509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343097" cy="952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1001" y="224408"/>
            <a:ext cx="55585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6" name="object 6"/>
          <p:cNvSpPr/>
          <p:nvPr/>
        </p:nvSpPr>
        <p:spPr>
          <a:xfrm>
            <a:off x="0" y="6134087"/>
            <a:ext cx="6857986" cy="3238493"/>
          </a:xfrm>
          <a:prstGeom prst="rect">
            <a:avLst/>
          </a:prstGeom>
          <a:blipFill>
            <a:blip r:embed="rId4" cstate="print"/>
            <a:stretch>
              <a:fillRect/>
            </a:stretch>
          </a:blipFill>
        </p:spPr>
        <p:txBody>
          <a:bodyPr wrap="square" lIns="0" tIns="0" rIns="0" bIns="0" rtlCol="0"/>
          <a:lstStyle/>
          <a:p>
            <a:endParaRPr dirty="0"/>
          </a:p>
        </p:txBody>
      </p:sp>
      <p:sp>
        <p:nvSpPr>
          <p:cNvPr id="7" name="Rectangle 6"/>
          <p:cNvSpPr/>
          <p:nvPr/>
        </p:nvSpPr>
        <p:spPr>
          <a:xfrm>
            <a:off x="381000" y="1181100"/>
            <a:ext cx="6172200" cy="11726287"/>
          </a:xfrm>
          <a:prstGeom prst="rect">
            <a:avLst/>
          </a:prstGeom>
        </p:spPr>
        <p:txBody>
          <a:bodyPr wrap="square">
            <a:spAutoFit/>
          </a:bodyPr>
          <a:lstStyle/>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endParaRPr lang="en-US" dirty="0" smtClean="0"/>
          </a:p>
          <a:p>
            <a:pPr algn="just">
              <a:buFont typeface="Wingdings" pitchFamily="2" charset="2"/>
              <a:buChar char="q"/>
            </a:pPr>
            <a:endParaRPr lang="en-US" dirty="0" smtClean="0"/>
          </a:p>
          <a:p>
            <a:pPr algn="just">
              <a:buFont typeface="Wingdings" pitchFamily="2" charset="2"/>
              <a:buChar char="q"/>
            </a:pPr>
            <a:r>
              <a:rPr lang="en-US" dirty="0" smtClean="0"/>
              <a:t>Mr</a:t>
            </a:r>
            <a:r>
              <a:rPr lang="en-US" dirty="0" smtClean="0">
                <a:latin typeface="Times New Roman" pitchFamily="18" charset="0"/>
                <a:cs typeface="Times New Roman" pitchFamily="18" charset="0"/>
              </a:rPr>
              <a:t>. Ashok Singh </a:t>
            </a:r>
            <a:r>
              <a:rPr lang="en-US" dirty="0" err="1" smtClean="0">
                <a:latin typeface="Times New Roman" pitchFamily="18" charset="0"/>
                <a:cs typeface="Times New Roman" pitchFamily="18" charset="0"/>
              </a:rPr>
              <a:t>Chundawat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Segmentation technique to detection </a:t>
            </a:r>
            <a:r>
              <a:rPr lang="en-US" dirty="0" err="1" smtClean="0">
                <a:latin typeface="Times New Roman" pitchFamily="18" charset="0"/>
                <a:cs typeface="Times New Roman" pitchFamily="18" charset="0"/>
              </a:rPr>
              <a:t>Microcalcification</a:t>
            </a:r>
            <a:r>
              <a:rPr lang="en-US" dirty="0" smtClean="0">
                <a:latin typeface="Times New Roman" pitchFamily="18" charset="0"/>
                <a:cs typeface="Times New Roman" pitchFamily="18" charset="0"/>
              </a:rPr>
              <a:t> in Mammograms </a:t>
            </a:r>
          </a:p>
          <a:p>
            <a:pPr algn="just"/>
            <a:r>
              <a:rPr lang="en-US" dirty="0" smtClean="0">
                <a:latin typeface="Times New Roman" pitchFamily="18" charset="0"/>
                <a:cs typeface="Times New Roman" pitchFamily="18" charset="0"/>
              </a:rPr>
              <a:t>Name Of Conference- International Conference on Communication &amp; Computational Technologies- 2017, Jaipur </a:t>
            </a:r>
          </a:p>
          <a:p>
            <a:pPr algn="just"/>
            <a:r>
              <a:rPr lang="en-US" dirty="0" smtClean="0">
                <a:latin typeface="Times New Roman" pitchFamily="18" charset="0"/>
                <a:cs typeface="Times New Roman" pitchFamily="18" charset="0"/>
              </a:rPr>
              <a:t>Status(Communicated/Published)- Published on 8/11/17</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 Ashok Singh </a:t>
            </a:r>
            <a:r>
              <a:rPr lang="en-US" dirty="0" err="1" smtClean="0">
                <a:latin typeface="Times New Roman" pitchFamily="18" charset="0"/>
                <a:cs typeface="Times New Roman" pitchFamily="18" charset="0"/>
              </a:rPr>
              <a:t>Chundawat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DG Integrated distribution system expansion planning with </a:t>
            </a:r>
            <a:r>
              <a:rPr lang="en-US" dirty="0" err="1" smtClean="0">
                <a:latin typeface="Times New Roman" pitchFamily="18" charset="0"/>
                <a:cs typeface="Times New Roman" pitchFamily="18" charset="0"/>
              </a:rPr>
              <a:t>uncertainities</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Name Of Conference/Journal- Signal Machine and Automation 2018, NSIT, Delhi </a:t>
            </a:r>
          </a:p>
          <a:p>
            <a:pPr algn="just"/>
            <a:r>
              <a:rPr lang="en-US" dirty="0" smtClean="0">
                <a:latin typeface="Times New Roman" pitchFamily="18" charset="0"/>
                <a:cs typeface="Times New Roman" pitchFamily="18" charset="0"/>
              </a:rPr>
              <a:t>Status(Communicated/Published)-Communicated on 22/11/17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8" name="Rectangle 7"/>
          <p:cNvSpPr/>
          <p:nvPr/>
        </p:nvSpPr>
        <p:spPr>
          <a:xfrm>
            <a:off x="304800" y="876301"/>
            <a:ext cx="6096000" cy="4524315"/>
          </a:xfrm>
          <a:prstGeom prst="rect">
            <a:avLst/>
          </a:prstGeom>
        </p:spPr>
        <p:txBody>
          <a:bodyPr wrap="square">
            <a:spAutoFit/>
          </a:bodyPr>
          <a:lstStyle/>
          <a:p>
            <a:pPr algn="just">
              <a:buFont typeface="Wingdings" pitchFamily="2" charset="2"/>
              <a:buChar char="q"/>
            </a:pPr>
            <a:r>
              <a:rPr lang="en-US" dirty="0" smtClean="0">
                <a:latin typeface="Times New Roman" pitchFamily="18" charset="0"/>
                <a:cs typeface="Times New Roman" pitchFamily="18" charset="0"/>
              </a:rPr>
              <a:t>Mr. </a:t>
            </a:r>
            <a:r>
              <a:rPr lang="en-US" dirty="0" err="1" smtClean="0">
                <a:latin typeface="Times New Roman" pitchFamily="18" charset="0"/>
                <a:cs typeface="Times New Roman" pitchFamily="18" charset="0"/>
              </a:rPr>
              <a:t>Rahul</a:t>
            </a:r>
            <a:r>
              <a:rPr lang="en-US" dirty="0" smtClean="0">
                <a:latin typeface="Times New Roman" pitchFamily="18" charset="0"/>
                <a:cs typeface="Times New Roman" pitchFamily="18" charset="0"/>
              </a:rPr>
              <a:t> Kumar </a:t>
            </a:r>
            <a:r>
              <a:rPr lang="en-US" dirty="0" err="1" smtClean="0">
                <a:latin typeface="Times New Roman" pitchFamily="18" charset="0"/>
                <a:cs typeface="Times New Roman" pitchFamily="18" charset="0"/>
              </a:rPr>
              <a:t>Malee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Segmentation technique to detection </a:t>
            </a:r>
            <a:r>
              <a:rPr lang="en-US" dirty="0" err="1" smtClean="0">
                <a:latin typeface="Times New Roman" pitchFamily="18" charset="0"/>
                <a:cs typeface="Times New Roman" pitchFamily="18" charset="0"/>
              </a:rPr>
              <a:t>Microcalcification</a:t>
            </a:r>
            <a:r>
              <a:rPr lang="en-US" dirty="0" smtClean="0">
                <a:latin typeface="Times New Roman" pitchFamily="18" charset="0"/>
                <a:cs typeface="Times New Roman" pitchFamily="18" charset="0"/>
              </a:rPr>
              <a:t> in Mammograms </a:t>
            </a:r>
          </a:p>
          <a:p>
            <a:pPr algn="just"/>
            <a:r>
              <a:rPr lang="en-US" dirty="0" smtClean="0">
                <a:latin typeface="Times New Roman" pitchFamily="18" charset="0"/>
                <a:cs typeface="Times New Roman" pitchFamily="18" charset="0"/>
              </a:rPr>
              <a:t>Name Of Conference- International Conference on Communication &amp; Computational Technologies- 2017, Jaipur </a:t>
            </a:r>
          </a:p>
          <a:p>
            <a:pPr algn="just"/>
            <a:r>
              <a:rPr lang="en-US" dirty="0" smtClean="0">
                <a:latin typeface="Times New Roman" pitchFamily="18" charset="0"/>
                <a:cs typeface="Times New Roman" pitchFamily="18" charset="0"/>
              </a:rPr>
              <a:t>Status(Communicated/Published)- Published on 8/11/17</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 </a:t>
            </a:r>
            <a:r>
              <a:rPr lang="en-US" dirty="0" err="1" smtClean="0">
                <a:latin typeface="Times New Roman" pitchFamily="18" charset="0"/>
                <a:cs typeface="Times New Roman" pitchFamily="18" charset="0"/>
              </a:rPr>
              <a:t>Rahul</a:t>
            </a:r>
            <a:r>
              <a:rPr lang="en-US" dirty="0" smtClean="0">
                <a:latin typeface="Times New Roman" pitchFamily="18" charset="0"/>
                <a:cs typeface="Times New Roman" pitchFamily="18" charset="0"/>
              </a:rPr>
              <a:t> Kumar </a:t>
            </a:r>
            <a:r>
              <a:rPr lang="en-US" dirty="0" err="1" smtClean="0">
                <a:latin typeface="Times New Roman" pitchFamily="18" charset="0"/>
                <a:cs typeface="Times New Roman" pitchFamily="18" charset="0"/>
              </a:rPr>
              <a:t>Malee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A Review of Renewable Energy System with various parameters </a:t>
            </a:r>
          </a:p>
          <a:p>
            <a:pPr algn="just"/>
            <a:r>
              <a:rPr lang="en-US" dirty="0" smtClean="0">
                <a:latin typeface="Times New Roman" pitchFamily="18" charset="0"/>
                <a:cs typeface="Times New Roman" pitchFamily="18" charset="0"/>
              </a:rPr>
              <a:t>Name Of Journal- The Institution of Engineering and Technology</a:t>
            </a:r>
          </a:p>
          <a:p>
            <a:pPr algn="just"/>
            <a:r>
              <a:rPr lang="en-US" dirty="0" smtClean="0">
                <a:latin typeface="Times New Roman" pitchFamily="18" charset="0"/>
                <a:cs typeface="Times New Roman" pitchFamily="18" charset="0"/>
              </a:rPr>
              <a:t>Status(Communicated/Published)-Communicated on 15/11/17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6857986" cy="509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343097" cy="952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1001" y="224408"/>
            <a:ext cx="55585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7" name="Rectangle 6"/>
          <p:cNvSpPr/>
          <p:nvPr/>
        </p:nvSpPr>
        <p:spPr>
          <a:xfrm>
            <a:off x="381000" y="571500"/>
            <a:ext cx="6172200" cy="12280285"/>
          </a:xfrm>
          <a:prstGeom prst="rect">
            <a:avLst/>
          </a:prstGeom>
        </p:spPr>
        <p:txBody>
          <a:bodyPr wrap="square">
            <a:spAutoFit/>
          </a:bodyPr>
          <a:lstStyle/>
          <a:p>
            <a:pPr algn="just">
              <a:buFont typeface="Wingdings" pitchFamily="2" charset="2"/>
              <a:buChar char="q"/>
            </a:pP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Neha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Agrwal</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Paper Name-Review of Hybrid Solar Tower-Biomass in India </a:t>
            </a:r>
          </a:p>
          <a:p>
            <a:pPr algn="just"/>
            <a:r>
              <a:rPr lang="en-US" dirty="0" smtClean="0">
                <a:latin typeface="Times New Roman" pitchFamily="18" charset="0"/>
                <a:cs typeface="Times New Roman" pitchFamily="18" charset="0"/>
              </a:rPr>
              <a:t>Name Of Journal- International Conference on Recent Innovation Trends in Engineering, Technology &amp; Research</a:t>
            </a:r>
          </a:p>
          <a:p>
            <a:pPr algn="just"/>
            <a:r>
              <a:rPr lang="en-US" dirty="0" smtClean="0">
                <a:latin typeface="Times New Roman" pitchFamily="18" charset="0"/>
                <a:cs typeface="Times New Roman" pitchFamily="18" charset="0"/>
              </a:rPr>
              <a:t>Status(Communicated/Published)-Accepted (Abstract) on 23/11/17</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Poonam</a:t>
            </a:r>
            <a:r>
              <a:rPr lang="en-US" dirty="0" smtClean="0">
                <a:latin typeface="Times New Roman" pitchFamily="18" charset="0"/>
                <a:cs typeface="Times New Roman" pitchFamily="18" charset="0"/>
              </a:rPr>
              <a:t> Gupta </a:t>
            </a:r>
          </a:p>
          <a:p>
            <a:pPr algn="just"/>
            <a:r>
              <a:rPr lang="en-US" dirty="0" smtClean="0">
                <a:latin typeface="Times New Roman" pitchFamily="18" charset="0"/>
                <a:cs typeface="Times New Roman" pitchFamily="18" charset="0"/>
              </a:rPr>
              <a:t>Paper Name-Opportunity of Analysis and Assessment of CDM Potential in Residential Area </a:t>
            </a:r>
          </a:p>
          <a:p>
            <a:pPr algn="just"/>
            <a:r>
              <a:rPr lang="en-US" dirty="0" smtClean="0">
                <a:latin typeface="Times New Roman" pitchFamily="18" charset="0"/>
                <a:cs typeface="Times New Roman" pitchFamily="18" charset="0"/>
              </a:rPr>
              <a:t>Name Of Journal- International Research Journal of Engineering &amp; Technology, </a:t>
            </a:r>
            <a:r>
              <a:rPr lang="en-US" dirty="0" err="1" smtClean="0">
                <a:latin typeface="Times New Roman" pitchFamily="18" charset="0"/>
                <a:cs typeface="Times New Roman" pitchFamily="18" charset="0"/>
              </a:rPr>
              <a:t>Trichy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Status(Communicated/Published)- Published on 20/11/17</a:t>
            </a:r>
          </a:p>
          <a:p>
            <a:pPr algn="just"/>
            <a:r>
              <a:rPr lang="en-US" dirty="0" smtClean="0">
                <a:latin typeface="Times New Roman" pitchFamily="18" charset="0"/>
                <a:cs typeface="Times New Roman" pitchFamily="18" charset="0"/>
              </a:rPr>
              <a:t>ISSN No- 2395-0072, Volume 4/ Issue 11</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9" name="object 6"/>
          <p:cNvSpPr/>
          <p:nvPr/>
        </p:nvSpPr>
        <p:spPr>
          <a:xfrm>
            <a:off x="14" y="5524500"/>
            <a:ext cx="6857986" cy="3848100"/>
          </a:xfrm>
          <a:prstGeom prst="rect">
            <a:avLst/>
          </a:prstGeom>
          <a:blipFill>
            <a:blip r:embed="rId4" cstate="print"/>
            <a:stretch>
              <a:fillRect/>
            </a:stretch>
          </a:blipFill>
        </p:spPr>
        <p:txBody>
          <a:bodyPr wrap="square" lIns="0" tIns="0" rIns="0" bIns="0" rtlCol="0"/>
          <a:lstStyle/>
          <a:p>
            <a:pPr algn="just"/>
            <a:endParaRPr lang="en-US" dirty="0" smtClean="0">
              <a:latin typeface="Times New Roman" pitchFamily="18" charset="0"/>
              <a:cs typeface="Times New Roman" pitchFamily="18" charset="0"/>
            </a:endParaRPr>
          </a:p>
          <a:p>
            <a:pPr algn="just">
              <a:buFont typeface="Wingdings" pitchFamily="2" charset="2"/>
              <a:buChar char="q"/>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10" name="Rectangle 9"/>
          <p:cNvSpPr/>
          <p:nvPr/>
        </p:nvSpPr>
        <p:spPr>
          <a:xfrm>
            <a:off x="304800" y="4914900"/>
            <a:ext cx="6324600" cy="4247317"/>
          </a:xfrm>
          <a:prstGeom prst="rect">
            <a:avLst/>
          </a:prstGeom>
        </p:spPr>
        <p:txBody>
          <a:bodyPr wrap="square">
            <a:spAutoFit/>
          </a:bodyPr>
          <a:lstStyle/>
          <a:p>
            <a:pPr algn="just">
              <a:buFont typeface="Wingdings" pitchFamily="2" charset="2"/>
              <a:buChar char="q"/>
            </a:pPr>
            <a:r>
              <a:rPr lang="en-US" dirty="0" smtClean="0">
                <a:latin typeface="Times New Roman" pitchFamily="18" charset="0"/>
                <a:cs typeface="Times New Roman" pitchFamily="18" charset="0"/>
              </a:rPr>
              <a:t>Mr. Manish Pal </a:t>
            </a:r>
          </a:p>
          <a:p>
            <a:pPr algn="just"/>
            <a:r>
              <a:rPr lang="en-US" dirty="0" smtClean="0">
                <a:latin typeface="Times New Roman" pitchFamily="18" charset="0"/>
                <a:cs typeface="Times New Roman" pitchFamily="18" charset="0"/>
              </a:rPr>
              <a:t>Paper Name-</a:t>
            </a:r>
            <a:r>
              <a:rPr lang="pt-BR" dirty="0" smtClean="0">
                <a:latin typeface="Times New Roman" pitchFamily="18" charset="0"/>
                <a:cs typeface="Times New Roman" pitchFamily="18" charset="0"/>
              </a:rPr>
              <a:t>GANAS Semiconductor material for solar photovoltaic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Name Of Journal- International Research Journal of Engineering &amp; Technology, </a:t>
            </a:r>
            <a:r>
              <a:rPr lang="en-US" dirty="0" err="1" smtClean="0">
                <a:latin typeface="Times New Roman" pitchFamily="18" charset="0"/>
                <a:cs typeface="Times New Roman" pitchFamily="18" charset="0"/>
              </a:rPr>
              <a:t>Trichy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Status(Communicated/Published)-Communicated on 30/11/17</a:t>
            </a:r>
          </a:p>
          <a:p>
            <a:pPr algn="just"/>
            <a:r>
              <a:rPr lang="en-US" dirty="0" smtClean="0">
                <a:latin typeface="Times New Roman" pitchFamily="18" charset="0"/>
                <a:cs typeface="Times New Roman" pitchFamily="18" charset="0"/>
              </a:rPr>
              <a:t>ISSN No- 2395-0056, Volume 4/Issue 12</a:t>
            </a:r>
          </a:p>
          <a:p>
            <a:pPr algn="just">
              <a:buFont typeface="Wingdings" pitchFamily="2" charset="2"/>
              <a:buChar char="q"/>
            </a:pP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Mr. V D Sharma </a:t>
            </a:r>
          </a:p>
          <a:p>
            <a:pPr algn="just"/>
            <a:r>
              <a:rPr lang="en-US" dirty="0" smtClean="0">
                <a:latin typeface="Times New Roman" pitchFamily="18" charset="0"/>
                <a:cs typeface="Times New Roman" pitchFamily="18" charset="0"/>
              </a:rPr>
              <a:t>Paper Name- Opportunity of Analysis and Assessment of CDM Potential in Residential Area </a:t>
            </a:r>
          </a:p>
          <a:p>
            <a:pPr algn="just"/>
            <a:r>
              <a:rPr lang="en-US" dirty="0" smtClean="0">
                <a:latin typeface="Times New Roman" pitchFamily="18" charset="0"/>
                <a:cs typeface="Times New Roman" pitchFamily="18" charset="0"/>
              </a:rPr>
              <a:t>Name Of Journal- International Research Journal of Engineering &amp; Technology, </a:t>
            </a:r>
            <a:r>
              <a:rPr lang="en-US" dirty="0" err="1" smtClean="0">
                <a:latin typeface="Times New Roman" pitchFamily="18" charset="0"/>
                <a:cs typeface="Times New Roman" pitchFamily="18" charset="0"/>
              </a:rPr>
              <a:t>Trichy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Status(Communicated/Published)- Published on 20/11/17</a:t>
            </a:r>
          </a:p>
          <a:p>
            <a:pPr algn="just"/>
            <a:r>
              <a:rPr lang="en-US" dirty="0" smtClean="0">
                <a:latin typeface="Times New Roman" pitchFamily="18" charset="0"/>
                <a:cs typeface="Times New Roman" pitchFamily="18" charset="0"/>
              </a:rPr>
              <a:t>ISSN No- 2395-0072, Volume 4/Issue11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6857986" cy="509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343097" cy="952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1001" y="224408"/>
            <a:ext cx="55585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6" name="object 6"/>
          <p:cNvSpPr/>
          <p:nvPr/>
        </p:nvSpPr>
        <p:spPr>
          <a:xfrm>
            <a:off x="0" y="6134087"/>
            <a:ext cx="6857986" cy="3238493"/>
          </a:xfrm>
          <a:prstGeom prst="rect">
            <a:avLst/>
          </a:prstGeom>
          <a:blipFill>
            <a:blip r:embed="rId4" cstate="print"/>
            <a:stretch>
              <a:fillRect/>
            </a:stretch>
          </a:blipFill>
        </p:spPr>
        <p:txBody>
          <a:bodyPr wrap="square" lIns="0" tIns="0" rIns="0" bIns="0" rtlCol="0"/>
          <a:lstStyle/>
          <a:p>
            <a:endParaRPr dirty="0"/>
          </a:p>
        </p:txBody>
      </p:sp>
      <p:sp>
        <p:nvSpPr>
          <p:cNvPr id="7" name="Rectangle 6"/>
          <p:cNvSpPr/>
          <p:nvPr/>
        </p:nvSpPr>
        <p:spPr>
          <a:xfrm>
            <a:off x="381000" y="1028700"/>
            <a:ext cx="6172200" cy="5909310"/>
          </a:xfrm>
          <a:prstGeom prst="rect">
            <a:avLst/>
          </a:prstGeom>
        </p:spPr>
        <p:txBody>
          <a:bodyPr wrap="square">
            <a:spAutoFit/>
          </a:bodyPr>
          <a:lstStyle/>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buFont typeface="Wingdings" pitchFamily="2" charset="2"/>
              <a:buChar char="q"/>
            </a:pPr>
            <a:endParaRPr lang="en-US" dirty="0" smtClean="0"/>
          </a:p>
          <a:p>
            <a:pPr algn="just"/>
            <a:endParaRPr lang="en-US" dirty="0" smtClean="0"/>
          </a:p>
          <a:p>
            <a:pPr algn="just">
              <a:buFont typeface="Wingdings" pitchFamily="2" charset="2"/>
              <a:buChar char="q"/>
            </a:pPr>
            <a:endParaRPr lang="en-US" dirty="0" smtClean="0"/>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9" name="Rectangle 8"/>
          <p:cNvSpPr/>
          <p:nvPr/>
        </p:nvSpPr>
        <p:spPr>
          <a:xfrm>
            <a:off x="304800" y="952501"/>
            <a:ext cx="6248400" cy="4524315"/>
          </a:xfrm>
          <a:prstGeom prst="rect">
            <a:avLst/>
          </a:prstGeom>
        </p:spPr>
        <p:txBody>
          <a:bodyPr wrap="square">
            <a:spAutoFit/>
          </a:bodyPr>
          <a:lstStyle/>
          <a:p>
            <a:pPr algn="just">
              <a:buFont typeface="Wingdings" pitchFamily="2" charset="2"/>
              <a:buChar char="q"/>
            </a:pPr>
            <a:r>
              <a:rPr lang="en-US" dirty="0" smtClean="0">
                <a:latin typeface="Times New Roman" pitchFamily="18" charset="0"/>
                <a:cs typeface="Times New Roman" pitchFamily="18" charset="0"/>
              </a:rPr>
              <a:t>Mr. Sunil Sharma </a:t>
            </a:r>
          </a:p>
          <a:p>
            <a:pPr algn="just"/>
            <a:r>
              <a:rPr lang="en-US" dirty="0" smtClean="0">
                <a:latin typeface="Times New Roman" pitchFamily="18" charset="0"/>
                <a:cs typeface="Times New Roman" pitchFamily="18" charset="0"/>
              </a:rPr>
              <a:t>Paper Name-Proposed Method to Control Load Frequency in Single Area Power System </a:t>
            </a:r>
          </a:p>
          <a:p>
            <a:pPr algn="just"/>
            <a:r>
              <a:rPr lang="en-US" dirty="0" smtClean="0">
                <a:latin typeface="Times New Roman" pitchFamily="18" charset="0"/>
                <a:cs typeface="Times New Roman" pitchFamily="18" charset="0"/>
              </a:rPr>
              <a:t>Name Of Journal- International Research Journal of Engineering &amp; Technology, </a:t>
            </a:r>
            <a:r>
              <a:rPr lang="en-US" dirty="0" err="1" smtClean="0">
                <a:latin typeface="Times New Roman" pitchFamily="18" charset="0"/>
                <a:cs typeface="Times New Roman" pitchFamily="18" charset="0"/>
              </a:rPr>
              <a:t>Trichy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Status(Communicated/Published)- Published on 31/10/17</a:t>
            </a:r>
          </a:p>
          <a:p>
            <a:pPr algn="just"/>
            <a:r>
              <a:rPr lang="en-US" dirty="0" smtClean="0">
                <a:latin typeface="Times New Roman" pitchFamily="18" charset="0"/>
                <a:cs typeface="Times New Roman" pitchFamily="18" charset="0"/>
              </a:rPr>
              <a:t>ISSN No- 2395-0072, Volume 4/ Issue 10</a:t>
            </a:r>
          </a:p>
          <a:p>
            <a:pPr algn="just"/>
            <a:endParaRPr lang="en-US" dirty="0" smtClean="0">
              <a:latin typeface="Times New Roman" pitchFamily="18" charset="0"/>
              <a:cs typeface="Times New Roman" pitchFamily="18" charset="0"/>
            </a:endParaRPr>
          </a:p>
          <a:p>
            <a:pPr algn="just">
              <a:buFont typeface="Wingdings" pitchFamily="2" charset="2"/>
              <a:buChar char="q"/>
            </a:pPr>
            <a:r>
              <a:rPr lang="en-US" dirty="0" err="1" smtClean="0">
                <a:latin typeface="Times New Roman" pitchFamily="18" charset="0"/>
                <a:cs typeface="Times New Roman" pitchFamily="18" charset="0"/>
              </a:rPr>
              <a:t>Mr.Atul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Kulshrestha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Paper Name- Proposed Method to Control Load Frequency in Single Area Power System</a:t>
            </a:r>
          </a:p>
          <a:p>
            <a:pPr algn="just"/>
            <a:r>
              <a:rPr lang="en-US" dirty="0" smtClean="0">
                <a:latin typeface="Times New Roman" pitchFamily="18" charset="0"/>
                <a:cs typeface="Times New Roman" pitchFamily="18" charset="0"/>
              </a:rPr>
              <a:t>Name Of Journal- International Research Journal of Engineering &amp; Technology, </a:t>
            </a:r>
            <a:r>
              <a:rPr lang="en-US" dirty="0" err="1" smtClean="0">
                <a:latin typeface="Times New Roman" pitchFamily="18" charset="0"/>
                <a:cs typeface="Times New Roman" pitchFamily="18" charset="0"/>
              </a:rPr>
              <a:t>Trichy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Status(Communicated/Published)- Published on 31/10/17</a:t>
            </a:r>
          </a:p>
          <a:p>
            <a:pPr algn="just"/>
            <a:r>
              <a:rPr lang="en-US" dirty="0" smtClean="0">
                <a:latin typeface="Times New Roman" pitchFamily="18" charset="0"/>
                <a:cs typeface="Times New Roman" pitchFamily="18" charset="0"/>
              </a:rPr>
              <a:t>ISSN No- 2395-0072, Volume 4/ Issue 10</a:t>
            </a:r>
          </a:p>
          <a:p>
            <a:pPr algn="just"/>
            <a:endParaRPr lang="en-US" dirty="0" smtClean="0">
              <a:latin typeface="Times New Roman" pitchFamily="18" charset="0"/>
              <a:cs typeface="Times New Roman" pitchFamily="18" charset="0"/>
            </a:endParaRPr>
          </a:p>
        </p:txBody>
      </p:sp>
      <p:sp>
        <p:nvSpPr>
          <p:cNvPr id="10" name="object 6"/>
          <p:cNvSpPr/>
          <p:nvPr/>
        </p:nvSpPr>
        <p:spPr>
          <a:xfrm>
            <a:off x="14" y="5524500"/>
            <a:ext cx="6857986" cy="3238493"/>
          </a:xfrm>
          <a:prstGeom prst="rect">
            <a:avLst/>
          </a:prstGeom>
          <a:blipFill>
            <a:blip r:embed="rId4" cstate="print"/>
            <a:stretch>
              <a:fillRect/>
            </a:stretch>
          </a:blipFill>
        </p:spPr>
        <p:txBody>
          <a:bodyPr wrap="square" lIns="0" tIns="0" rIns="0" bIns="0" rtlCol="0"/>
          <a:lstStyle/>
          <a:p>
            <a:pPr algn="just"/>
            <a:endParaRPr lang="en-US" dirty="0" smtClean="0">
              <a:latin typeface="Times New Roman" pitchFamily="18" charset="0"/>
              <a:cs typeface="Times New Roman" pitchFamily="18" charset="0"/>
            </a:endParaRPr>
          </a:p>
          <a:p>
            <a:pPr algn="just">
              <a:buFont typeface="Wingdings" pitchFamily="2" charset="2"/>
              <a:buChar char="q"/>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11" name="Rectangle 10"/>
          <p:cNvSpPr/>
          <p:nvPr/>
        </p:nvSpPr>
        <p:spPr>
          <a:xfrm>
            <a:off x="228600" y="5295900"/>
            <a:ext cx="6324600" cy="1754326"/>
          </a:xfrm>
          <a:prstGeom prst="rect">
            <a:avLst/>
          </a:prstGeom>
        </p:spPr>
        <p:txBody>
          <a:bodyPr wrap="square">
            <a:spAutoFit/>
          </a:bodyPr>
          <a:lstStyle/>
          <a:p>
            <a:pPr algn="just">
              <a:buFont typeface="Wingdings" pitchFamily="2" charset="2"/>
              <a:buChar char="q"/>
            </a:pPr>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Suman</a:t>
            </a:r>
            <a:r>
              <a:rPr lang="en-US" dirty="0" smtClean="0">
                <a:latin typeface="Times New Roman" pitchFamily="18" charset="0"/>
                <a:cs typeface="Times New Roman" pitchFamily="18" charset="0"/>
              </a:rPr>
              <a:t> Devi </a:t>
            </a:r>
          </a:p>
          <a:p>
            <a:pPr algn="just"/>
            <a:r>
              <a:rPr lang="en-US" dirty="0" smtClean="0">
                <a:latin typeface="Times New Roman" pitchFamily="18" charset="0"/>
                <a:cs typeface="Times New Roman" pitchFamily="18" charset="0"/>
              </a:rPr>
              <a:t>Paper Name- Review of Hybrid Solar Tower-Biomass in India </a:t>
            </a:r>
          </a:p>
          <a:p>
            <a:pPr algn="just"/>
            <a:r>
              <a:rPr lang="en-US" dirty="0" smtClean="0">
                <a:latin typeface="Times New Roman" pitchFamily="18" charset="0"/>
                <a:cs typeface="Times New Roman" pitchFamily="18" charset="0"/>
              </a:rPr>
              <a:t>Name Of Journal- International Conference on Recent Innovation Trends in Engineering, Technology &amp; Research</a:t>
            </a:r>
          </a:p>
          <a:p>
            <a:pPr algn="just"/>
            <a:r>
              <a:rPr lang="en-US" dirty="0" smtClean="0">
                <a:latin typeface="Times New Roman" pitchFamily="18" charset="0"/>
                <a:cs typeface="Times New Roman" pitchFamily="18" charset="0"/>
              </a:rPr>
              <a:t>Status(Communicated/Published)-Accepted (Abstract) on 23/11/17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5600688"/>
            <a:ext cx="6857986" cy="377189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4800" y="571500"/>
            <a:ext cx="6259612" cy="8420758"/>
          </a:xfrm>
          <a:prstGeom prst="rect">
            <a:avLst/>
          </a:prstGeom>
          <a:blipFill>
            <a:blip r:embed="rId4" cstate="print"/>
            <a:stretch>
              <a:fillRect/>
            </a:stretch>
          </a:blipFill>
        </p:spPr>
        <p:txBody>
          <a:bodyPr wrap="square" lIns="0" tIns="0" rIns="0" bIns="0" rtlCol="0"/>
          <a:lstStyle/>
          <a:p>
            <a:endParaRPr dirty="0"/>
          </a:p>
        </p:txBody>
      </p:sp>
      <p:sp>
        <p:nvSpPr>
          <p:cNvPr id="9" name="object 9"/>
          <p:cNvSpPr txBox="1"/>
          <p:nvPr/>
        </p:nvSpPr>
        <p:spPr>
          <a:xfrm>
            <a:off x="1096885" y="5709622"/>
            <a:ext cx="2837815" cy="893444"/>
          </a:xfrm>
          <a:prstGeom prst="rect">
            <a:avLst/>
          </a:prstGeom>
        </p:spPr>
        <p:txBody>
          <a:bodyPr vert="horz" wrap="square" lIns="0" tIns="139065" rIns="0" bIns="0" rtlCol="0">
            <a:spAutoFit/>
          </a:bodyPr>
          <a:lstStyle/>
          <a:p>
            <a:pPr marL="207645">
              <a:lnSpc>
                <a:spcPct val="100000"/>
              </a:lnSpc>
              <a:spcBef>
                <a:spcPts val="1095"/>
              </a:spcBef>
            </a:pPr>
            <a:r>
              <a:rPr sz="2450" i="1" spc="-30" dirty="0">
                <a:solidFill>
                  <a:srgbClr val="BF0000"/>
                </a:solidFill>
                <a:latin typeface="Palatino Linotype"/>
                <a:cs typeface="Palatino Linotype"/>
              </a:rPr>
              <a:t>Student</a:t>
            </a:r>
            <a:r>
              <a:rPr sz="2450" i="1" spc="-100" dirty="0">
                <a:solidFill>
                  <a:srgbClr val="BF0000"/>
                </a:solidFill>
                <a:latin typeface="Palatino Linotype"/>
                <a:cs typeface="Palatino Linotype"/>
              </a:rPr>
              <a:t> </a:t>
            </a:r>
            <a:r>
              <a:rPr sz="2450" i="1" spc="25" dirty="0">
                <a:solidFill>
                  <a:srgbClr val="BF0000"/>
                </a:solidFill>
                <a:latin typeface="Palatino Linotype"/>
                <a:cs typeface="Palatino Linotype"/>
              </a:rPr>
              <a:t>Coordinator</a:t>
            </a:r>
            <a:endParaRPr sz="2450" dirty="0">
              <a:latin typeface="Palatino Linotype"/>
              <a:cs typeface="Palatino Linotype"/>
            </a:endParaRPr>
          </a:p>
          <a:p>
            <a:pPr marL="144780" indent="-132080">
              <a:lnSpc>
                <a:spcPct val="100000"/>
              </a:lnSpc>
              <a:spcBef>
                <a:spcPts val="735"/>
              </a:spcBef>
              <a:buFont typeface="Arial"/>
              <a:buChar char="▪"/>
              <a:tabLst>
                <a:tab pos="145415" algn="l"/>
              </a:tabLst>
            </a:pPr>
            <a:r>
              <a:rPr sz="1800" spc="-5" dirty="0">
                <a:latin typeface="Calibri"/>
                <a:cs typeface="Calibri"/>
              </a:rPr>
              <a:t>Prakhar</a:t>
            </a:r>
            <a:r>
              <a:rPr sz="1800" spc="-10" dirty="0">
                <a:latin typeface="Calibri"/>
                <a:cs typeface="Calibri"/>
              </a:rPr>
              <a:t> </a:t>
            </a:r>
            <a:r>
              <a:rPr sz="1800" spc="-5" dirty="0">
                <a:latin typeface="Calibri"/>
                <a:cs typeface="Calibri"/>
              </a:rPr>
              <a:t>Joshi</a:t>
            </a:r>
            <a:endParaRPr sz="1800" dirty="0">
              <a:latin typeface="Calibri"/>
              <a:cs typeface="Calibri"/>
            </a:endParaRPr>
          </a:p>
        </p:txBody>
      </p:sp>
      <p:sp>
        <p:nvSpPr>
          <p:cNvPr id="12" name="object 12"/>
          <p:cNvSpPr txBox="1"/>
          <p:nvPr/>
        </p:nvSpPr>
        <p:spPr>
          <a:xfrm>
            <a:off x="3916280" y="6302743"/>
            <a:ext cx="1475740" cy="299720"/>
          </a:xfrm>
          <a:prstGeom prst="rect">
            <a:avLst/>
          </a:prstGeom>
        </p:spPr>
        <p:txBody>
          <a:bodyPr vert="horz" wrap="square" lIns="0" tIns="12700" rIns="0" bIns="0" rtlCol="0">
            <a:spAutoFit/>
          </a:bodyPr>
          <a:lstStyle/>
          <a:p>
            <a:pPr marL="144780" indent="-132080">
              <a:lnSpc>
                <a:spcPct val="100000"/>
              </a:lnSpc>
              <a:spcBef>
                <a:spcPts val="100"/>
              </a:spcBef>
              <a:buFont typeface="Arial"/>
              <a:buChar char="▪"/>
              <a:tabLst>
                <a:tab pos="145415" algn="l"/>
              </a:tabLst>
            </a:pPr>
            <a:r>
              <a:rPr sz="1800" spc="-5" dirty="0">
                <a:latin typeface="Calibri"/>
                <a:cs typeface="Calibri"/>
              </a:rPr>
              <a:t>Bharti</a:t>
            </a:r>
            <a:r>
              <a:rPr sz="1800" spc="-80" dirty="0">
                <a:latin typeface="Calibri"/>
                <a:cs typeface="Calibri"/>
              </a:rPr>
              <a:t> </a:t>
            </a:r>
            <a:r>
              <a:rPr sz="1800" spc="-5" dirty="0">
                <a:latin typeface="Calibri"/>
                <a:cs typeface="Calibri"/>
              </a:rPr>
              <a:t>Sharma</a:t>
            </a:r>
            <a:endParaRPr sz="1800">
              <a:latin typeface="Calibri"/>
              <a:cs typeface="Calibri"/>
            </a:endParaRPr>
          </a:p>
        </p:txBody>
      </p:sp>
      <p:sp>
        <p:nvSpPr>
          <p:cNvPr id="13" name="object 13"/>
          <p:cNvSpPr txBox="1"/>
          <p:nvPr/>
        </p:nvSpPr>
        <p:spPr>
          <a:xfrm>
            <a:off x="1371600" y="2324100"/>
            <a:ext cx="3119120" cy="1014094"/>
          </a:xfrm>
          <a:prstGeom prst="rect">
            <a:avLst/>
          </a:prstGeom>
        </p:spPr>
        <p:txBody>
          <a:bodyPr vert="horz" wrap="square" lIns="0" tIns="12700" rIns="0" bIns="0" rtlCol="0">
            <a:spAutoFit/>
          </a:bodyPr>
          <a:lstStyle/>
          <a:p>
            <a:pPr marL="12700">
              <a:lnSpc>
                <a:spcPct val="100000"/>
              </a:lnSpc>
              <a:spcBef>
                <a:spcPts val="100"/>
              </a:spcBef>
            </a:pPr>
            <a:endParaRPr sz="4800" baseline="-13020" dirty="0">
              <a:latin typeface="Times New Roman"/>
              <a:cs typeface="Times New Roman"/>
            </a:endParaRPr>
          </a:p>
          <a:p>
            <a:pPr marL="483234" indent="-132715">
              <a:lnSpc>
                <a:spcPct val="100000"/>
              </a:lnSpc>
              <a:spcBef>
                <a:spcPts val="1780"/>
              </a:spcBef>
              <a:buFont typeface="Arial"/>
              <a:buChar char="▪"/>
              <a:tabLst>
                <a:tab pos="483870" algn="l"/>
              </a:tabLst>
            </a:pPr>
            <a:r>
              <a:rPr sz="1800" spc="-5" dirty="0">
                <a:latin typeface="Calibri"/>
                <a:cs typeface="Calibri"/>
              </a:rPr>
              <a:t>Ms. </a:t>
            </a:r>
            <a:r>
              <a:rPr sz="1800" spc="-5" dirty="0" err="1">
                <a:latin typeface="Calibri"/>
                <a:cs typeface="Calibri"/>
              </a:rPr>
              <a:t>Ravita</a:t>
            </a:r>
            <a:r>
              <a:rPr sz="1800" spc="-20" dirty="0">
                <a:latin typeface="Calibri"/>
                <a:cs typeface="Calibri"/>
              </a:rPr>
              <a:t> </a:t>
            </a:r>
            <a:r>
              <a:rPr sz="1800" spc="-5" dirty="0" err="1">
                <a:latin typeface="Calibri"/>
                <a:cs typeface="Calibri"/>
              </a:rPr>
              <a:t>Saraswat</a:t>
            </a:r>
            <a:endParaRPr sz="1800" dirty="0">
              <a:latin typeface="Calibri"/>
              <a:cs typeface="Calibri"/>
            </a:endParaRPr>
          </a:p>
        </p:txBody>
      </p:sp>
      <p:sp>
        <p:nvSpPr>
          <p:cNvPr id="14" name="object 14"/>
          <p:cNvSpPr txBox="1"/>
          <p:nvPr/>
        </p:nvSpPr>
        <p:spPr>
          <a:xfrm>
            <a:off x="530223" y="889505"/>
            <a:ext cx="2345690" cy="391160"/>
          </a:xfrm>
          <a:prstGeom prst="rect">
            <a:avLst/>
          </a:prstGeom>
        </p:spPr>
        <p:txBody>
          <a:bodyPr vert="horz" wrap="square" lIns="0" tIns="12700" rIns="0" bIns="0" rtlCol="0">
            <a:spAutoFit/>
          </a:bodyPr>
          <a:lstStyle/>
          <a:p>
            <a:pPr marL="12700">
              <a:lnSpc>
                <a:spcPct val="100000"/>
              </a:lnSpc>
              <a:spcBef>
                <a:spcPts val="100"/>
              </a:spcBef>
            </a:pPr>
            <a:r>
              <a:rPr sz="2400" spc="-245" dirty="0">
                <a:solidFill>
                  <a:srgbClr val="622323"/>
                </a:solidFill>
                <a:latin typeface="Times New Roman"/>
                <a:cs typeface="Times New Roman"/>
              </a:rPr>
              <a:t>EDITORIAL</a:t>
            </a:r>
            <a:r>
              <a:rPr sz="2400" spc="-165" dirty="0">
                <a:solidFill>
                  <a:srgbClr val="622323"/>
                </a:solidFill>
                <a:latin typeface="Times New Roman"/>
                <a:cs typeface="Times New Roman"/>
              </a:rPr>
              <a:t> </a:t>
            </a:r>
            <a:r>
              <a:rPr sz="2400" spc="-250" dirty="0">
                <a:solidFill>
                  <a:srgbClr val="622323"/>
                </a:solidFill>
                <a:latin typeface="Times New Roman"/>
                <a:cs typeface="Times New Roman"/>
              </a:rPr>
              <a:t>BOARD</a:t>
            </a:r>
            <a:endParaRPr sz="2400">
              <a:latin typeface="Times New Roman"/>
              <a:cs typeface="Times New Roman"/>
            </a:endParaRPr>
          </a:p>
        </p:txBody>
      </p:sp>
      <p:sp>
        <p:nvSpPr>
          <p:cNvPr id="15" name="object 15"/>
          <p:cNvSpPr/>
          <p:nvPr/>
        </p:nvSpPr>
        <p:spPr>
          <a:xfrm>
            <a:off x="5514964" y="0"/>
            <a:ext cx="1343022" cy="952498"/>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5943601" y="224408"/>
            <a:ext cx="508206"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17" name="TextBox 16"/>
          <p:cNvSpPr txBox="1"/>
          <p:nvPr/>
        </p:nvSpPr>
        <p:spPr>
          <a:xfrm>
            <a:off x="1371600" y="2171700"/>
            <a:ext cx="3124200" cy="461665"/>
          </a:xfrm>
          <a:prstGeom prst="rect">
            <a:avLst/>
          </a:prstGeom>
          <a:noFill/>
        </p:spPr>
        <p:txBody>
          <a:bodyPr wrap="square" rtlCol="0">
            <a:spAutoFit/>
          </a:bodyPr>
          <a:lstStyle/>
          <a:p>
            <a:pPr marL="207645">
              <a:lnSpc>
                <a:spcPct val="100000"/>
              </a:lnSpc>
              <a:spcBef>
                <a:spcPts val="1095"/>
              </a:spcBef>
            </a:pPr>
            <a:r>
              <a:rPr lang="en-US" sz="2400" i="1" spc="-30" dirty="0">
                <a:solidFill>
                  <a:srgbClr val="BF0000"/>
                </a:solidFill>
                <a:latin typeface="Palatino Linotype"/>
                <a:cs typeface="Palatino Linotype"/>
              </a:rPr>
              <a:t>Faculty </a:t>
            </a:r>
            <a:r>
              <a:rPr lang="en-US" sz="2400" i="1" spc="25" dirty="0">
                <a:solidFill>
                  <a:srgbClr val="BF0000"/>
                </a:solidFill>
                <a:latin typeface="Palatino Linotype"/>
                <a:cs typeface="Palatino Linotype"/>
              </a:rPr>
              <a:t>Coordinator</a:t>
            </a:r>
            <a:endParaRPr lang="en-US" sz="2400" dirty="0">
              <a:latin typeface="Palatino Linotype"/>
              <a:cs typeface="Palatino Linotype"/>
            </a:endParaRPr>
          </a:p>
        </p:txBody>
      </p:sp>
      <p:pic>
        <p:nvPicPr>
          <p:cNvPr id="4098" name="Picture 2" descr="C:\Users\EE25\Desktop\ravita.png"/>
          <p:cNvPicPr>
            <a:picLocks noChangeAspect="1" noChangeArrowheads="1"/>
          </p:cNvPicPr>
          <p:nvPr/>
        </p:nvPicPr>
        <p:blipFill>
          <a:blip r:embed="rId6" cstate="print"/>
          <a:srcRect/>
          <a:stretch>
            <a:fillRect/>
          </a:stretch>
        </p:blipFill>
        <p:spPr bwMode="auto">
          <a:xfrm>
            <a:off x="2362200" y="3619500"/>
            <a:ext cx="1619250" cy="2095500"/>
          </a:xfrm>
          <a:prstGeom prst="rect">
            <a:avLst/>
          </a:prstGeom>
        </p:spPr>
        <p:style>
          <a:lnRef idx="0">
            <a:schemeClr val="dk1"/>
          </a:lnRef>
          <a:fillRef idx="3">
            <a:schemeClr val="dk1"/>
          </a:fillRef>
          <a:effectRef idx="3">
            <a:schemeClr val="dk1"/>
          </a:effectRef>
          <a:fontRef idx="minor">
            <a:schemeClr val="lt1"/>
          </a:fontRef>
        </p:style>
      </p:pic>
      <p:pic>
        <p:nvPicPr>
          <p:cNvPr id="4099" name="Picture 3" descr="C:\Users\EE25\Desktop\ravita.png"/>
          <p:cNvPicPr>
            <a:picLocks noChangeAspect="1" noChangeArrowheads="1"/>
          </p:cNvPicPr>
          <p:nvPr/>
        </p:nvPicPr>
        <p:blipFill>
          <a:blip r:embed="rId7" cstate="print"/>
          <a:srcRect/>
          <a:stretch>
            <a:fillRect/>
          </a:stretch>
        </p:blipFill>
        <p:spPr bwMode="auto">
          <a:xfrm>
            <a:off x="1143000" y="6743700"/>
            <a:ext cx="1800225" cy="1990725"/>
          </a:xfrm>
          <a:prstGeom prst="rect">
            <a:avLst/>
          </a:prstGeom>
        </p:spPr>
        <p:style>
          <a:lnRef idx="0">
            <a:schemeClr val="dk1"/>
          </a:lnRef>
          <a:fillRef idx="3">
            <a:schemeClr val="dk1"/>
          </a:fillRef>
          <a:effectRef idx="3">
            <a:schemeClr val="dk1"/>
          </a:effectRef>
          <a:fontRef idx="minor">
            <a:schemeClr val="lt1"/>
          </a:fontRef>
        </p:style>
      </p:pic>
      <p:pic>
        <p:nvPicPr>
          <p:cNvPr id="4100" name="Picture 4" descr="C:\Users\EE25\Desktop\ravita.png"/>
          <p:cNvPicPr>
            <a:picLocks noChangeAspect="1" noChangeArrowheads="1"/>
          </p:cNvPicPr>
          <p:nvPr/>
        </p:nvPicPr>
        <p:blipFill>
          <a:blip r:embed="rId8" cstate="print"/>
          <a:srcRect/>
          <a:stretch>
            <a:fillRect/>
          </a:stretch>
        </p:blipFill>
        <p:spPr bwMode="auto">
          <a:xfrm>
            <a:off x="3733800" y="6819900"/>
            <a:ext cx="1685925" cy="1905000"/>
          </a:xfrm>
          <a:prstGeom prst="rect">
            <a:avLst/>
          </a:prstGeom>
        </p:spPr>
        <p:style>
          <a:lnRef idx="0">
            <a:schemeClr val="dk1"/>
          </a:lnRef>
          <a:fillRef idx="3">
            <a:schemeClr val="dk1"/>
          </a:fillRef>
          <a:effectRef idx="3">
            <a:schemeClr val="dk1"/>
          </a:effectRef>
          <a:fontRef idx="minor">
            <a:schemeClr val="lt1"/>
          </a:fontRef>
        </p:style>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2729" y="644656"/>
            <a:ext cx="6259607" cy="842075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6857986" cy="51002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520821" y="2340351"/>
            <a:ext cx="1527810" cy="575945"/>
          </a:xfrm>
          <a:prstGeom prst="rect">
            <a:avLst/>
          </a:prstGeom>
        </p:spPr>
        <p:txBody>
          <a:bodyPr vert="horz" wrap="square" lIns="0" tIns="10795" rIns="0" bIns="0" rtlCol="0">
            <a:spAutoFit/>
          </a:bodyPr>
          <a:lstStyle/>
          <a:p>
            <a:pPr marL="12700" marR="5080" indent="33020">
              <a:lnSpc>
                <a:spcPct val="100699"/>
              </a:lnSpc>
              <a:spcBef>
                <a:spcPts val="85"/>
              </a:spcBef>
              <a:buFont typeface="Arial"/>
              <a:buChar char="▪"/>
              <a:tabLst>
                <a:tab pos="179070" algn="l"/>
              </a:tabLst>
            </a:pPr>
            <a:r>
              <a:rPr sz="1800" spc="-5" dirty="0">
                <a:latin typeface="Calibri"/>
                <a:cs typeface="Calibri"/>
              </a:rPr>
              <a:t>Sakshi</a:t>
            </a:r>
            <a:r>
              <a:rPr sz="1800" spc="-90" dirty="0">
                <a:latin typeface="Calibri"/>
                <a:cs typeface="Calibri"/>
              </a:rPr>
              <a:t> </a:t>
            </a:r>
            <a:r>
              <a:rPr sz="1800" spc="-5" dirty="0">
                <a:latin typeface="Calibri"/>
                <a:cs typeface="Calibri"/>
              </a:rPr>
              <a:t>Sharma  (3</a:t>
            </a:r>
            <a:r>
              <a:rPr sz="1800" spc="-7" baseline="30092" dirty="0">
                <a:latin typeface="Calibri"/>
                <a:cs typeface="Calibri"/>
              </a:rPr>
              <a:t>rd </a:t>
            </a:r>
            <a:r>
              <a:rPr sz="1800" spc="-5" dirty="0">
                <a:latin typeface="Calibri"/>
                <a:cs typeface="Calibri"/>
              </a:rPr>
              <a:t>year)</a:t>
            </a:r>
            <a:endParaRPr sz="1800">
              <a:latin typeface="Calibri"/>
              <a:cs typeface="Calibri"/>
            </a:endParaRPr>
          </a:p>
        </p:txBody>
      </p:sp>
      <p:sp>
        <p:nvSpPr>
          <p:cNvPr id="11" name="object 11"/>
          <p:cNvSpPr txBox="1"/>
          <p:nvPr/>
        </p:nvSpPr>
        <p:spPr>
          <a:xfrm>
            <a:off x="1368422" y="5312145"/>
            <a:ext cx="1491615" cy="575945"/>
          </a:xfrm>
          <a:prstGeom prst="rect">
            <a:avLst/>
          </a:prstGeom>
        </p:spPr>
        <p:txBody>
          <a:bodyPr vert="horz" wrap="square" lIns="0" tIns="10795" rIns="0" bIns="0" rtlCol="0">
            <a:spAutoFit/>
          </a:bodyPr>
          <a:lstStyle/>
          <a:p>
            <a:pPr marL="12700" marR="5080" indent="33020">
              <a:lnSpc>
                <a:spcPct val="100699"/>
              </a:lnSpc>
              <a:spcBef>
                <a:spcPts val="85"/>
              </a:spcBef>
              <a:buFont typeface="Arial"/>
              <a:buChar char="▪"/>
              <a:tabLst>
                <a:tab pos="179070" algn="l"/>
              </a:tabLst>
            </a:pPr>
            <a:r>
              <a:rPr sz="1800" spc="-5" dirty="0">
                <a:latin typeface="Calibri"/>
                <a:cs typeface="Calibri"/>
              </a:rPr>
              <a:t>Manu</a:t>
            </a:r>
            <a:r>
              <a:rPr sz="1800" spc="-95" dirty="0">
                <a:latin typeface="Calibri"/>
                <a:cs typeface="Calibri"/>
              </a:rPr>
              <a:t> </a:t>
            </a:r>
            <a:r>
              <a:rPr sz="1800" spc="-5" dirty="0">
                <a:latin typeface="Calibri"/>
                <a:cs typeface="Calibri"/>
              </a:rPr>
              <a:t>Sharma  (3</a:t>
            </a:r>
            <a:r>
              <a:rPr sz="1800" spc="-7" baseline="30092" dirty="0">
                <a:latin typeface="Calibri"/>
                <a:cs typeface="Calibri"/>
              </a:rPr>
              <a:t>rd </a:t>
            </a:r>
            <a:r>
              <a:rPr sz="1800" spc="-5" dirty="0">
                <a:latin typeface="Calibri"/>
                <a:cs typeface="Calibri"/>
              </a:rPr>
              <a:t>year)</a:t>
            </a:r>
            <a:endParaRPr sz="1800">
              <a:latin typeface="Calibri"/>
              <a:cs typeface="Calibri"/>
            </a:endParaRPr>
          </a:p>
        </p:txBody>
      </p:sp>
      <p:sp>
        <p:nvSpPr>
          <p:cNvPr id="12" name="object 12"/>
          <p:cNvSpPr txBox="1"/>
          <p:nvPr/>
        </p:nvSpPr>
        <p:spPr>
          <a:xfrm>
            <a:off x="3578217" y="2340351"/>
            <a:ext cx="1635760" cy="575945"/>
          </a:xfrm>
          <a:prstGeom prst="rect">
            <a:avLst/>
          </a:prstGeom>
        </p:spPr>
        <p:txBody>
          <a:bodyPr vert="horz" wrap="square" lIns="0" tIns="10795" rIns="0" bIns="0" rtlCol="0">
            <a:spAutoFit/>
          </a:bodyPr>
          <a:lstStyle/>
          <a:p>
            <a:pPr marL="12700" marR="5080" indent="33020">
              <a:lnSpc>
                <a:spcPct val="100699"/>
              </a:lnSpc>
              <a:spcBef>
                <a:spcPts val="85"/>
              </a:spcBef>
              <a:buFont typeface="Arial"/>
              <a:buChar char="▪"/>
              <a:tabLst>
                <a:tab pos="179070" algn="l"/>
              </a:tabLst>
            </a:pPr>
            <a:r>
              <a:rPr sz="1800" spc="-5" dirty="0">
                <a:latin typeface="Calibri"/>
                <a:cs typeface="Calibri"/>
              </a:rPr>
              <a:t>Akanksha</a:t>
            </a:r>
            <a:r>
              <a:rPr sz="1800" spc="-90" dirty="0">
                <a:latin typeface="Calibri"/>
                <a:cs typeface="Calibri"/>
              </a:rPr>
              <a:t> </a:t>
            </a:r>
            <a:r>
              <a:rPr sz="1800" spc="-5" dirty="0">
                <a:latin typeface="Calibri"/>
                <a:cs typeface="Calibri"/>
              </a:rPr>
              <a:t>Sinha  (3</a:t>
            </a:r>
            <a:r>
              <a:rPr sz="1800" spc="-7" baseline="30092" dirty="0">
                <a:latin typeface="Calibri"/>
                <a:cs typeface="Calibri"/>
              </a:rPr>
              <a:t>rd </a:t>
            </a:r>
            <a:r>
              <a:rPr sz="1800" spc="-5" dirty="0">
                <a:latin typeface="Calibri"/>
                <a:cs typeface="Calibri"/>
              </a:rPr>
              <a:t>year)</a:t>
            </a:r>
            <a:endParaRPr sz="1800">
              <a:latin typeface="Calibri"/>
              <a:cs typeface="Calibri"/>
            </a:endParaRPr>
          </a:p>
        </p:txBody>
      </p:sp>
      <p:sp>
        <p:nvSpPr>
          <p:cNvPr id="13" name="object 13"/>
          <p:cNvSpPr txBox="1"/>
          <p:nvPr/>
        </p:nvSpPr>
        <p:spPr>
          <a:xfrm>
            <a:off x="3883017" y="5388345"/>
            <a:ext cx="1367155" cy="575945"/>
          </a:xfrm>
          <a:prstGeom prst="rect">
            <a:avLst/>
          </a:prstGeom>
        </p:spPr>
        <p:txBody>
          <a:bodyPr vert="horz" wrap="square" lIns="0" tIns="10795" rIns="0" bIns="0" rtlCol="0">
            <a:spAutoFit/>
          </a:bodyPr>
          <a:lstStyle/>
          <a:p>
            <a:pPr marL="12700" marR="5080" indent="33020">
              <a:lnSpc>
                <a:spcPct val="100699"/>
              </a:lnSpc>
              <a:spcBef>
                <a:spcPts val="85"/>
              </a:spcBef>
              <a:buFont typeface="Arial"/>
              <a:buChar char="▪"/>
              <a:tabLst>
                <a:tab pos="179070" algn="l"/>
              </a:tabLst>
            </a:pPr>
            <a:r>
              <a:rPr sz="1800" spc="-5" dirty="0">
                <a:latin typeface="Calibri"/>
                <a:cs typeface="Calibri"/>
              </a:rPr>
              <a:t>Mridula</a:t>
            </a:r>
            <a:r>
              <a:rPr sz="1800" spc="-95" dirty="0">
                <a:latin typeface="Calibri"/>
                <a:cs typeface="Calibri"/>
              </a:rPr>
              <a:t> </a:t>
            </a:r>
            <a:r>
              <a:rPr sz="1800" spc="-5" dirty="0">
                <a:latin typeface="Calibri"/>
                <a:cs typeface="Calibri"/>
              </a:rPr>
              <a:t>Soni  (3</a:t>
            </a:r>
            <a:r>
              <a:rPr sz="1800" spc="-7" baseline="30092" dirty="0">
                <a:latin typeface="Calibri"/>
                <a:cs typeface="Calibri"/>
              </a:rPr>
              <a:t>rd</a:t>
            </a:r>
            <a:r>
              <a:rPr sz="1800" spc="-15" baseline="30092" dirty="0">
                <a:latin typeface="Calibri"/>
                <a:cs typeface="Calibri"/>
              </a:rPr>
              <a:t> </a:t>
            </a:r>
            <a:r>
              <a:rPr sz="1800" spc="-5" dirty="0">
                <a:latin typeface="Calibri"/>
                <a:cs typeface="Calibri"/>
              </a:rPr>
              <a:t>year)</a:t>
            </a:r>
            <a:endParaRPr sz="1800">
              <a:latin typeface="Calibri"/>
              <a:cs typeface="Calibri"/>
            </a:endParaRPr>
          </a:p>
        </p:txBody>
      </p:sp>
      <p:sp>
        <p:nvSpPr>
          <p:cNvPr id="16" name="object 16"/>
          <p:cNvSpPr/>
          <p:nvPr/>
        </p:nvSpPr>
        <p:spPr>
          <a:xfrm>
            <a:off x="5514964" y="0"/>
            <a:ext cx="1343022" cy="952498"/>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5943600" y="224408"/>
            <a:ext cx="508206"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pic>
        <p:nvPicPr>
          <p:cNvPr id="5122" name="Picture 2" descr="C:\Users\EE25\Desktop\ravita.png"/>
          <p:cNvPicPr>
            <a:picLocks noChangeAspect="1" noChangeArrowheads="1"/>
          </p:cNvPicPr>
          <p:nvPr/>
        </p:nvPicPr>
        <p:blipFill>
          <a:blip r:embed="rId5" cstate="print"/>
          <a:srcRect/>
          <a:stretch>
            <a:fillRect/>
          </a:stretch>
        </p:blipFill>
        <p:spPr bwMode="auto">
          <a:xfrm>
            <a:off x="1371600" y="3238500"/>
            <a:ext cx="1733550" cy="1771650"/>
          </a:xfrm>
          <a:prstGeom prst="rect">
            <a:avLst/>
          </a:prstGeom>
        </p:spPr>
        <p:style>
          <a:lnRef idx="0">
            <a:schemeClr val="dk1"/>
          </a:lnRef>
          <a:fillRef idx="3">
            <a:schemeClr val="dk1"/>
          </a:fillRef>
          <a:effectRef idx="3">
            <a:schemeClr val="dk1"/>
          </a:effectRef>
          <a:fontRef idx="minor">
            <a:schemeClr val="lt1"/>
          </a:fontRef>
        </p:style>
      </p:pic>
      <p:pic>
        <p:nvPicPr>
          <p:cNvPr id="5123" name="Picture 3" descr="C:\Users\EE25\Desktop\ravita.png"/>
          <p:cNvPicPr>
            <a:picLocks noChangeAspect="1" noChangeArrowheads="1"/>
          </p:cNvPicPr>
          <p:nvPr/>
        </p:nvPicPr>
        <p:blipFill>
          <a:blip r:embed="rId6" cstate="print"/>
          <a:srcRect/>
          <a:stretch>
            <a:fillRect/>
          </a:stretch>
        </p:blipFill>
        <p:spPr bwMode="auto">
          <a:xfrm>
            <a:off x="3657600" y="3238500"/>
            <a:ext cx="1609725" cy="1771650"/>
          </a:xfrm>
          <a:prstGeom prst="rect">
            <a:avLst/>
          </a:prstGeom>
        </p:spPr>
        <p:style>
          <a:lnRef idx="0">
            <a:schemeClr val="dk1"/>
          </a:lnRef>
          <a:fillRef idx="3">
            <a:schemeClr val="dk1"/>
          </a:fillRef>
          <a:effectRef idx="3">
            <a:schemeClr val="dk1"/>
          </a:effectRef>
          <a:fontRef idx="minor">
            <a:schemeClr val="lt1"/>
          </a:fontRef>
        </p:style>
      </p:pic>
      <p:pic>
        <p:nvPicPr>
          <p:cNvPr id="5124" name="Picture 4" descr="C:\Users\EE25\Desktop\ravita.png"/>
          <p:cNvPicPr>
            <a:picLocks noChangeAspect="1" noChangeArrowheads="1"/>
          </p:cNvPicPr>
          <p:nvPr/>
        </p:nvPicPr>
        <p:blipFill>
          <a:blip r:embed="rId7" cstate="print"/>
          <a:srcRect/>
          <a:stretch>
            <a:fillRect/>
          </a:stretch>
        </p:blipFill>
        <p:spPr bwMode="auto">
          <a:xfrm>
            <a:off x="1371600" y="6286500"/>
            <a:ext cx="1771650" cy="1847850"/>
          </a:xfrm>
          <a:prstGeom prst="rect">
            <a:avLst/>
          </a:prstGeom>
        </p:spPr>
        <p:style>
          <a:lnRef idx="0">
            <a:schemeClr val="dk1"/>
          </a:lnRef>
          <a:fillRef idx="3">
            <a:schemeClr val="dk1"/>
          </a:fillRef>
          <a:effectRef idx="3">
            <a:schemeClr val="dk1"/>
          </a:effectRef>
          <a:fontRef idx="minor">
            <a:schemeClr val="lt1"/>
          </a:fontRef>
        </p:style>
      </p:pic>
      <p:pic>
        <p:nvPicPr>
          <p:cNvPr id="5125" name="Picture 5" descr="C:\Users\EE25\Desktop\ravita.png"/>
          <p:cNvPicPr>
            <a:picLocks noChangeAspect="1" noChangeArrowheads="1"/>
          </p:cNvPicPr>
          <p:nvPr/>
        </p:nvPicPr>
        <p:blipFill>
          <a:blip r:embed="rId8" cstate="print"/>
          <a:srcRect/>
          <a:stretch>
            <a:fillRect/>
          </a:stretch>
        </p:blipFill>
        <p:spPr bwMode="auto">
          <a:xfrm>
            <a:off x="3657600" y="6286500"/>
            <a:ext cx="1685925" cy="1905000"/>
          </a:xfrm>
          <a:prstGeom prst="rect">
            <a:avLst/>
          </a:prstGeom>
        </p:spPr>
        <p:style>
          <a:lnRef idx="0">
            <a:schemeClr val="dk1"/>
          </a:lnRef>
          <a:fillRef idx="3">
            <a:schemeClr val="dk1"/>
          </a:fillRef>
          <a:effectRef idx="3">
            <a:schemeClr val="dk1"/>
          </a:effectRef>
          <a:fontRef idx="minor">
            <a:schemeClr val="lt1"/>
          </a:fontRef>
        </p:style>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10031"/>
            <a:ext cx="6858000" cy="0"/>
          </a:xfrm>
          <a:custGeom>
            <a:avLst/>
            <a:gdLst/>
            <a:ahLst/>
            <a:cxnLst/>
            <a:rect l="l" t="t" r="r" b="b"/>
            <a:pathLst>
              <a:path w="6858000">
                <a:moveTo>
                  <a:pt x="6858000" y="0"/>
                </a:moveTo>
                <a:lnTo>
                  <a:pt x="0" y="0"/>
                </a:lnTo>
              </a:path>
            </a:pathLst>
          </a:custGeom>
          <a:ln w="19047">
            <a:solidFill>
              <a:srgbClr val="FEFEFE"/>
            </a:solidFill>
          </a:ln>
        </p:spPr>
        <p:txBody>
          <a:bodyPr wrap="square" lIns="0" tIns="0" rIns="0" bIns="0" rtlCol="0"/>
          <a:lstStyle/>
          <a:p>
            <a:endParaRPr dirty="0"/>
          </a:p>
        </p:txBody>
      </p:sp>
      <p:sp>
        <p:nvSpPr>
          <p:cNvPr id="3" name="object 3"/>
          <p:cNvSpPr/>
          <p:nvPr/>
        </p:nvSpPr>
        <p:spPr>
          <a:xfrm>
            <a:off x="0" y="5865026"/>
            <a:ext cx="6858000" cy="3507574"/>
          </a:xfrm>
          <a:prstGeom prst="rect">
            <a:avLst/>
          </a:prstGeom>
          <a:blipFill>
            <a:blip r:embed="rId3" cstate="print"/>
            <a:stretch>
              <a:fillRect/>
            </a:stretch>
          </a:blipFill>
        </p:spPr>
        <p:txBody>
          <a:bodyPr wrap="square" lIns="0" tIns="0" rIns="0" bIns="0" rtlCol="0"/>
          <a:lstStyle/>
          <a:p>
            <a:endParaRPr dirty="0"/>
          </a:p>
        </p:txBody>
      </p:sp>
      <p:sp>
        <p:nvSpPr>
          <p:cNvPr id="7" name="object 7"/>
          <p:cNvSpPr txBox="1"/>
          <p:nvPr/>
        </p:nvSpPr>
        <p:spPr>
          <a:xfrm>
            <a:off x="939253" y="1701837"/>
            <a:ext cx="3632748" cy="2123658"/>
          </a:xfrm>
          <a:prstGeom prst="rect">
            <a:avLst/>
          </a:prstGeom>
        </p:spPr>
        <p:txBody>
          <a:bodyPr vert="horz" wrap="square" lIns="0" tIns="0" rIns="0" bIns="0" rtlCol="0">
            <a:spAutoFit/>
          </a:bodyPr>
          <a:lstStyle/>
          <a:p>
            <a:pPr marL="968375" algn="ctr">
              <a:lnSpc>
                <a:spcPct val="100000"/>
              </a:lnSpc>
            </a:pPr>
            <a:r>
              <a:rPr lang="en-US" sz="4800" i="1" spc="-5" dirty="0">
                <a:solidFill>
                  <a:srgbClr val="373435"/>
                </a:solidFill>
                <a:latin typeface="Edwardian Script ITC"/>
                <a:cs typeface="Edwardian Script ITC"/>
              </a:rPr>
              <a:t>What’s</a:t>
            </a:r>
          </a:p>
          <a:p>
            <a:pPr marL="968375" algn="ctr">
              <a:lnSpc>
                <a:spcPct val="100000"/>
              </a:lnSpc>
            </a:pPr>
            <a:r>
              <a:rPr sz="4800" i="1" spc="-5" dirty="0">
                <a:solidFill>
                  <a:srgbClr val="373435"/>
                </a:solidFill>
                <a:latin typeface="Edwardian Script ITC"/>
                <a:cs typeface="Edwardian Script ITC"/>
              </a:rPr>
              <a:t>Inside....??</a:t>
            </a:r>
            <a:endParaRPr sz="4800" dirty="0">
              <a:latin typeface="Edwardian Script ITC"/>
              <a:cs typeface="Edwardian Script ITC"/>
            </a:endParaRPr>
          </a:p>
          <a:p>
            <a:pPr marL="12700">
              <a:lnSpc>
                <a:spcPct val="100000"/>
              </a:lnSpc>
              <a:spcBef>
                <a:spcPts val="3604"/>
              </a:spcBef>
              <a:tabLst>
                <a:tab pos="362585" algn="l"/>
              </a:tabLst>
            </a:pPr>
            <a:endParaRPr sz="1200" dirty="0">
              <a:latin typeface="Century Gothic"/>
              <a:cs typeface="Century Gothic"/>
            </a:endParaRPr>
          </a:p>
        </p:txBody>
      </p:sp>
      <p:sp>
        <p:nvSpPr>
          <p:cNvPr id="9" name="object 9"/>
          <p:cNvSpPr txBox="1"/>
          <p:nvPr/>
        </p:nvSpPr>
        <p:spPr>
          <a:xfrm>
            <a:off x="5785008" y="3365500"/>
            <a:ext cx="109855" cy="184666"/>
          </a:xfrm>
          <a:prstGeom prst="rect">
            <a:avLst/>
          </a:prstGeom>
        </p:spPr>
        <p:txBody>
          <a:bodyPr vert="horz" wrap="square" lIns="0" tIns="0" rIns="0" bIns="0" rtlCol="0">
            <a:spAutoFit/>
          </a:bodyPr>
          <a:lstStyle/>
          <a:p>
            <a:pPr marL="12700">
              <a:lnSpc>
                <a:spcPct val="100000"/>
              </a:lnSpc>
            </a:pPr>
            <a:endParaRPr sz="1200" dirty="0">
              <a:latin typeface="Century Gothic"/>
              <a:cs typeface="Century Gothic"/>
            </a:endParaRPr>
          </a:p>
        </p:txBody>
      </p:sp>
      <p:sp>
        <p:nvSpPr>
          <p:cNvPr id="11" name="object 11"/>
          <p:cNvSpPr txBox="1"/>
          <p:nvPr/>
        </p:nvSpPr>
        <p:spPr>
          <a:xfrm>
            <a:off x="5785013" y="3602015"/>
            <a:ext cx="109855" cy="184666"/>
          </a:xfrm>
          <a:prstGeom prst="rect">
            <a:avLst/>
          </a:prstGeom>
        </p:spPr>
        <p:txBody>
          <a:bodyPr vert="horz" wrap="square" lIns="0" tIns="0" rIns="0" bIns="0" rtlCol="0">
            <a:spAutoFit/>
          </a:bodyPr>
          <a:lstStyle/>
          <a:p>
            <a:pPr marL="12700">
              <a:lnSpc>
                <a:spcPct val="100000"/>
              </a:lnSpc>
            </a:pPr>
            <a:endParaRPr sz="1200" dirty="0">
              <a:latin typeface="Century Gothic"/>
              <a:cs typeface="Century Gothic"/>
            </a:endParaRPr>
          </a:p>
        </p:txBody>
      </p:sp>
      <p:sp>
        <p:nvSpPr>
          <p:cNvPr id="12" name="object 12"/>
          <p:cNvSpPr txBox="1"/>
          <p:nvPr/>
        </p:nvSpPr>
        <p:spPr>
          <a:xfrm>
            <a:off x="939265" y="3848100"/>
            <a:ext cx="2261135" cy="184666"/>
          </a:xfrm>
          <a:prstGeom prst="rect">
            <a:avLst/>
          </a:prstGeom>
        </p:spPr>
        <p:txBody>
          <a:bodyPr vert="horz" wrap="square" lIns="0" tIns="0" rIns="0" bIns="0" rtlCol="0">
            <a:spAutoFit/>
          </a:bodyPr>
          <a:lstStyle/>
          <a:p>
            <a:pPr marL="12700">
              <a:lnSpc>
                <a:spcPct val="100000"/>
              </a:lnSpc>
              <a:tabLst>
                <a:tab pos="362585" algn="l"/>
              </a:tabLst>
            </a:pPr>
            <a:r>
              <a:rPr lang="en-US" sz="1200" spc="-5" dirty="0">
                <a:latin typeface="Century Gothic"/>
                <a:cs typeface="Century Gothic"/>
              </a:rPr>
              <a:t>   2. </a:t>
            </a:r>
            <a:r>
              <a:rPr sz="1200" spc="-5">
                <a:latin typeface="Century Gothic"/>
                <a:cs typeface="Century Gothic"/>
              </a:rPr>
              <a:t> </a:t>
            </a:r>
            <a:r>
              <a:rPr lang="en-US" sz="1200" dirty="0" smtClean="0">
                <a:latin typeface="Century Gothic"/>
                <a:cs typeface="Century Gothic"/>
              </a:rPr>
              <a:t>Principal’s </a:t>
            </a:r>
            <a:r>
              <a:rPr lang="en-US" sz="1200" dirty="0">
                <a:latin typeface="Century Gothic"/>
                <a:cs typeface="Century Gothic"/>
              </a:rPr>
              <a:t>message</a:t>
            </a:r>
            <a:endParaRPr sz="1200" dirty="0">
              <a:latin typeface="Century Gothic"/>
              <a:cs typeface="Century Gothic"/>
            </a:endParaRPr>
          </a:p>
        </p:txBody>
      </p:sp>
      <p:sp>
        <p:nvSpPr>
          <p:cNvPr id="14" name="object 14"/>
          <p:cNvSpPr txBox="1"/>
          <p:nvPr/>
        </p:nvSpPr>
        <p:spPr>
          <a:xfrm>
            <a:off x="939274" y="4184206"/>
            <a:ext cx="1956325" cy="184666"/>
          </a:xfrm>
          <a:prstGeom prst="rect">
            <a:avLst/>
          </a:prstGeom>
        </p:spPr>
        <p:txBody>
          <a:bodyPr vert="horz" wrap="square" lIns="0" tIns="0" rIns="0" bIns="0" rtlCol="0">
            <a:spAutoFit/>
          </a:bodyPr>
          <a:lstStyle/>
          <a:p>
            <a:pPr marL="12700">
              <a:lnSpc>
                <a:spcPct val="100000"/>
              </a:lnSpc>
              <a:tabLst>
                <a:tab pos="362585" algn="l"/>
              </a:tabLst>
            </a:pPr>
            <a:r>
              <a:rPr lang="en-US" sz="1200" spc="-5" dirty="0">
                <a:latin typeface="Century Gothic"/>
                <a:cs typeface="Century Gothic"/>
              </a:rPr>
              <a:t>   3.</a:t>
            </a:r>
            <a:r>
              <a:rPr sz="1200" spc="-5">
                <a:latin typeface="Century Gothic"/>
                <a:cs typeface="Century Gothic"/>
              </a:rPr>
              <a:t>	</a:t>
            </a:r>
            <a:r>
              <a:rPr lang="en-US" sz="1200" dirty="0" smtClean="0">
                <a:latin typeface="Century Gothic"/>
                <a:cs typeface="Century Gothic"/>
              </a:rPr>
              <a:t>HOD’s </a:t>
            </a:r>
            <a:r>
              <a:rPr lang="en-US" sz="1200" dirty="0">
                <a:latin typeface="Century Gothic"/>
                <a:cs typeface="Century Gothic"/>
              </a:rPr>
              <a:t>message</a:t>
            </a:r>
            <a:endParaRPr sz="1200" dirty="0">
              <a:latin typeface="Century Gothic"/>
              <a:cs typeface="Century Gothic"/>
            </a:endParaRPr>
          </a:p>
        </p:txBody>
      </p:sp>
      <p:sp>
        <p:nvSpPr>
          <p:cNvPr id="16" name="object 16"/>
          <p:cNvSpPr txBox="1"/>
          <p:nvPr/>
        </p:nvSpPr>
        <p:spPr>
          <a:xfrm>
            <a:off x="939285" y="4475305"/>
            <a:ext cx="3186430" cy="184666"/>
          </a:xfrm>
          <a:prstGeom prst="rect">
            <a:avLst/>
          </a:prstGeom>
        </p:spPr>
        <p:txBody>
          <a:bodyPr vert="horz" wrap="square" lIns="0" tIns="0" rIns="0" bIns="0" rtlCol="0">
            <a:spAutoFit/>
          </a:bodyPr>
          <a:lstStyle/>
          <a:p>
            <a:pPr marL="12700">
              <a:lnSpc>
                <a:spcPct val="100000"/>
              </a:lnSpc>
              <a:tabLst>
                <a:tab pos="362585" algn="l"/>
              </a:tabLst>
            </a:pPr>
            <a:r>
              <a:rPr lang="en-US" sz="1200" spc="-5" dirty="0">
                <a:solidFill>
                  <a:srgbClr val="373435"/>
                </a:solidFill>
                <a:latin typeface="Century Gothic"/>
                <a:cs typeface="Century Gothic"/>
              </a:rPr>
              <a:t>   </a:t>
            </a:r>
            <a:r>
              <a:rPr lang="en-US" sz="1200" spc="-5" dirty="0">
                <a:latin typeface="Century Gothic"/>
                <a:cs typeface="Century Gothic"/>
              </a:rPr>
              <a:t>4.  Vision, Mission of Institute </a:t>
            </a:r>
            <a:endParaRPr sz="1200" dirty="0">
              <a:latin typeface="Century Gothic"/>
              <a:cs typeface="Century Gothic"/>
            </a:endParaRPr>
          </a:p>
        </p:txBody>
      </p:sp>
      <p:sp>
        <p:nvSpPr>
          <p:cNvPr id="26" name="object 26"/>
          <p:cNvSpPr txBox="1"/>
          <p:nvPr/>
        </p:nvSpPr>
        <p:spPr>
          <a:xfrm>
            <a:off x="990600" y="5524500"/>
            <a:ext cx="2540635" cy="184666"/>
          </a:xfrm>
          <a:prstGeom prst="rect">
            <a:avLst/>
          </a:prstGeom>
        </p:spPr>
        <p:txBody>
          <a:bodyPr vert="horz" wrap="square" lIns="0" tIns="0" rIns="0" bIns="0" rtlCol="0">
            <a:spAutoFit/>
          </a:bodyPr>
          <a:lstStyle/>
          <a:p>
            <a:pPr marL="12700">
              <a:lnSpc>
                <a:spcPct val="100000"/>
              </a:lnSpc>
              <a:tabLst>
                <a:tab pos="225425" algn="l"/>
              </a:tabLst>
            </a:pPr>
            <a:r>
              <a:rPr lang="en-US" sz="1200" dirty="0" smtClean="0">
                <a:solidFill>
                  <a:srgbClr val="373435"/>
                </a:solidFill>
                <a:latin typeface="Century Gothic"/>
                <a:cs typeface="Century Gothic"/>
              </a:rPr>
              <a:t>8.</a:t>
            </a:r>
            <a:r>
              <a:rPr lang="en-US" sz="1200" dirty="0" smtClean="0">
                <a:latin typeface="Century Gothic"/>
                <a:cs typeface="Century Gothic"/>
              </a:rPr>
              <a:t>  </a:t>
            </a:r>
            <a:r>
              <a:rPr lang="en-US" sz="1200" dirty="0" smtClean="0">
                <a:latin typeface="Century Gothic"/>
                <a:cs typeface="Century Gothic"/>
              </a:rPr>
              <a:t>Faculty’s </a:t>
            </a:r>
            <a:r>
              <a:rPr lang="en-US" sz="1200" dirty="0" smtClean="0">
                <a:latin typeface="Century Gothic"/>
                <a:cs typeface="Century Gothic"/>
              </a:rPr>
              <a:t>Achievements </a:t>
            </a:r>
            <a:endParaRPr sz="1200" dirty="0">
              <a:latin typeface="Century Gothic"/>
              <a:cs typeface="Century Gothic"/>
            </a:endParaRPr>
          </a:p>
        </p:txBody>
      </p:sp>
      <p:sp>
        <p:nvSpPr>
          <p:cNvPr id="42" name="object 42"/>
          <p:cNvSpPr/>
          <p:nvPr/>
        </p:nvSpPr>
        <p:spPr>
          <a:xfrm>
            <a:off x="954121" y="4117225"/>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sp>
        <p:nvSpPr>
          <p:cNvPr id="43" name="object 43"/>
          <p:cNvSpPr/>
          <p:nvPr/>
        </p:nvSpPr>
        <p:spPr>
          <a:xfrm>
            <a:off x="954121" y="4417631"/>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sp>
        <p:nvSpPr>
          <p:cNvPr id="44" name="object 44"/>
          <p:cNvSpPr/>
          <p:nvPr/>
        </p:nvSpPr>
        <p:spPr>
          <a:xfrm>
            <a:off x="954121" y="3828453"/>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sp>
        <p:nvSpPr>
          <p:cNvPr id="45" name="object 45"/>
          <p:cNvSpPr/>
          <p:nvPr/>
        </p:nvSpPr>
        <p:spPr>
          <a:xfrm>
            <a:off x="954121" y="4696307"/>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sp>
        <p:nvSpPr>
          <p:cNvPr id="59" name="TextBox 58"/>
          <p:cNvSpPr txBox="1"/>
          <p:nvPr/>
        </p:nvSpPr>
        <p:spPr>
          <a:xfrm>
            <a:off x="990600" y="3543300"/>
            <a:ext cx="1798890" cy="276999"/>
          </a:xfrm>
          <a:prstGeom prst="rect">
            <a:avLst/>
          </a:prstGeom>
          <a:noFill/>
        </p:spPr>
        <p:txBody>
          <a:bodyPr wrap="none" rtlCol="0">
            <a:spAutoFit/>
          </a:bodyPr>
          <a:lstStyle/>
          <a:p>
            <a:r>
              <a:rPr lang="en-US" sz="1000" dirty="0"/>
              <a:t>1</a:t>
            </a:r>
            <a:r>
              <a:rPr lang="en-US" sz="1200" dirty="0">
                <a:latin typeface="Century Gothic" pitchFamily="34" charset="0"/>
              </a:rPr>
              <a:t>.  </a:t>
            </a:r>
            <a:r>
              <a:rPr lang="en-US" sz="1200" dirty="0" smtClean="0">
                <a:latin typeface="Century Gothic" pitchFamily="34" charset="0"/>
              </a:rPr>
              <a:t>Director’s </a:t>
            </a:r>
            <a:r>
              <a:rPr lang="en-US" sz="1200" dirty="0">
                <a:latin typeface="Century Gothic" pitchFamily="34" charset="0"/>
              </a:rPr>
              <a:t>message</a:t>
            </a:r>
          </a:p>
        </p:txBody>
      </p:sp>
      <p:sp>
        <p:nvSpPr>
          <p:cNvPr id="61" name="TextBox 60"/>
          <p:cNvSpPr txBox="1"/>
          <p:nvPr/>
        </p:nvSpPr>
        <p:spPr>
          <a:xfrm>
            <a:off x="990600" y="4991100"/>
            <a:ext cx="2743200" cy="276999"/>
          </a:xfrm>
          <a:prstGeom prst="rect">
            <a:avLst/>
          </a:prstGeom>
          <a:noFill/>
        </p:spPr>
        <p:txBody>
          <a:bodyPr wrap="square" rtlCol="0">
            <a:spAutoFit/>
          </a:bodyPr>
          <a:lstStyle/>
          <a:p>
            <a:r>
              <a:rPr lang="en-US" sz="1200" dirty="0">
                <a:latin typeface="Century Gothic" pitchFamily="34" charset="0"/>
              </a:rPr>
              <a:t>6.   Program Outcomes</a:t>
            </a:r>
          </a:p>
        </p:txBody>
      </p:sp>
      <p:sp>
        <p:nvSpPr>
          <p:cNvPr id="63" name="TextBox 62"/>
          <p:cNvSpPr txBox="1"/>
          <p:nvPr/>
        </p:nvSpPr>
        <p:spPr>
          <a:xfrm>
            <a:off x="990600" y="5905500"/>
            <a:ext cx="2436421" cy="276999"/>
          </a:xfrm>
          <a:prstGeom prst="rect">
            <a:avLst/>
          </a:prstGeom>
          <a:noFill/>
        </p:spPr>
        <p:txBody>
          <a:bodyPr wrap="square" rtlCol="0">
            <a:spAutoFit/>
          </a:bodyPr>
          <a:lstStyle/>
          <a:p>
            <a:r>
              <a:rPr lang="en-US" sz="1200" dirty="0" smtClean="0">
                <a:latin typeface="Century Gothic" pitchFamily="34" charset="0"/>
              </a:rPr>
              <a:t>  </a:t>
            </a:r>
            <a:endParaRPr lang="en-US" sz="1200" dirty="0">
              <a:latin typeface="Century Gothic" pitchFamily="34" charset="0"/>
            </a:endParaRPr>
          </a:p>
        </p:txBody>
      </p:sp>
      <p:sp>
        <p:nvSpPr>
          <p:cNvPr id="65" name="object 45"/>
          <p:cNvSpPr/>
          <p:nvPr/>
        </p:nvSpPr>
        <p:spPr>
          <a:xfrm>
            <a:off x="990600" y="4991100"/>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sp>
        <p:nvSpPr>
          <p:cNvPr id="69" name="object 45"/>
          <p:cNvSpPr/>
          <p:nvPr/>
        </p:nvSpPr>
        <p:spPr>
          <a:xfrm>
            <a:off x="990600" y="6057900"/>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cxnSp>
        <p:nvCxnSpPr>
          <p:cNvPr id="79" name="Straight Connector 78"/>
          <p:cNvCxnSpPr/>
          <p:nvPr/>
        </p:nvCxnSpPr>
        <p:spPr>
          <a:xfrm>
            <a:off x="990600" y="5753100"/>
            <a:ext cx="4953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4400" y="5753100"/>
            <a:ext cx="2662052" cy="276999"/>
          </a:xfrm>
          <a:prstGeom prst="rect">
            <a:avLst/>
          </a:prstGeom>
          <a:noFill/>
        </p:spPr>
        <p:txBody>
          <a:bodyPr wrap="square" rtlCol="0">
            <a:spAutoFit/>
          </a:bodyPr>
          <a:lstStyle/>
          <a:p>
            <a:r>
              <a:rPr lang="en-US" sz="1200" dirty="0" smtClean="0">
                <a:latin typeface="Century Gothic" pitchFamily="34" charset="0"/>
              </a:rPr>
              <a:t>9.. </a:t>
            </a:r>
            <a:r>
              <a:rPr lang="en-US" sz="1200" dirty="0" smtClean="0">
                <a:latin typeface="Century Gothic" pitchFamily="34" charset="0"/>
              </a:rPr>
              <a:t>Student’s </a:t>
            </a:r>
            <a:r>
              <a:rPr lang="en-US" sz="1200" dirty="0" smtClean="0">
                <a:latin typeface="Century Gothic" pitchFamily="34" charset="0"/>
              </a:rPr>
              <a:t>Achievements</a:t>
            </a:r>
            <a:endParaRPr lang="en-US" sz="1200" dirty="0">
              <a:latin typeface="Century Gothic" pitchFamily="34" charset="0"/>
            </a:endParaRPr>
          </a:p>
        </p:txBody>
      </p:sp>
      <p:sp>
        <p:nvSpPr>
          <p:cNvPr id="87" name="TextBox 86"/>
          <p:cNvSpPr txBox="1"/>
          <p:nvPr/>
        </p:nvSpPr>
        <p:spPr>
          <a:xfrm>
            <a:off x="1295400" y="7353300"/>
            <a:ext cx="76200" cy="369332"/>
          </a:xfrm>
          <a:prstGeom prst="rect">
            <a:avLst/>
          </a:prstGeom>
          <a:noFill/>
        </p:spPr>
        <p:txBody>
          <a:bodyPr wrap="square" rtlCol="0">
            <a:spAutoFit/>
          </a:bodyPr>
          <a:lstStyle/>
          <a:p>
            <a:endParaRPr lang="en-US" dirty="0"/>
          </a:p>
        </p:txBody>
      </p:sp>
      <p:sp>
        <p:nvSpPr>
          <p:cNvPr id="88" name="TextBox 87"/>
          <p:cNvSpPr txBox="1"/>
          <p:nvPr/>
        </p:nvSpPr>
        <p:spPr>
          <a:xfrm>
            <a:off x="914400" y="6134100"/>
            <a:ext cx="2438400" cy="276999"/>
          </a:xfrm>
          <a:prstGeom prst="rect">
            <a:avLst/>
          </a:prstGeom>
          <a:noFill/>
        </p:spPr>
        <p:txBody>
          <a:bodyPr wrap="square" rtlCol="0">
            <a:spAutoFit/>
          </a:bodyPr>
          <a:lstStyle/>
          <a:p>
            <a:r>
              <a:rPr lang="en-US" sz="1200" dirty="0">
                <a:latin typeface="Century Gothic" pitchFamily="34" charset="0"/>
              </a:rPr>
              <a:t>  </a:t>
            </a:r>
            <a:r>
              <a:rPr lang="en-US" sz="1200" dirty="0" smtClean="0">
                <a:latin typeface="Century Gothic" pitchFamily="34" charset="0"/>
              </a:rPr>
              <a:t>10. Editorial Board</a:t>
            </a:r>
            <a:endParaRPr lang="en-US" sz="1200" dirty="0">
              <a:latin typeface="Century Gothic" pitchFamily="34" charset="0"/>
            </a:endParaRPr>
          </a:p>
        </p:txBody>
      </p:sp>
      <p:sp>
        <p:nvSpPr>
          <p:cNvPr id="89" name="TextBox 88"/>
          <p:cNvSpPr txBox="1"/>
          <p:nvPr/>
        </p:nvSpPr>
        <p:spPr>
          <a:xfrm>
            <a:off x="1282012" y="7232072"/>
            <a:ext cx="45719" cy="369332"/>
          </a:xfrm>
          <a:prstGeom prst="rect">
            <a:avLst/>
          </a:prstGeom>
          <a:noFill/>
        </p:spPr>
        <p:txBody>
          <a:bodyPr wrap="square" rtlCol="0">
            <a:spAutoFit/>
          </a:bodyPr>
          <a:lstStyle/>
          <a:p>
            <a:endParaRPr lang="en-US" dirty="0"/>
          </a:p>
        </p:txBody>
      </p:sp>
      <p:sp>
        <p:nvSpPr>
          <p:cNvPr id="90" name="TextBox 89"/>
          <p:cNvSpPr txBox="1"/>
          <p:nvPr/>
        </p:nvSpPr>
        <p:spPr>
          <a:xfrm>
            <a:off x="990600" y="4686300"/>
            <a:ext cx="3429000" cy="276999"/>
          </a:xfrm>
          <a:prstGeom prst="rect">
            <a:avLst/>
          </a:prstGeom>
          <a:noFill/>
        </p:spPr>
        <p:txBody>
          <a:bodyPr wrap="square" rtlCol="0">
            <a:spAutoFit/>
          </a:bodyPr>
          <a:lstStyle/>
          <a:p>
            <a:r>
              <a:rPr lang="en-US" sz="1200" dirty="0">
                <a:latin typeface="Century Gothic" pitchFamily="34" charset="0"/>
              </a:rPr>
              <a:t>5.  Vision, Mission of Department</a:t>
            </a:r>
          </a:p>
        </p:txBody>
      </p:sp>
      <p:sp>
        <p:nvSpPr>
          <p:cNvPr id="50" name="object 10"/>
          <p:cNvSpPr/>
          <p:nvPr/>
        </p:nvSpPr>
        <p:spPr>
          <a:xfrm>
            <a:off x="228599" y="0"/>
            <a:ext cx="1343032" cy="952498"/>
          </a:xfrm>
          <a:prstGeom prst="rect">
            <a:avLst/>
          </a:prstGeom>
          <a:blipFill>
            <a:blip r:embed="rId4" cstate="print"/>
            <a:stretch>
              <a:fillRect/>
            </a:stretch>
          </a:blipFill>
        </p:spPr>
        <p:txBody>
          <a:bodyPr wrap="square" lIns="0" tIns="0" rIns="0" bIns="0" rtlCol="0"/>
          <a:lstStyle/>
          <a:p>
            <a:endParaRPr dirty="0"/>
          </a:p>
        </p:txBody>
      </p:sp>
      <p:sp>
        <p:nvSpPr>
          <p:cNvPr id="51" name="object 11"/>
          <p:cNvSpPr txBox="1"/>
          <p:nvPr/>
        </p:nvSpPr>
        <p:spPr>
          <a:xfrm>
            <a:off x="609600" y="224408"/>
            <a:ext cx="672412" cy="486672"/>
          </a:xfrm>
          <a:prstGeom prst="rect">
            <a:avLst/>
          </a:prstGeom>
        </p:spPr>
        <p:txBody>
          <a:bodyPr vert="horz" wrap="square" lIns="0" tIns="12700" rIns="0" bIns="0" rtlCol="0">
            <a:spAutoFit/>
          </a:bodyPr>
          <a:lstStyle/>
          <a:p>
            <a:pPr marL="92710" marR="5080" indent="-80645">
              <a:lnSpc>
                <a:spcPct val="106600"/>
              </a:lnSpc>
              <a:spcBef>
                <a:spcPts val="100"/>
              </a:spcBef>
            </a:pPr>
            <a:r>
              <a:rPr sz="1400" b="1" spc="-5" dirty="0" smtClean="0">
                <a:latin typeface="Calibri"/>
                <a:cs typeface="Calibri"/>
              </a:rPr>
              <a:t>TESLA</a:t>
            </a:r>
            <a:endParaRPr lang="en-US" sz="1400" b="1" spc="-5" dirty="0" smtClean="0">
              <a:latin typeface="Calibri"/>
              <a:cs typeface="Calibri"/>
            </a:endParaRPr>
          </a:p>
          <a:p>
            <a:pPr marL="92710" marR="5080" indent="-80645">
              <a:lnSpc>
                <a:spcPct val="106600"/>
              </a:lnSpc>
              <a:spcBef>
                <a:spcPts val="100"/>
              </a:spcBef>
            </a:pPr>
            <a:r>
              <a:rPr lang="en-US"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35" name="object 45"/>
          <p:cNvSpPr/>
          <p:nvPr/>
        </p:nvSpPr>
        <p:spPr>
          <a:xfrm>
            <a:off x="990600" y="5524500"/>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sp>
        <p:nvSpPr>
          <p:cNvPr id="29" name="object 45"/>
          <p:cNvSpPr/>
          <p:nvPr/>
        </p:nvSpPr>
        <p:spPr>
          <a:xfrm>
            <a:off x="990600" y="5219700"/>
            <a:ext cx="4941570" cy="0"/>
          </a:xfrm>
          <a:custGeom>
            <a:avLst/>
            <a:gdLst/>
            <a:ahLst/>
            <a:cxnLst/>
            <a:rect l="l" t="t" r="r" b="b"/>
            <a:pathLst>
              <a:path w="4941570">
                <a:moveTo>
                  <a:pt x="0" y="0"/>
                </a:moveTo>
                <a:lnTo>
                  <a:pt x="4941205" y="0"/>
                </a:lnTo>
              </a:path>
            </a:pathLst>
          </a:custGeom>
          <a:ln w="9522">
            <a:solidFill>
              <a:srgbClr val="A02B2D"/>
            </a:solidFill>
          </a:ln>
        </p:spPr>
        <p:txBody>
          <a:bodyPr wrap="square" lIns="0" tIns="0" rIns="0" bIns="0" rtlCol="0"/>
          <a:lstStyle/>
          <a:p>
            <a:endParaRPr dirty="0"/>
          </a:p>
        </p:txBody>
      </p:sp>
      <p:sp>
        <p:nvSpPr>
          <p:cNvPr id="30" name="TextBox 29"/>
          <p:cNvSpPr txBox="1"/>
          <p:nvPr/>
        </p:nvSpPr>
        <p:spPr>
          <a:xfrm>
            <a:off x="990600" y="5219700"/>
            <a:ext cx="2057400" cy="261610"/>
          </a:xfrm>
          <a:prstGeom prst="rect">
            <a:avLst/>
          </a:prstGeom>
          <a:noFill/>
        </p:spPr>
        <p:txBody>
          <a:bodyPr wrap="square" rtlCol="0">
            <a:spAutoFit/>
          </a:bodyPr>
          <a:lstStyle/>
          <a:p>
            <a:r>
              <a:rPr lang="en-US" sz="1100" dirty="0" smtClean="0">
                <a:latin typeface="Century Gothic" pitchFamily="34" charset="0"/>
              </a:rPr>
              <a:t>7. Placement Drives</a:t>
            </a:r>
            <a:endParaRPr lang="en-US" sz="1100" dirty="0">
              <a:latin typeface="Century Gothic"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333989" y="190499"/>
            <a:ext cx="1343022" cy="95249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715000" y="414908"/>
            <a:ext cx="555841"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dirty="0">
                <a:latin typeface="Calibri"/>
                <a:cs typeface="Calibri"/>
              </a:rPr>
              <a:t>TESLA  </a:t>
            </a:r>
            <a:r>
              <a:rPr lang="en-IN" sz="1400" b="1" spc="-5" dirty="0" smtClean="0">
                <a:latin typeface="Calibri"/>
                <a:cs typeface="Calibri"/>
              </a:rPr>
              <a:t>11</a:t>
            </a:r>
            <a:r>
              <a:rPr sz="1400" b="1" spc="-5" dirty="0" smtClean="0">
                <a:latin typeface="Calibri"/>
                <a:cs typeface="Calibri"/>
              </a:rPr>
              <a:t>/17</a:t>
            </a:r>
            <a:endParaRPr sz="1400" dirty="0">
              <a:latin typeface="Calibri"/>
              <a:cs typeface="Calibri"/>
            </a:endParaRPr>
          </a:p>
        </p:txBody>
      </p:sp>
      <p:sp>
        <p:nvSpPr>
          <p:cNvPr id="5" name="object 5"/>
          <p:cNvSpPr/>
          <p:nvPr/>
        </p:nvSpPr>
        <p:spPr>
          <a:xfrm>
            <a:off x="0" y="6210287"/>
            <a:ext cx="6857986" cy="316229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09600" y="876298"/>
            <a:ext cx="6095986" cy="8001002"/>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495418" y="3711253"/>
            <a:ext cx="1476375" cy="575945"/>
          </a:xfrm>
          <a:prstGeom prst="rect">
            <a:avLst/>
          </a:prstGeom>
        </p:spPr>
        <p:txBody>
          <a:bodyPr vert="horz" wrap="square" lIns="0" tIns="10795" rIns="0" bIns="0" rtlCol="0">
            <a:spAutoFit/>
          </a:bodyPr>
          <a:lstStyle/>
          <a:p>
            <a:pPr marL="12700" marR="5080" indent="33020">
              <a:lnSpc>
                <a:spcPct val="100699"/>
              </a:lnSpc>
              <a:spcBef>
                <a:spcPts val="85"/>
              </a:spcBef>
              <a:buSzPct val="94444"/>
              <a:buFont typeface="Arial"/>
              <a:buChar char="▪"/>
              <a:tabLst>
                <a:tab pos="127635" algn="l"/>
              </a:tabLst>
            </a:pPr>
            <a:r>
              <a:rPr sz="1800" spc="-5" dirty="0">
                <a:latin typeface="Calibri"/>
                <a:cs typeface="Calibri"/>
              </a:rPr>
              <a:t>Ujjwal</a:t>
            </a:r>
            <a:r>
              <a:rPr sz="1800" spc="-95" dirty="0">
                <a:latin typeface="Calibri"/>
                <a:cs typeface="Calibri"/>
              </a:rPr>
              <a:t> </a:t>
            </a:r>
            <a:r>
              <a:rPr sz="1800" spc="-5" dirty="0">
                <a:latin typeface="Calibri"/>
                <a:cs typeface="Calibri"/>
              </a:rPr>
              <a:t>Sharma  (2</a:t>
            </a:r>
            <a:r>
              <a:rPr sz="1800" spc="-7" baseline="30092" dirty="0">
                <a:latin typeface="Calibri"/>
                <a:cs typeface="Calibri"/>
              </a:rPr>
              <a:t>nd </a:t>
            </a:r>
            <a:r>
              <a:rPr sz="1800" spc="-5" dirty="0">
                <a:latin typeface="Calibri"/>
                <a:cs typeface="Calibri"/>
              </a:rPr>
              <a:t>year)</a:t>
            </a:r>
            <a:endParaRPr sz="1800">
              <a:latin typeface="Calibri"/>
              <a:cs typeface="Calibri"/>
            </a:endParaRPr>
          </a:p>
        </p:txBody>
      </p:sp>
      <p:sp>
        <p:nvSpPr>
          <p:cNvPr id="12" name="object 12"/>
          <p:cNvSpPr txBox="1"/>
          <p:nvPr/>
        </p:nvSpPr>
        <p:spPr>
          <a:xfrm>
            <a:off x="3578217" y="3711948"/>
            <a:ext cx="1856739" cy="575945"/>
          </a:xfrm>
          <a:prstGeom prst="rect">
            <a:avLst/>
          </a:prstGeom>
        </p:spPr>
        <p:txBody>
          <a:bodyPr vert="horz" wrap="square" lIns="0" tIns="10795" rIns="0" bIns="0" rtlCol="0">
            <a:spAutoFit/>
          </a:bodyPr>
          <a:lstStyle/>
          <a:p>
            <a:pPr marL="12700" marR="5080" indent="33020">
              <a:lnSpc>
                <a:spcPct val="100699"/>
              </a:lnSpc>
              <a:spcBef>
                <a:spcPts val="85"/>
              </a:spcBef>
              <a:buFont typeface="Arial"/>
              <a:buChar char="▪"/>
              <a:tabLst>
                <a:tab pos="179070" algn="l"/>
              </a:tabLst>
            </a:pPr>
            <a:r>
              <a:rPr sz="1800" spc="-5" dirty="0">
                <a:latin typeface="Calibri"/>
                <a:cs typeface="Calibri"/>
              </a:rPr>
              <a:t>Shashwat</a:t>
            </a:r>
            <a:r>
              <a:rPr sz="1800" spc="-85" dirty="0">
                <a:latin typeface="Calibri"/>
                <a:cs typeface="Calibri"/>
              </a:rPr>
              <a:t> </a:t>
            </a:r>
            <a:r>
              <a:rPr sz="1800" spc="-5" dirty="0">
                <a:latin typeface="Calibri"/>
                <a:cs typeface="Calibri"/>
              </a:rPr>
              <a:t>Tripathi  (2</a:t>
            </a:r>
            <a:r>
              <a:rPr sz="1800" spc="-7" baseline="30092" dirty="0">
                <a:latin typeface="Calibri"/>
                <a:cs typeface="Calibri"/>
              </a:rPr>
              <a:t>nd </a:t>
            </a:r>
            <a:r>
              <a:rPr sz="1800" spc="-5" dirty="0">
                <a:latin typeface="Calibri"/>
                <a:cs typeface="Calibri"/>
              </a:rPr>
              <a:t>year)</a:t>
            </a:r>
            <a:endParaRPr sz="1800">
              <a:latin typeface="Calibri"/>
              <a:cs typeface="Calibri"/>
            </a:endParaRPr>
          </a:p>
        </p:txBody>
      </p:sp>
      <p:pic>
        <p:nvPicPr>
          <p:cNvPr id="6146" name="Picture 2" descr="C:\Users\EE25\Desktop\ravita.png"/>
          <p:cNvPicPr>
            <a:picLocks noChangeAspect="1" noChangeArrowheads="1"/>
          </p:cNvPicPr>
          <p:nvPr/>
        </p:nvPicPr>
        <p:blipFill>
          <a:blip r:embed="rId6" cstate="print"/>
          <a:srcRect/>
          <a:stretch>
            <a:fillRect/>
          </a:stretch>
        </p:blipFill>
        <p:spPr bwMode="auto">
          <a:xfrm>
            <a:off x="1447800" y="4762500"/>
            <a:ext cx="1619250" cy="1390650"/>
          </a:xfrm>
          <a:prstGeom prst="rect">
            <a:avLst/>
          </a:prstGeom>
        </p:spPr>
        <p:style>
          <a:lnRef idx="0">
            <a:schemeClr val="dk1"/>
          </a:lnRef>
          <a:fillRef idx="3">
            <a:schemeClr val="dk1"/>
          </a:fillRef>
          <a:effectRef idx="3">
            <a:schemeClr val="dk1"/>
          </a:effectRef>
          <a:fontRef idx="minor">
            <a:schemeClr val="lt1"/>
          </a:fontRef>
        </p:style>
      </p:pic>
      <p:pic>
        <p:nvPicPr>
          <p:cNvPr id="6147" name="Picture 3" descr="C:\Users\EE25\Desktop\ravita.png"/>
          <p:cNvPicPr>
            <a:picLocks noChangeAspect="1" noChangeArrowheads="1"/>
          </p:cNvPicPr>
          <p:nvPr/>
        </p:nvPicPr>
        <p:blipFill>
          <a:blip r:embed="rId7" cstate="print"/>
          <a:srcRect/>
          <a:stretch>
            <a:fillRect/>
          </a:stretch>
        </p:blipFill>
        <p:spPr bwMode="auto">
          <a:xfrm>
            <a:off x="3733800" y="4762500"/>
            <a:ext cx="1619250" cy="1390650"/>
          </a:xfrm>
          <a:prstGeom prst="rect">
            <a:avLst/>
          </a:prstGeom>
        </p:spPr>
        <p:style>
          <a:lnRef idx="0">
            <a:schemeClr val="dk1"/>
          </a:lnRef>
          <a:fillRef idx="3">
            <a:schemeClr val="dk1"/>
          </a:fillRef>
          <a:effectRef idx="3">
            <a:schemeClr val="dk1"/>
          </a:effectRef>
          <a:fontRef idx="minor">
            <a:schemeClr val="lt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926828" y="510028"/>
            <a:ext cx="5931535" cy="0"/>
          </a:xfrm>
          <a:custGeom>
            <a:avLst/>
            <a:gdLst/>
            <a:ahLst/>
            <a:cxnLst/>
            <a:rect l="l" t="t" r="r" b="b"/>
            <a:pathLst>
              <a:path w="5931534">
                <a:moveTo>
                  <a:pt x="0" y="0"/>
                </a:moveTo>
                <a:lnTo>
                  <a:pt x="5931133" y="0"/>
                </a:lnTo>
              </a:path>
            </a:pathLst>
          </a:custGeom>
          <a:ln w="19024">
            <a:solidFill>
              <a:srgbClr val="FDFDFD"/>
            </a:solidFill>
          </a:ln>
        </p:spPr>
        <p:txBody>
          <a:bodyPr wrap="square" lIns="0" tIns="0" rIns="0" bIns="0" rtlCol="0"/>
          <a:lstStyle/>
          <a:p>
            <a:endParaRPr dirty="0"/>
          </a:p>
        </p:txBody>
      </p:sp>
      <p:sp>
        <p:nvSpPr>
          <p:cNvPr id="4" name="object 4"/>
          <p:cNvSpPr/>
          <p:nvPr/>
        </p:nvSpPr>
        <p:spPr>
          <a:xfrm>
            <a:off x="0" y="510028"/>
            <a:ext cx="328295" cy="0"/>
          </a:xfrm>
          <a:custGeom>
            <a:avLst/>
            <a:gdLst/>
            <a:ahLst/>
            <a:cxnLst/>
            <a:rect l="l" t="t" r="r" b="b"/>
            <a:pathLst>
              <a:path w="328295">
                <a:moveTo>
                  <a:pt x="0" y="0"/>
                </a:moveTo>
                <a:lnTo>
                  <a:pt x="328101" y="0"/>
                </a:lnTo>
              </a:path>
            </a:pathLst>
          </a:custGeom>
          <a:ln w="19024">
            <a:solidFill>
              <a:srgbClr val="FDFDFD"/>
            </a:solidFill>
          </a:ln>
        </p:spPr>
        <p:txBody>
          <a:bodyPr wrap="square" lIns="0" tIns="0" rIns="0" bIns="0" rtlCol="0"/>
          <a:lstStyle/>
          <a:p>
            <a:endParaRPr dirty="0"/>
          </a:p>
        </p:txBody>
      </p:sp>
      <p:sp>
        <p:nvSpPr>
          <p:cNvPr id="5" name="object 5"/>
          <p:cNvSpPr/>
          <p:nvPr/>
        </p:nvSpPr>
        <p:spPr>
          <a:xfrm>
            <a:off x="0" y="5865013"/>
            <a:ext cx="6857986" cy="3507567"/>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328104" y="190143"/>
            <a:ext cx="598805" cy="592455"/>
          </a:xfrm>
          <a:custGeom>
            <a:avLst/>
            <a:gdLst/>
            <a:ahLst/>
            <a:cxnLst/>
            <a:rect l="l" t="t" r="r" b="b"/>
            <a:pathLst>
              <a:path w="598805" h="592455">
                <a:moveTo>
                  <a:pt x="0" y="0"/>
                </a:moveTo>
                <a:lnTo>
                  <a:pt x="598723" y="0"/>
                </a:lnTo>
                <a:lnTo>
                  <a:pt x="598723" y="592197"/>
                </a:lnTo>
                <a:lnTo>
                  <a:pt x="0" y="592197"/>
                </a:lnTo>
                <a:lnTo>
                  <a:pt x="0" y="0"/>
                </a:lnTo>
                <a:close/>
              </a:path>
            </a:pathLst>
          </a:custGeom>
          <a:solidFill>
            <a:srgbClr val="FDFDFD"/>
          </a:solidFill>
        </p:spPr>
        <p:txBody>
          <a:bodyPr wrap="square" lIns="0" tIns="0" rIns="0" bIns="0" rtlCol="0"/>
          <a:lstStyle/>
          <a:p>
            <a:endParaRPr dirty="0"/>
          </a:p>
        </p:txBody>
      </p:sp>
      <p:sp>
        <p:nvSpPr>
          <p:cNvPr id="7" name="object 7"/>
          <p:cNvSpPr/>
          <p:nvPr/>
        </p:nvSpPr>
        <p:spPr>
          <a:xfrm>
            <a:off x="302729" y="644656"/>
            <a:ext cx="6259607" cy="8420750"/>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4226041" y="1306217"/>
            <a:ext cx="1318895" cy="1553210"/>
          </a:xfrm>
          <a:custGeom>
            <a:avLst/>
            <a:gdLst/>
            <a:ahLst/>
            <a:cxnLst/>
            <a:rect l="l" t="t" r="r" b="b"/>
            <a:pathLst>
              <a:path w="1318895" h="1553210">
                <a:moveTo>
                  <a:pt x="1170797" y="0"/>
                </a:moveTo>
                <a:lnTo>
                  <a:pt x="147874" y="0"/>
                </a:lnTo>
                <a:lnTo>
                  <a:pt x="101274" y="7559"/>
                </a:lnTo>
                <a:lnTo>
                  <a:pt x="60699" y="28617"/>
                </a:lnTo>
                <a:lnTo>
                  <a:pt x="28624" y="60692"/>
                </a:lnTo>
                <a:lnTo>
                  <a:pt x="7574" y="101269"/>
                </a:lnTo>
                <a:lnTo>
                  <a:pt x="0" y="147877"/>
                </a:lnTo>
                <a:lnTo>
                  <a:pt x="0" y="1404952"/>
                </a:lnTo>
                <a:lnTo>
                  <a:pt x="7574" y="1451577"/>
                </a:lnTo>
                <a:lnTo>
                  <a:pt x="28624" y="1492151"/>
                </a:lnTo>
                <a:lnTo>
                  <a:pt x="60699" y="1524201"/>
                </a:lnTo>
                <a:lnTo>
                  <a:pt x="101274" y="1545276"/>
                </a:lnTo>
                <a:lnTo>
                  <a:pt x="147874" y="1552851"/>
                </a:lnTo>
                <a:lnTo>
                  <a:pt x="1170797" y="1552851"/>
                </a:lnTo>
                <a:lnTo>
                  <a:pt x="1217422" y="1545276"/>
                </a:lnTo>
                <a:lnTo>
                  <a:pt x="1257997" y="1524201"/>
                </a:lnTo>
                <a:lnTo>
                  <a:pt x="1290072" y="1492151"/>
                </a:lnTo>
                <a:lnTo>
                  <a:pt x="1311122" y="1451577"/>
                </a:lnTo>
                <a:lnTo>
                  <a:pt x="1318697" y="1404952"/>
                </a:lnTo>
                <a:lnTo>
                  <a:pt x="1318697" y="147877"/>
                </a:lnTo>
                <a:lnTo>
                  <a:pt x="1311122" y="101269"/>
                </a:lnTo>
                <a:lnTo>
                  <a:pt x="1290072" y="60692"/>
                </a:lnTo>
                <a:lnTo>
                  <a:pt x="1257997" y="28617"/>
                </a:lnTo>
                <a:lnTo>
                  <a:pt x="1217422" y="7559"/>
                </a:lnTo>
                <a:lnTo>
                  <a:pt x="1170797" y="0"/>
                </a:lnTo>
                <a:close/>
              </a:path>
            </a:pathLst>
          </a:custGeom>
          <a:ln w="9524">
            <a:solidFill>
              <a:srgbClr val="A8AAAE"/>
            </a:solidFill>
          </a:ln>
        </p:spPr>
        <p:txBody>
          <a:bodyPr wrap="square" lIns="0" tIns="0" rIns="0" bIns="0" rtlCol="0"/>
          <a:lstStyle/>
          <a:p>
            <a:endParaRPr dirty="0"/>
          </a:p>
        </p:txBody>
      </p:sp>
      <p:sp>
        <p:nvSpPr>
          <p:cNvPr id="9" name="object 9"/>
          <p:cNvSpPr/>
          <p:nvPr/>
        </p:nvSpPr>
        <p:spPr>
          <a:xfrm>
            <a:off x="4355416" y="2891744"/>
            <a:ext cx="1273810" cy="79375"/>
          </a:xfrm>
          <a:custGeom>
            <a:avLst/>
            <a:gdLst/>
            <a:ahLst/>
            <a:cxnLst/>
            <a:rect l="l" t="t" r="r" b="b"/>
            <a:pathLst>
              <a:path w="1273810" h="79375">
                <a:moveTo>
                  <a:pt x="1153572" y="78849"/>
                </a:moveTo>
                <a:lnTo>
                  <a:pt x="130649" y="78849"/>
                </a:lnTo>
                <a:lnTo>
                  <a:pt x="89924" y="73099"/>
                </a:lnTo>
                <a:lnTo>
                  <a:pt x="53499" y="56974"/>
                </a:lnTo>
                <a:lnTo>
                  <a:pt x="22974" y="32074"/>
                </a:lnTo>
                <a:lnTo>
                  <a:pt x="0" y="0"/>
                </a:lnTo>
                <a:lnTo>
                  <a:pt x="15999" y="7324"/>
                </a:lnTo>
                <a:lnTo>
                  <a:pt x="32924" y="12724"/>
                </a:lnTo>
                <a:lnTo>
                  <a:pt x="50649" y="16074"/>
                </a:lnTo>
                <a:lnTo>
                  <a:pt x="69024" y="17224"/>
                </a:lnTo>
                <a:lnTo>
                  <a:pt x="1273322" y="17224"/>
                </a:lnTo>
                <a:lnTo>
                  <a:pt x="1272822" y="18149"/>
                </a:lnTo>
                <a:lnTo>
                  <a:pt x="1240772" y="50224"/>
                </a:lnTo>
                <a:lnTo>
                  <a:pt x="1200197" y="71274"/>
                </a:lnTo>
                <a:lnTo>
                  <a:pt x="1153572" y="78849"/>
                </a:lnTo>
                <a:close/>
              </a:path>
            </a:pathLst>
          </a:custGeom>
          <a:solidFill>
            <a:srgbClr val="FDC32A"/>
          </a:solidFill>
        </p:spPr>
        <p:txBody>
          <a:bodyPr wrap="square" lIns="0" tIns="0" rIns="0" bIns="0" rtlCol="0"/>
          <a:lstStyle/>
          <a:p>
            <a:endParaRPr dirty="0"/>
          </a:p>
        </p:txBody>
      </p:sp>
      <p:sp>
        <p:nvSpPr>
          <p:cNvPr id="10" name="object 10"/>
          <p:cNvSpPr/>
          <p:nvPr/>
        </p:nvSpPr>
        <p:spPr>
          <a:xfrm>
            <a:off x="5447364" y="1434969"/>
            <a:ext cx="209550" cy="1474470"/>
          </a:xfrm>
          <a:custGeom>
            <a:avLst/>
            <a:gdLst/>
            <a:ahLst/>
            <a:cxnLst/>
            <a:rect l="l" t="t" r="r" b="b"/>
            <a:pathLst>
              <a:path w="209550" h="1474470">
                <a:moveTo>
                  <a:pt x="181374" y="1473999"/>
                </a:moveTo>
                <a:lnTo>
                  <a:pt x="0" y="1473999"/>
                </a:lnTo>
                <a:lnTo>
                  <a:pt x="46624" y="1466424"/>
                </a:lnTo>
                <a:lnTo>
                  <a:pt x="87199" y="1445374"/>
                </a:lnTo>
                <a:lnTo>
                  <a:pt x="119274" y="1413299"/>
                </a:lnTo>
                <a:lnTo>
                  <a:pt x="140324" y="1372724"/>
                </a:lnTo>
                <a:lnTo>
                  <a:pt x="147899" y="1326099"/>
                </a:lnTo>
                <a:lnTo>
                  <a:pt x="147899" y="69044"/>
                </a:lnTo>
                <a:lnTo>
                  <a:pt x="146749" y="50649"/>
                </a:lnTo>
                <a:lnTo>
                  <a:pt x="143399" y="32922"/>
                </a:lnTo>
                <a:lnTo>
                  <a:pt x="137999" y="15987"/>
                </a:lnTo>
                <a:lnTo>
                  <a:pt x="130674" y="0"/>
                </a:lnTo>
                <a:lnTo>
                  <a:pt x="162724" y="22977"/>
                </a:lnTo>
                <a:lnTo>
                  <a:pt x="187649" y="53492"/>
                </a:lnTo>
                <a:lnTo>
                  <a:pt x="203774" y="89934"/>
                </a:lnTo>
                <a:lnTo>
                  <a:pt x="209524" y="130667"/>
                </a:lnTo>
                <a:lnTo>
                  <a:pt x="209524" y="1387724"/>
                </a:lnTo>
                <a:lnTo>
                  <a:pt x="201949" y="1434349"/>
                </a:lnTo>
                <a:lnTo>
                  <a:pt x="181374" y="1473999"/>
                </a:lnTo>
                <a:close/>
              </a:path>
            </a:pathLst>
          </a:custGeom>
          <a:solidFill>
            <a:srgbClr val="FDC32A"/>
          </a:solidFill>
        </p:spPr>
        <p:txBody>
          <a:bodyPr wrap="square" lIns="0" tIns="0" rIns="0" bIns="0" rtlCol="0"/>
          <a:lstStyle/>
          <a:p>
            <a:endParaRPr dirty="0"/>
          </a:p>
        </p:txBody>
      </p:sp>
      <p:sp>
        <p:nvSpPr>
          <p:cNvPr id="11" name="object 11"/>
          <p:cNvSpPr txBox="1"/>
          <p:nvPr/>
        </p:nvSpPr>
        <p:spPr>
          <a:xfrm>
            <a:off x="1532521" y="2509490"/>
            <a:ext cx="953135" cy="374718"/>
          </a:xfrm>
          <a:prstGeom prst="rect">
            <a:avLst/>
          </a:prstGeom>
        </p:spPr>
        <p:txBody>
          <a:bodyPr vert="horz" wrap="square" lIns="0" tIns="12700" rIns="0" bIns="0" rtlCol="0">
            <a:spAutoFit/>
          </a:bodyPr>
          <a:lstStyle/>
          <a:p>
            <a:pPr marL="12700" marR="5080">
              <a:lnSpc>
                <a:spcPct val="111400"/>
              </a:lnSpc>
              <a:spcBef>
                <a:spcPts val="100"/>
              </a:spcBef>
            </a:pPr>
            <a:r>
              <a:rPr sz="1100" b="1" spc="-5" dirty="0">
                <a:solidFill>
                  <a:srgbClr val="363434"/>
                </a:solidFill>
                <a:latin typeface="Times New Roman" pitchFamily="18" charset="0"/>
                <a:cs typeface="Times New Roman" pitchFamily="18" charset="0"/>
              </a:rPr>
              <a:t>Director  JECRC,</a:t>
            </a:r>
            <a:r>
              <a:rPr sz="1100" b="1" spc="-90" dirty="0">
                <a:solidFill>
                  <a:srgbClr val="363434"/>
                </a:solidFill>
                <a:latin typeface="Times New Roman" pitchFamily="18" charset="0"/>
                <a:cs typeface="Times New Roman" pitchFamily="18" charset="0"/>
              </a:rPr>
              <a:t> </a:t>
            </a:r>
            <a:r>
              <a:rPr sz="1100" b="1" spc="-5" dirty="0">
                <a:solidFill>
                  <a:srgbClr val="363434"/>
                </a:solidFill>
                <a:latin typeface="Times New Roman" pitchFamily="18" charset="0"/>
                <a:cs typeface="Times New Roman" pitchFamily="18" charset="0"/>
              </a:rPr>
              <a:t>Jaipur</a:t>
            </a:r>
            <a:endParaRPr sz="1100" dirty="0">
              <a:latin typeface="Times New Roman" pitchFamily="18" charset="0"/>
              <a:cs typeface="Times New Roman" pitchFamily="18" charset="0"/>
            </a:endParaRPr>
          </a:p>
        </p:txBody>
      </p:sp>
      <p:sp>
        <p:nvSpPr>
          <p:cNvPr id="12" name="object 12"/>
          <p:cNvSpPr txBox="1"/>
          <p:nvPr/>
        </p:nvSpPr>
        <p:spPr>
          <a:xfrm>
            <a:off x="752218" y="3356524"/>
            <a:ext cx="4984115" cy="5378972"/>
          </a:xfrm>
          <a:prstGeom prst="rect">
            <a:avLst/>
          </a:prstGeom>
        </p:spPr>
        <p:txBody>
          <a:bodyPr vert="horz" wrap="square" lIns="0" tIns="14604" rIns="0" bIns="0" rtlCol="0">
            <a:spAutoFit/>
          </a:bodyPr>
          <a:lstStyle/>
          <a:p>
            <a:pPr algn="ctr">
              <a:lnSpc>
                <a:spcPct val="100000"/>
              </a:lnSpc>
              <a:spcBef>
                <a:spcPts val="114"/>
              </a:spcBef>
            </a:pPr>
            <a:r>
              <a:rPr sz="3500" i="1" spc="-565" dirty="0">
                <a:solidFill>
                  <a:srgbClr val="A02A2D"/>
                </a:solidFill>
                <a:latin typeface="Arial"/>
                <a:cs typeface="Arial"/>
              </a:rPr>
              <a:t>Message</a:t>
            </a:r>
            <a:endParaRPr sz="3500" dirty="0">
              <a:latin typeface="Arial"/>
              <a:cs typeface="Arial"/>
            </a:endParaRPr>
          </a:p>
          <a:p>
            <a:pPr>
              <a:lnSpc>
                <a:spcPct val="100000"/>
              </a:lnSpc>
            </a:pPr>
            <a:endParaRPr sz="3700" dirty="0">
              <a:latin typeface="Times New Roman"/>
              <a:cs typeface="Times New Roman"/>
            </a:endParaRPr>
          </a:p>
          <a:p>
            <a:pPr marL="24765" marR="15875" algn="just">
              <a:lnSpc>
                <a:spcPts val="1420"/>
              </a:lnSpc>
            </a:pPr>
            <a:r>
              <a:rPr sz="1200" spc="-5" dirty="0">
                <a:latin typeface="Times New Roman" pitchFamily="18" charset="0"/>
                <a:cs typeface="Times New Roman" pitchFamily="18" charset="0"/>
              </a:rPr>
              <a:t>The JECRC Foundation has been established with </a:t>
            </a:r>
            <a:r>
              <a:rPr sz="1200" dirty="0">
                <a:latin typeface="Times New Roman" pitchFamily="18" charset="0"/>
                <a:cs typeface="Times New Roman" pitchFamily="18" charset="0"/>
              </a:rPr>
              <a:t>a </a:t>
            </a:r>
            <a:r>
              <a:rPr sz="1200" spc="-5" dirty="0">
                <a:latin typeface="Times New Roman" pitchFamily="18" charset="0"/>
                <a:cs typeface="Times New Roman" pitchFamily="18" charset="0"/>
              </a:rPr>
              <a:t>view to  provide world class education to our young minds so that </a:t>
            </a:r>
            <a:r>
              <a:rPr sz="1200" spc="-5">
                <a:latin typeface="Times New Roman" pitchFamily="18" charset="0"/>
                <a:cs typeface="Times New Roman" pitchFamily="18" charset="0"/>
              </a:rPr>
              <a:t>they </a:t>
            </a:r>
            <a:r>
              <a:rPr sz="1200" spc="-5" smtClean="0">
                <a:latin typeface="Times New Roman" pitchFamily="18" charset="0"/>
                <a:cs typeface="Times New Roman" pitchFamily="18" charset="0"/>
              </a:rPr>
              <a:t>can</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shoulder </a:t>
            </a:r>
            <a:r>
              <a:rPr sz="1200" spc="-5" dirty="0">
                <a:latin typeface="Times New Roman" pitchFamily="18" charset="0"/>
                <a:cs typeface="Times New Roman" pitchFamily="18" charset="0"/>
              </a:rPr>
              <a:t>their global responsibilities in the years to</a:t>
            </a:r>
            <a:r>
              <a:rPr sz="1200" spc="-25" dirty="0">
                <a:latin typeface="Times New Roman" pitchFamily="18" charset="0"/>
                <a:cs typeface="Times New Roman" pitchFamily="18" charset="0"/>
              </a:rPr>
              <a:t> </a:t>
            </a:r>
            <a:r>
              <a:rPr sz="1200" spc="-5" dirty="0">
                <a:latin typeface="Times New Roman" pitchFamily="18" charset="0"/>
                <a:cs typeface="Times New Roman" pitchFamily="18" charset="0"/>
              </a:rPr>
              <a:t>come.</a:t>
            </a:r>
            <a:endParaRPr sz="1200" dirty="0">
              <a:latin typeface="Times New Roman" pitchFamily="18" charset="0"/>
              <a:cs typeface="Times New Roman" pitchFamily="18" charset="0"/>
            </a:endParaRPr>
          </a:p>
          <a:p>
            <a:pPr marL="24765" marR="13970" algn="just">
              <a:lnSpc>
                <a:spcPct val="99300"/>
              </a:lnSpc>
              <a:spcBef>
                <a:spcPts val="1220"/>
              </a:spcBef>
            </a:pPr>
            <a:r>
              <a:rPr sz="1200" spc="-5" dirty="0">
                <a:latin typeface="Times New Roman" pitchFamily="18" charset="0"/>
                <a:cs typeface="Times New Roman" pitchFamily="18" charset="0"/>
              </a:rPr>
              <a:t>The JECRC Foundation, now 18 years old, has established itself as  one of the leading self-financed colleges </a:t>
            </a:r>
            <a:r>
              <a:rPr sz="1200" spc="-5">
                <a:latin typeface="Times New Roman" pitchFamily="18" charset="0"/>
                <a:cs typeface="Times New Roman" pitchFamily="18" charset="0"/>
              </a:rPr>
              <a:t>in </a:t>
            </a:r>
            <a:r>
              <a:rPr sz="1200" spc="-5" smtClean="0">
                <a:latin typeface="Times New Roman" pitchFamily="18" charset="0"/>
                <a:cs typeface="Times New Roman" pitchFamily="18" charset="0"/>
              </a:rPr>
              <a:t>North</a:t>
            </a:r>
            <a:r>
              <a:rPr lang="en-IN" sz="1200" spc="-5" dirty="0" smtClean="0">
                <a:latin typeface="Times New Roman" pitchFamily="18" charset="0"/>
                <a:cs typeface="Times New Roman" pitchFamily="18" charset="0"/>
              </a:rPr>
              <a:t>en</a:t>
            </a:r>
            <a:r>
              <a:rPr sz="1200" spc="-5" smtClean="0">
                <a:latin typeface="Times New Roman" pitchFamily="18" charset="0"/>
                <a:cs typeface="Times New Roman" pitchFamily="18" charset="0"/>
              </a:rPr>
              <a:t> </a:t>
            </a:r>
            <a:r>
              <a:rPr sz="1200" spc="-5" dirty="0">
                <a:latin typeface="Times New Roman" pitchFamily="18" charset="0"/>
                <a:cs typeface="Times New Roman" pitchFamily="18" charset="0"/>
              </a:rPr>
              <a:t>India. This has  been primarily due to the large significance that the college puts  on the teaching learning</a:t>
            </a:r>
            <a:r>
              <a:rPr sz="1200" spc="-10" dirty="0">
                <a:latin typeface="Times New Roman" pitchFamily="18" charset="0"/>
                <a:cs typeface="Times New Roman" pitchFamily="18" charset="0"/>
              </a:rPr>
              <a:t> </a:t>
            </a:r>
            <a:r>
              <a:rPr sz="1200" spc="-5" dirty="0">
                <a:latin typeface="Times New Roman" pitchFamily="18" charset="0"/>
                <a:cs typeface="Times New Roman" pitchFamily="18" charset="0"/>
              </a:rPr>
              <a:t>process.</a:t>
            </a:r>
            <a:endParaRPr sz="1200" dirty="0">
              <a:latin typeface="Times New Roman" pitchFamily="18" charset="0"/>
              <a:cs typeface="Times New Roman" pitchFamily="18" charset="0"/>
            </a:endParaRPr>
          </a:p>
          <a:p>
            <a:pPr>
              <a:lnSpc>
                <a:spcPct val="100000"/>
              </a:lnSpc>
              <a:spcBef>
                <a:spcPts val="45"/>
              </a:spcBef>
            </a:pPr>
            <a:endParaRPr sz="1300" dirty="0">
              <a:latin typeface="Times New Roman" pitchFamily="18" charset="0"/>
              <a:cs typeface="Times New Roman" pitchFamily="18" charset="0"/>
            </a:endParaRPr>
          </a:p>
          <a:p>
            <a:pPr marL="12700" marR="8890" algn="just">
              <a:lnSpc>
                <a:spcPct val="99300"/>
              </a:lnSpc>
            </a:pPr>
            <a:r>
              <a:rPr sz="1200" spc="-5" dirty="0">
                <a:latin typeface="Times New Roman" pitchFamily="18" charset="0"/>
                <a:cs typeface="Times New Roman" pitchFamily="18" charset="0"/>
              </a:rPr>
              <a:t>The focused areas at JECRC now, apart from teaching learning  and placement would be research </a:t>
            </a:r>
            <a:r>
              <a:rPr sz="1200" spc="-5">
                <a:latin typeface="Times New Roman" pitchFamily="18" charset="0"/>
                <a:cs typeface="Times New Roman" pitchFamily="18" charset="0"/>
              </a:rPr>
              <a:t>and </a:t>
            </a:r>
            <a:r>
              <a:rPr sz="1200" spc="-5" smtClean="0">
                <a:latin typeface="Times New Roman" pitchFamily="18" charset="0"/>
                <a:cs typeface="Times New Roman" pitchFamily="18" charset="0"/>
              </a:rPr>
              <a:t>development,</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entrepreneurship </a:t>
            </a:r>
            <a:r>
              <a:rPr sz="1200" spc="-5" dirty="0">
                <a:latin typeface="Times New Roman" pitchFamily="18" charset="0"/>
                <a:cs typeface="Times New Roman" pitchFamily="18" charset="0"/>
              </a:rPr>
              <a:t>and outreach. We also strive to help our students  in maintaining and spreading the rich Indian culture and lead the  world as our country has done in the past. As you move ahead  and rise higher in your life, you must entrench yourself in this  </a:t>
            </a:r>
            <a:r>
              <a:rPr sz="1200" spc="-5">
                <a:latin typeface="Times New Roman" pitchFamily="18" charset="0"/>
                <a:cs typeface="Times New Roman" pitchFamily="18" charset="0"/>
              </a:rPr>
              <a:t>unique </a:t>
            </a:r>
            <a:r>
              <a:rPr lang="en-IN" sz="1200" spc="-5" dirty="0" smtClean="0">
                <a:latin typeface="Times New Roman" pitchFamily="18" charset="0"/>
                <a:cs typeface="Times New Roman" pitchFamily="18" charset="0"/>
              </a:rPr>
              <a:t>realm</a:t>
            </a:r>
            <a:r>
              <a:rPr sz="1200" spc="-5" smtClean="0">
                <a:latin typeface="Times New Roman" pitchFamily="18" charset="0"/>
                <a:cs typeface="Times New Roman" pitchFamily="18" charset="0"/>
              </a:rPr>
              <a:t> </a:t>
            </a:r>
            <a:r>
              <a:rPr sz="1200" spc="-5" dirty="0">
                <a:latin typeface="Times New Roman" pitchFamily="18" charset="0"/>
                <a:cs typeface="Times New Roman" pitchFamily="18" charset="0"/>
              </a:rPr>
              <a:t>that our culture endows</a:t>
            </a:r>
            <a:r>
              <a:rPr sz="1200" spc="-10" dirty="0">
                <a:latin typeface="Times New Roman" pitchFamily="18" charset="0"/>
                <a:cs typeface="Times New Roman" pitchFamily="18" charset="0"/>
              </a:rPr>
              <a:t> </a:t>
            </a:r>
            <a:r>
              <a:rPr sz="1200" spc="-5" dirty="0">
                <a:latin typeface="Times New Roman" pitchFamily="18" charset="0"/>
                <a:cs typeface="Times New Roman" pitchFamily="18" charset="0"/>
              </a:rPr>
              <a:t>us.</a:t>
            </a:r>
            <a:endParaRPr sz="1200" dirty="0">
              <a:latin typeface="Times New Roman" pitchFamily="18" charset="0"/>
              <a:cs typeface="Times New Roman" pitchFamily="18" charset="0"/>
            </a:endParaRPr>
          </a:p>
          <a:p>
            <a:pPr>
              <a:lnSpc>
                <a:spcPct val="100000"/>
              </a:lnSpc>
            </a:pPr>
            <a:endParaRPr sz="1350" dirty="0">
              <a:latin typeface="Times New Roman" pitchFamily="18" charset="0"/>
              <a:cs typeface="Times New Roman" pitchFamily="18" charset="0"/>
            </a:endParaRPr>
          </a:p>
          <a:p>
            <a:pPr marL="24765" marR="17145" algn="just">
              <a:lnSpc>
                <a:spcPts val="1420"/>
              </a:lnSpc>
            </a:pPr>
            <a:r>
              <a:rPr sz="1200" dirty="0">
                <a:latin typeface="Times New Roman" pitchFamily="18" charset="0"/>
                <a:cs typeface="Times New Roman" pitchFamily="18" charset="0"/>
              </a:rPr>
              <a:t>I </a:t>
            </a:r>
            <a:r>
              <a:rPr sz="1200" spc="-5" dirty="0">
                <a:latin typeface="Times New Roman" pitchFamily="18" charset="0"/>
                <a:cs typeface="Times New Roman" pitchFamily="18" charset="0"/>
              </a:rPr>
              <a:t>wish to </a:t>
            </a:r>
            <a:r>
              <a:rPr sz="1200" spc="-5">
                <a:latin typeface="Times New Roman" pitchFamily="18" charset="0"/>
                <a:cs typeface="Times New Roman" pitchFamily="18" charset="0"/>
              </a:rPr>
              <a:t>convey </a:t>
            </a:r>
            <a:r>
              <a:rPr sz="1200" spc="-5" smtClean="0">
                <a:latin typeface="Times New Roman" pitchFamily="18" charset="0"/>
                <a:cs typeface="Times New Roman" pitchFamily="18" charset="0"/>
              </a:rPr>
              <a:t>m</a:t>
            </a:r>
            <a:r>
              <a:rPr lang="en-IN" sz="1200" spc="-5" dirty="0" smtClean="0">
                <a:latin typeface="Times New Roman" pitchFamily="18" charset="0"/>
                <a:cs typeface="Times New Roman" pitchFamily="18" charset="0"/>
              </a:rPr>
              <a:t>y</a:t>
            </a:r>
            <a:r>
              <a:rPr sz="1200" spc="-5" smtClean="0">
                <a:latin typeface="Times New Roman" pitchFamily="18" charset="0"/>
                <a:cs typeface="Times New Roman" pitchFamily="18" charset="0"/>
              </a:rPr>
              <a:t> </a:t>
            </a:r>
            <a:r>
              <a:rPr sz="1200" spc="-5" dirty="0">
                <a:latin typeface="Times New Roman" pitchFamily="18" charset="0"/>
                <a:cs typeface="Times New Roman" pitchFamily="18" charset="0"/>
              </a:rPr>
              <a:t>greetings to all our Alumni and wish each </a:t>
            </a:r>
            <a:r>
              <a:rPr sz="1200" spc="-5">
                <a:latin typeface="Times New Roman" pitchFamily="18" charset="0"/>
                <a:cs typeface="Times New Roman" pitchFamily="18" charset="0"/>
              </a:rPr>
              <a:t>one </a:t>
            </a:r>
            <a:r>
              <a:rPr sz="1200" spc="-5" smtClean="0">
                <a:latin typeface="Times New Roman" pitchFamily="18" charset="0"/>
                <a:cs typeface="Times New Roman" pitchFamily="18" charset="0"/>
              </a:rPr>
              <a:t>of </a:t>
            </a:r>
            <a:r>
              <a:rPr sz="1200" spc="-5" dirty="0">
                <a:latin typeface="Times New Roman" pitchFamily="18" charset="0"/>
                <a:cs typeface="Times New Roman" pitchFamily="18" charset="0"/>
              </a:rPr>
              <a:t>them all success in their personal and professional</a:t>
            </a:r>
            <a:r>
              <a:rPr sz="1200" spc="-25" dirty="0">
                <a:latin typeface="Times New Roman" pitchFamily="18" charset="0"/>
                <a:cs typeface="Times New Roman" pitchFamily="18" charset="0"/>
              </a:rPr>
              <a:t> </a:t>
            </a:r>
            <a:r>
              <a:rPr sz="1200" spc="-5" dirty="0">
                <a:latin typeface="Times New Roman" pitchFamily="18" charset="0"/>
                <a:cs typeface="Times New Roman" pitchFamily="18" charset="0"/>
              </a:rPr>
              <a:t>lives.</a:t>
            </a:r>
            <a:endParaRPr sz="1200" dirty="0">
              <a:latin typeface="Times New Roman" pitchFamily="18" charset="0"/>
              <a:cs typeface="Times New Roman" pitchFamily="18" charset="0"/>
            </a:endParaRPr>
          </a:p>
          <a:p>
            <a:pPr algn="ctr">
              <a:lnSpc>
                <a:spcPct val="100000"/>
              </a:lnSpc>
              <a:spcBef>
                <a:spcPts val="1295"/>
              </a:spcBef>
            </a:pPr>
            <a:r>
              <a:rPr sz="1200" spc="-5" dirty="0">
                <a:latin typeface="Times New Roman" pitchFamily="18" charset="0"/>
                <a:cs typeface="Times New Roman" pitchFamily="18" charset="0"/>
              </a:rPr>
              <a:t>Best</a:t>
            </a:r>
            <a:r>
              <a:rPr sz="1200" spc="-10" dirty="0">
                <a:latin typeface="Times New Roman" pitchFamily="18" charset="0"/>
                <a:cs typeface="Times New Roman" pitchFamily="18" charset="0"/>
              </a:rPr>
              <a:t> </a:t>
            </a:r>
            <a:r>
              <a:rPr sz="1200" spc="-5" dirty="0">
                <a:latin typeface="Times New Roman" pitchFamily="18" charset="0"/>
                <a:cs typeface="Times New Roman" pitchFamily="18" charset="0"/>
              </a:rPr>
              <a:t>Wishes</a:t>
            </a:r>
            <a:endParaRPr sz="1200" dirty="0">
              <a:latin typeface="Times New Roman" pitchFamily="18" charset="0"/>
              <a:cs typeface="Times New Roman" pitchFamily="18" charset="0"/>
            </a:endParaRPr>
          </a:p>
          <a:p>
            <a:pPr>
              <a:lnSpc>
                <a:spcPct val="100000"/>
              </a:lnSpc>
              <a:spcBef>
                <a:spcPts val="20"/>
              </a:spcBef>
            </a:pPr>
            <a:endParaRPr sz="1600" dirty="0">
              <a:latin typeface="Times New Roman" pitchFamily="18" charset="0"/>
              <a:cs typeface="Times New Roman" pitchFamily="18" charset="0"/>
            </a:endParaRPr>
          </a:p>
          <a:p>
            <a:pPr marR="5080" algn="r">
              <a:lnSpc>
                <a:spcPct val="100000"/>
              </a:lnSpc>
            </a:pPr>
            <a:r>
              <a:rPr lang="en-IN" sz="1200" spc="-5" dirty="0" smtClean="0">
                <a:latin typeface="Times New Roman" pitchFamily="18" charset="0"/>
                <a:cs typeface="Times New Roman" pitchFamily="18" charset="0"/>
              </a:rPr>
              <a:t>Mr. </a:t>
            </a:r>
            <a:r>
              <a:rPr sz="1200" spc="-5" smtClean="0">
                <a:latin typeface="Times New Roman" pitchFamily="18" charset="0"/>
                <a:cs typeface="Times New Roman" pitchFamily="18" charset="0"/>
              </a:rPr>
              <a:t>Arpit</a:t>
            </a:r>
            <a:r>
              <a:rPr sz="1200" spc="-85" smtClean="0">
                <a:latin typeface="Times New Roman" pitchFamily="18" charset="0"/>
                <a:cs typeface="Times New Roman" pitchFamily="18" charset="0"/>
              </a:rPr>
              <a:t> </a:t>
            </a:r>
            <a:r>
              <a:rPr sz="1200" spc="-5" smtClean="0">
                <a:latin typeface="Times New Roman" pitchFamily="18" charset="0"/>
                <a:cs typeface="Times New Roman" pitchFamily="18" charset="0"/>
              </a:rPr>
              <a:t>Agrawal</a:t>
            </a:r>
            <a:endParaRPr lang="en-IN" sz="1200" spc="-5" dirty="0" smtClean="0">
              <a:latin typeface="Times New Roman" pitchFamily="18" charset="0"/>
              <a:cs typeface="Times New Roman" pitchFamily="18" charset="0"/>
            </a:endParaRPr>
          </a:p>
          <a:p>
            <a:pPr marR="5080" algn="r">
              <a:lnSpc>
                <a:spcPct val="100000"/>
              </a:lnSpc>
            </a:pPr>
            <a:r>
              <a:rPr lang="en-IN" sz="1200" spc="-5" dirty="0" smtClean="0">
                <a:latin typeface="Times New Roman" pitchFamily="18" charset="0"/>
                <a:cs typeface="Times New Roman" pitchFamily="18" charset="0"/>
              </a:rPr>
              <a:t>Director </a:t>
            </a:r>
          </a:p>
          <a:p>
            <a:pPr marR="5080" algn="r">
              <a:lnSpc>
                <a:spcPct val="100000"/>
              </a:lnSpc>
            </a:pPr>
            <a:r>
              <a:rPr lang="en-IN" sz="1200" spc="-5" dirty="0" smtClean="0">
                <a:latin typeface="Times New Roman" pitchFamily="18" charset="0"/>
                <a:cs typeface="Times New Roman" pitchFamily="18" charset="0"/>
              </a:rPr>
              <a:t>JECRC, </a:t>
            </a:r>
            <a:r>
              <a:rPr lang="en-IN" sz="1200" spc="-5" dirty="0" err="1" smtClean="0">
                <a:latin typeface="Times New Roman" pitchFamily="18" charset="0"/>
                <a:cs typeface="Times New Roman" pitchFamily="18" charset="0"/>
              </a:rPr>
              <a:t>Jaipur</a:t>
            </a:r>
            <a:endParaRPr sz="1200" dirty="0">
              <a:latin typeface="Times New Roman" pitchFamily="18" charset="0"/>
              <a:cs typeface="Times New Roman" pitchFamily="18" charset="0"/>
            </a:endParaRPr>
          </a:p>
        </p:txBody>
      </p:sp>
      <p:sp>
        <p:nvSpPr>
          <p:cNvPr id="14" name="object 14"/>
          <p:cNvSpPr/>
          <p:nvPr/>
        </p:nvSpPr>
        <p:spPr>
          <a:xfrm>
            <a:off x="0" y="0"/>
            <a:ext cx="1343032" cy="952498"/>
          </a:xfrm>
          <a:prstGeom prst="rect">
            <a:avLst/>
          </a:prstGeom>
          <a:blipFill>
            <a:blip r:embed="rId5" cstate="print"/>
            <a:stretch>
              <a:fillRect/>
            </a:stretch>
          </a:blipFill>
        </p:spPr>
        <p:txBody>
          <a:bodyPr wrap="square" lIns="0" tIns="0" rIns="0" bIns="0" rtlCol="0"/>
          <a:lstStyle/>
          <a:p>
            <a:endParaRPr dirty="0"/>
          </a:p>
        </p:txBody>
      </p:sp>
      <p:sp>
        <p:nvSpPr>
          <p:cNvPr id="15" name="object 15"/>
          <p:cNvSpPr txBox="1"/>
          <p:nvPr/>
        </p:nvSpPr>
        <p:spPr>
          <a:xfrm>
            <a:off x="353671" y="224408"/>
            <a:ext cx="58318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a:latin typeface="Calibri"/>
                <a:cs typeface="Calibri"/>
              </a:rPr>
              <a:t>TESLA  </a:t>
            </a:r>
            <a:r>
              <a:rPr lang="en-IN" sz="1400" b="1" spc="-5" dirty="0" smtClean="0">
                <a:latin typeface="Calibri"/>
                <a:cs typeface="Calibri"/>
              </a:rPr>
              <a:t>11</a:t>
            </a:r>
            <a:r>
              <a:rPr lang="en-US" sz="1400" b="1" spc="-5" dirty="0" smtClean="0">
                <a:latin typeface="Calibri"/>
                <a:cs typeface="Calibri"/>
              </a:rPr>
              <a:t>/</a:t>
            </a:r>
            <a:r>
              <a:rPr sz="1400" b="1" spc="-5" smtClean="0">
                <a:latin typeface="Calibri"/>
                <a:cs typeface="Calibri"/>
              </a:rPr>
              <a:t>1</a:t>
            </a:r>
            <a:r>
              <a:rPr lang="en-US" sz="1400" b="1" spc="-5" dirty="0" smtClean="0">
                <a:latin typeface="Calibri"/>
                <a:cs typeface="Calibri"/>
              </a:rPr>
              <a:t>7</a:t>
            </a:r>
            <a:endParaRPr sz="1400" dirty="0">
              <a:latin typeface="Calibri"/>
              <a:cs typeface="Calibri"/>
            </a:endParaRPr>
          </a:p>
        </p:txBody>
      </p:sp>
      <p:pic>
        <p:nvPicPr>
          <p:cNvPr id="3074" name="Picture 2" descr="C:\Users\EE25\Desktop\ullu image.png"/>
          <p:cNvPicPr>
            <a:picLocks noChangeAspect="1" noChangeArrowheads="1"/>
          </p:cNvPicPr>
          <p:nvPr/>
        </p:nvPicPr>
        <p:blipFill>
          <a:blip r:embed="rId6" cstate="print"/>
          <a:srcRect/>
          <a:stretch>
            <a:fillRect/>
          </a:stretch>
        </p:blipFill>
        <p:spPr bwMode="auto">
          <a:xfrm>
            <a:off x="4191000" y="1257300"/>
            <a:ext cx="1466850" cy="1771650"/>
          </a:xfrm>
          <a:prstGeom prst="rect">
            <a:avLst/>
          </a:prstGeom>
        </p:spPr>
        <p:style>
          <a:lnRef idx="0">
            <a:schemeClr val="dk1"/>
          </a:lnRef>
          <a:fillRef idx="3">
            <a:schemeClr val="dk1"/>
          </a:fillRef>
          <a:effectRef idx="3">
            <a:schemeClr val="dk1"/>
          </a:effectRef>
          <a:fontRef idx="minor">
            <a:schemeClr val="lt1"/>
          </a:fontRef>
        </p:style>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926828" y="510028"/>
            <a:ext cx="5931535" cy="0"/>
          </a:xfrm>
          <a:custGeom>
            <a:avLst/>
            <a:gdLst/>
            <a:ahLst/>
            <a:cxnLst/>
            <a:rect l="l" t="t" r="r" b="b"/>
            <a:pathLst>
              <a:path w="5931534">
                <a:moveTo>
                  <a:pt x="0" y="0"/>
                </a:moveTo>
                <a:lnTo>
                  <a:pt x="5931133" y="0"/>
                </a:lnTo>
              </a:path>
            </a:pathLst>
          </a:custGeom>
          <a:ln w="19024">
            <a:solidFill>
              <a:srgbClr val="FDFDFD"/>
            </a:solidFill>
          </a:ln>
        </p:spPr>
        <p:txBody>
          <a:bodyPr wrap="square" lIns="0" tIns="0" rIns="0" bIns="0" rtlCol="0"/>
          <a:lstStyle/>
          <a:p>
            <a:endParaRPr dirty="0"/>
          </a:p>
        </p:txBody>
      </p:sp>
      <p:sp>
        <p:nvSpPr>
          <p:cNvPr id="4" name="object 4"/>
          <p:cNvSpPr/>
          <p:nvPr/>
        </p:nvSpPr>
        <p:spPr>
          <a:xfrm>
            <a:off x="0" y="510028"/>
            <a:ext cx="328295" cy="0"/>
          </a:xfrm>
          <a:custGeom>
            <a:avLst/>
            <a:gdLst/>
            <a:ahLst/>
            <a:cxnLst/>
            <a:rect l="l" t="t" r="r" b="b"/>
            <a:pathLst>
              <a:path w="328295">
                <a:moveTo>
                  <a:pt x="0" y="0"/>
                </a:moveTo>
                <a:lnTo>
                  <a:pt x="328101" y="0"/>
                </a:lnTo>
              </a:path>
            </a:pathLst>
          </a:custGeom>
          <a:ln w="19024">
            <a:solidFill>
              <a:srgbClr val="FDFDFD"/>
            </a:solidFill>
          </a:ln>
        </p:spPr>
        <p:txBody>
          <a:bodyPr wrap="square" lIns="0" tIns="0" rIns="0" bIns="0" rtlCol="0"/>
          <a:lstStyle/>
          <a:p>
            <a:endParaRPr dirty="0"/>
          </a:p>
        </p:txBody>
      </p:sp>
      <p:sp>
        <p:nvSpPr>
          <p:cNvPr id="5" name="object 5"/>
          <p:cNvSpPr/>
          <p:nvPr/>
        </p:nvSpPr>
        <p:spPr>
          <a:xfrm>
            <a:off x="0" y="5865013"/>
            <a:ext cx="6857986" cy="3507567"/>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328104" y="190143"/>
            <a:ext cx="598805" cy="592455"/>
          </a:xfrm>
          <a:custGeom>
            <a:avLst/>
            <a:gdLst/>
            <a:ahLst/>
            <a:cxnLst/>
            <a:rect l="l" t="t" r="r" b="b"/>
            <a:pathLst>
              <a:path w="598805" h="592455">
                <a:moveTo>
                  <a:pt x="0" y="0"/>
                </a:moveTo>
                <a:lnTo>
                  <a:pt x="598723" y="0"/>
                </a:lnTo>
                <a:lnTo>
                  <a:pt x="598723" y="592197"/>
                </a:lnTo>
                <a:lnTo>
                  <a:pt x="0" y="592197"/>
                </a:lnTo>
                <a:lnTo>
                  <a:pt x="0" y="0"/>
                </a:lnTo>
                <a:close/>
              </a:path>
            </a:pathLst>
          </a:custGeom>
          <a:solidFill>
            <a:srgbClr val="FDFDFD"/>
          </a:solidFill>
        </p:spPr>
        <p:txBody>
          <a:bodyPr wrap="square" lIns="0" tIns="0" rIns="0" bIns="0" rtlCol="0"/>
          <a:lstStyle/>
          <a:p>
            <a:endParaRPr dirty="0"/>
          </a:p>
        </p:txBody>
      </p:sp>
      <p:sp>
        <p:nvSpPr>
          <p:cNvPr id="7" name="object 7"/>
          <p:cNvSpPr/>
          <p:nvPr/>
        </p:nvSpPr>
        <p:spPr>
          <a:xfrm>
            <a:off x="302729" y="644656"/>
            <a:ext cx="6259607" cy="8420750"/>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4226041" y="1306217"/>
            <a:ext cx="1318895" cy="1553210"/>
          </a:xfrm>
          <a:custGeom>
            <a:avLst/>
            <a:gdLst/>
            <a:ahLst/>
            <a:cxnLst/>
            <a:rect l="l" t="t" r="r" b="b"/>
            <a:pathLst>
              <a:path w="1318895" h="1553210">
                <a:moveTo>
                  <a:pt x="1170797" y="0"/>
                </a:moveTo>
                <a:lnTo>
                  <a:pt x="147874" y="0"/>
                </a:lnTo>
                <a:lnTo>
                  <a:pt x="101274" y="7559"/>
                </a:lnTo>
                <a:lnTo>
                  <a:pt x="60699" y="28617"/>
                </a:lnTo>
                <a:lnTo>
                  <a:pt x="28624" y="60692"/>
                </a:lnTo>
                <a:lnTo>
                  <a:pt x="7574" y="101269"/>
                </a:lnTo>
                <a:lnTo>
                  <a:pt x="0" y="147877"/>
                </a:lnTo>
                <a:lnTo>
                  <a:pt x="0" y="1404952"/>
                </a:lnTo>
                <a:lnTo>
                  <a:pt x="7574" y="1451577"/>
                </a:lnTo>
                <a:lnTo>
                  <a:pt x="28624" y="1492151"/>
                </a:lnTo>
                <a:lnTo>
                  <a:pt x="60699" y="1524201"/>
                </a:lnTo>
                <a:lnTo>
                  <a:pt x="101274" y="1545276"/>
                </a:lnTo>
                <a:lnTo>
                  <a:pt x="147874" y="1552851"/>
                </a:lnTo>
                <a:lnTo>
                  <a:pt x="1170797" y="1552851"/>
                </a:lnTo>
                <a:lnTo>
                  <a:pt x="1217422" y="1545276"/>
                </a:lnTo>
                <a:lnTo>
                  <a:pt x="1257997" y="1524201"/>
                </a:lnTo>
                <a:lnTo>
                  <a:pt x="1290072" y="1492151"/>
                </a:lnTo>
                <a:lnTo>
                  <a:pt x="1311122" y="1451577"/>
                </a:lnTo>
                <a:lnTo>
                  <a:pt x="1318697" y="1404952"/>
                </a:lnTo>
                <a:lnTo>
                  <a:pt x="1318697" y="147877"/>
                </a:lnTo>
                <a:lnTo>
                  <a:pt x="1311122" y="101269"/>
                </a:lnTo>
                <a:lnTo>
                  <a:pt x="1290072" y="60692"/>
                </a:lnTo>
                <a:lnTo>
                  <a:pt x="1257997" y="28617"/>
                </a:lnTo>
                <a:lnTo>
                  <a:pt x="1217422" y="7559"/>
                </a:lnTo>
                <a:lnTo>
                  <a:pt x="1170797" y="0"/>
                </a:lnTo>
                <a:close/>
              </a:path>
            </a:pathLst>
          </a:custGeom>
          <a:ln w="9524">
            <a:solidFill>
              <a:srgbClr val="A8AAAE"/>
            </a:solidFill>
          </a:ln>
        </p:spPr>
        <p:txBody>
          <a:bodyPr wrap="square" lIns="0" tIns="0" rIns="0" bIns="0" rtlCol="0"/>
          <a:lstStyle/>
          <a:p>
            <a:endParaRPr dirty="0"/>
          </a:p>
        </p:txBody>
      </p:sp>
      <p:sp>
        <p:nvSpPr>
          <p:cNvPr id="9" name="object 9"/>
          <p:cNvSpPr/>
          <p:nvPr/>
        </p:nvSpPr>
        <p:spPr>
          <a:xfrm>
            <a:off x="4355416" y="2891744"/>
            <a:ext cx="1273810" cy="79375"/>
          </a:xfrm>
          <a:custGeom>
            <a:avLst/>
            <a:gdLst/>
            <a:ahLst/>
            <a:cxnLst/>
            <a:rect l="l" t="t" r="r" b="b"/>
            <a:pathLst>
              <a:path w="1273810" h="79375">
                <a:moveTo>
                  <a:pt x="1153572" y="78849"/>
                </a:moveTo>
                <a:lnTo>
                  <a:pt x="130649" y="78849"/>
                </a:lnTo>
                <a:lnTo>
                  <a:pt x="89924" y="73099"/>
                </a:lnTo>
                <a:lnTo>
                  <a:pt x="53499" y="56974"/>
                </a:lnTo>
                <a:lnTo>
                  <a:pt x="22974" y="32074"/>
                </a:lnTo>
                <a:lnTo>
                  <a:pt x="0" y="0"/>
                </a:lnTo>
                <a:lnTo>
                  <a:pt x="15999" y="7324"/>
                </a:lnTo>
                <a:lnTo>
                  <a:pt x="32924" y="12724"/>
                </a:lnTo>
                <a:lnTo>
                  <a:pt x="50649" y="16074"/>
                </a:lnTo>
                <a:lnTo>
                  <a:pt x="69024" y="17224"/>
                </a:lnTo>
                <a:lnTo>
                  <a:pt x="1273322" y="17224"/>
                </a:lnTo>
                <a:lnTo>
                  <a:pt x="1272822" y="18149"/>
                </a:lnTo>
                <a:lnTo>
                  <a:pt x="1240772" y="50224"/>
                </a:lnTo>
                <a:lnTo>
                  <a:pt x="1200197" y="71274"/>
                </a:lnTo>
                <a:lnTo>
                  <a:pt x="1153572" y="78849"/>
                </a:lnTo>
                <a:close/>
              </a:path>
            </a:pathLst>
          </a:custGeom>
          <a:solidFill>
            <a:srgbClr val="FDC32A"/>
          </a:solidFill>
        </p:spPr>
        <p:txBody>
          <a:bodyPr wrap="square" lIns="0" tIns="0" rIns="0" bIns="0" rtlCol="0"/>
          <a:lstStyle/>
          <a:p>
            <a:endParaRPr dirty="0"/>
          </a:p>
        </p:txBody>
      </p:sp>
      <p:sp>
        <p:nvSpPr>
          <p:cNvPr id="10" name="object 10"/>
          <p:cNvSpPr/>
          <p:nvPr/>
        </p:nvSpPr>
        <p:spPr>
          <a:xfrm>
            <a:off x="5447364" y="1434969"/>
            <a:ext cx="209550" cy="1474470"/>
          </a:xfrm>
          <a:custGeom>
            <a:avLst/>
            <a:gdLst/>
            <a:ahLst/>
            <a:cxnLst/>
            <a:rect l="l" t="t" r="r" b="b"/>
            <a:pathLst>
              <a:path w="209550" h="1474470">
                <a:moveTo>
                  <a:pt x="181374" y="1473999"/>
                </a:moveTo>
                <a:lnTo>
                  <a:pt x="0" y="1473999"/>
                </a:lnTo>
                <a:lnTo>
                  <a:pt x="46624" y="1466424"/>
                </a:lnTo>
                <a:lnTo>
                  <a:pt x="87199" y="1445374"/>
                </a:lnTo>
                <a:lnTo>
                  <a:pt x="119274" y="1413299"/>
                </a:lnTo>
                <a:lnTo>
                  <a:pt x="140324" y="1372724"/>
                </a:lnTo>
                <a:lnTo>
                  <a:pt x="147899" y="1326099"/>
                </a:lnTo>
                <a:lnTo>
                  <a:pt x="147899" y="69044"/>
                </a:lnTo>
                <a:lnTo>
                  <a:pt x="146749" y="50649"/>
                </a:lnTo>
                <a:lnTo>
                  <a:pt x="143399" y="32922"/>
                </a:lnTo>
                <a:lnTo>
                  <a:pt x="137999" y="15987"/>
                </a:lnTo>
                <a:lnTo>
                  <a:pt x="130674" y="0"/>
                </a:lnTo>
                <a:lnTo>
                  <a:pt x="162724" y="22977"/>
                </a:lnTo>
                <a:lnTo>
                  <a:pt x="187649" y="53492"/>
                </a:lnTo>
                <a:lnTo>
                  <a:pt x="203774" y="89934"/>
                </a:lnTo>
                <a:lnTo>
                  <a:pt x="209524" y="130667"/>
                </a:lnTo>
                <a:lnTo>
                  <a:pt x="209524" y="1387724"/>
                </a:lnTo>
                <a:lnTo>
                  <a:pt x="201949" y="1434349"/>
                </a:lnTo>
                <a:lnTo>
                  <a:pt x="181374" y="1473999"/>
                </a:lnTo>
                <a:close/>
              </a:path>
            </a:pathLst>
          </a:custGeom>
          <a:solidFill>
            <a:srgbClr val="FDC32A"/>
          </a:solidFill>
        </p:spPr>
        <p:txBody>
          <a:bodyPr wrap="square" lIns="0" tIns="0" rIns="0" bIns="0" rtlCol="0"/>
          <a:lstStyle/>
          <a:p>
            <a:endParaRPr dirty="0"/>
          </a:p>
        </p:txBody>
      </p:sp>
      <p:sp>
        <p:nvSpPr>
          <p:cNvPr id="11" name="object 11"/>
          <p:cNvSpPr txBox="1"/>
          <p:nvPr/>
        </p:nvSpPr>
        <p:spPr>
          <a:xfrm>
            <a:off x="1532521" y="2509490"/>
            <a:ext cx="953135" cy="374718"/>
          </a:xfrm>
          <a:prstGeom prst="rect">
            <a:avLst/>
          </a:prstGeom>
        </p:spPr>
        <p:txBody>
          <a:bodyPr vert="horz" wrap="square" lIns="0" tIns="12700" rIns="0" bIns="0" rtlCol="0">
            <a:spAutoFit/>
          </a:bodyPr>
          <a:lstStyle/>
          <a:p>
            <a:pPr marL="12700" marR="5080">
              <a:lnSpc>
                <a:spcPct val="111400"/>
              </a:lnSpc>
              <a:spcBef>
                <a:spcPts val="100"/>
              </a:spcBef>
            </a:pPr>
            <a:r>
              <a:rPr sz="1100" b="1" spc="-5" dirty="0">
                <a:solidFill>
                  <a:srgbClr val="363434"/>
                </a:solidFill>
                <a:latin typeface="Times New Roman" pitchFamily="18" charset="0"/>
                <a:cs typeface="Times New Roman" pitchFamily="18" charset="0"/>
              </a:rPr>
              <a:t>Principal  JECRC,</a:t>
            </a:r>
            <a:r>
              <a:rPr sz="1100" b="1" spc="-90" dirty="0">
                <a:solidFill>
                  <a:srgbClr val="363434"/>
                </a:solidFill>
                <a:latin typeface="Times New Roman" pitchFamily="18" charset="0"/>
                <a:cs typeface="Times New Roman" pitchFamily="18" charset="0"/>
              </a:rPr>
              <a:t> </a:t>
            </a:r>
            <a:r>
              <a:rPr sz="1100" b="1" spc="-5" dirty="0">
                <a:solidFill>
                  <a:srgbClr val="363434"/>
                </a:solidFill>
                <a:latin typeface="Times New Roman" pitchFamily="18" charset="0"/>
                <a:cs typeface="Times New Roman" pitchFamily="18" charset="0"/>
              </a:rPr>
              <a:t>Jaipur</a:t>
            </a:r>
            <a:endParaRPr sz="1100" dirty="0">
              <a:latin typeface="Times New Roman" pitchFamily="18" charset="0"/>
              <a:cs typeface="Times New Roman" pitchFamily="18" charset="0"/>
            </a:endParaRPr>
          </a:p>
        </p:txBody>
      </p:sp>
      <p:sp>
        <p:nvSpPr>
          <p:cNvPr id="12" name="object 12"/>
          <p:cNvSpPr txBox="1"/>
          <p:nvPr/>
        </p:nvSpPr>
        <p:spPr>
          <a:xfrm>
            <a:off x="2578310" y="3356524"/>
            <a:ext cx="1330960" cy="561975"/>
          </a:xfrm>
          <a:prstGeom prst="rect">
            <a:avLst/>
          </a:prstGeom>
        </p:spPr>
        <p:txBody>
          <a:bodyPr vert="horz" wrap="square" lIns="0" tIns="14604" rIns="0" bIns="0" rtlCol="0">
            <a:spAutoFit/>
          </a:bodyPr>
          <a:lstStyle/>
          <a:p>
            <a:pPr marL="12700">
              <a:lnSpc>
                <a:spcPct val="100000"/>
              </a:lnSpc>
              <a:spcBef>
                <a:spcPts val="114"/>
              </a:spcBef>
            </a:pPr>
            <a:r>
              <a:rPr sz="3500" i="1" spc="-565" dirty="0">
                <a:solidFill>
                  <a:srgbClr val="A02A2D"/>
                </a:solidFill>
                <a:latin typeface="Arial"/>
                <a:cs typeface="Arial"/>
              </a:rPr>
              <a:t>Message</a:t>
            </a:r>
            <a:endParaRPr sz="3500" dirty="0">
              <a:latin typeface="Arial"/>
              <a:cs typeface="Arial"/>
            </a:endParaRPr>
          </a:p>
        </p:txBody>
      </p:sp>
      <p:sp>
        <p:nvSpPr>
          <p:cNvPr id="13" name="object 13"/>
          <p:cNvSpPr txBox="1"/>
          <p:nvPr/>
        </p:nvSpPr>
        <p:spPr>
          <a:xfrm>
            <a:off x="764918" y="4081479"/>
            <a:ext cx="4971415" cy="2428870"/>
          </a:xfrm>
          <a:prstGeom prst="rect">
            <a:avLst/>
          </a:prstGeom>
        </p:spPr>
        <p:txBody>
          <a:bodyPr vert="horz" wrap="square" lIns="0" tIns="20320" rIns="0" bIns="0" rtlCol="0">
            <a:spAutoFit/>
          </a:bodyPr>
          <a:lstStyle/>
          <a:p>
            <a:pPr marL="12700" marR="13970" algn="just">
              <a:lnSpc>
                <a:spcPts val="1420"/>
              </a:lnSpc>
              <a:spcBef>
                <a:spcPts val="160"/>
              </a:spcBef>
            </a:pPr>
            <a:r>
              <a:rPr sz="1200" dirty="0">
                <a:latin typeface="Times New Roman" pitchFamily="18" charset="0"/>
                <a:cs typeface="Times New Roman" pitchFamily="18" charset="0"/>
              </a:rPr>
              <a:t>A </a:t>
            </a:r>
            <a:r>
              <a:rPr sz="1200" spc="-5" dirty="0">
                <a:latin typeface="Times New Roman" pitchFamily="18" charset="0"/>
                <a:cs typeface="Times New Roman" pitchFamily="18" charset="0"/>
              </a:rPr>
              <a:t>desire can change nothing, </a:t>
            </a:r>
            <a:r>
              <a:rPr sz="1200" dirty="0">
                <a:latin typeface="Times New Roman" pitchFamily="18" charset="0"/>
                <a:cs typeface="Times New Roman" pitchFamily="18" charset="0"/>
              </a:rPr>
              <a:t>a </a:t>
            </a:r>
            <a:r>
              <a:rPr sz="1200" spc="-5" dirty="0">
                <a:latin typeface="Times New Roman" pitchFamily="18" charset="0"/>
                <a:cs typeface="Times New Roman" pitchFamily="18" charset="0"/>
              </a:rPr>
              <a:t>destination </a:t>
            </a:r>
            <a:r>
              <a:rPr sz="1200" spc="-5">
                <a:latin typeface="Times New Roman" pitchFamily="18" charset="0"/>
                <a:cs typeface="Times New Roman" pitchFamily="18" charset="0"/>
              </a:rPr>
              <a:t>can </a:t>
            </a:r>
            <a:r>
              <a:rPr sz="1200" spc="-5" smtClean="0">
                <a:latin typeface="Times New Roman" pitchFamily="18" charset="0"/>
                <a:cs typeface="Times New Roman" pitchFamily="18" charset="0"/>
              </a:rPr>
              <a:t>change</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something </a:t>
            </a:r>
            <a:r>
              <a:rPr sz="1200" spc="-5" dirty="0">
                <a:latin typeface="Times New Roman" pitchFamily="18" charset="0"/>
                <a:cs typeface="Times New Roman" pitchFamily="18" charset="0"/>
              </a:rPr>
              <a:t>but </a:t>
            </a:r>
            <a:r>
              <a:rPr sz="1200" dirty="0">
                <a:latin typeface="Times New Roman" pitchFamily="18" charset="0"/>
                <a:cs typeface="Times New Roman" pitchFamily="18" charset="0"/>
              </a:rPr>
              <a:t>a </a:t>
            </a:r>
            <a:r>
              <a:rPr sz="1200" spc="-5" dirty="0">
                <a:latin typeface="Times New Roman" pitchFamily="18" charset="0"/>
                <a:cs typeface="Times New Roman" pitchFamily="18" charset="0"/>
              </a:rPr>
              <a:t>determination can change everything. Life is </a:t>
            </a:r>
            <a:r>
              <a:rPr sz="1200" dirty="0">
                <a:latin typeface="Times New Roman" pitchFamily="18" charset="0"/>
                <a:cs typeface="Times New Roman" pitchFamily="18" charset="0"/>
              </a:rPr>
              <a:t>a  </a:t>
            </a:r>
            <a:r>
              <a:rPr sz="1200" spc="-5" dirty="0">
                <a:latin typeface="Times New Roman" pitchFamily="18" charset="0"/>
                <a:cs typeface="Times New Roman" pitchFamily="18" charset="0"/>
              </a:rPr>
              <a:t>set </a:t>
            </a:r>
            <a:r>
              <a:rPr sz="1200" spc="-5">
                <a:latin typeface="Times New Roman" pitchFamily="18" charset="0"/>
                <a:cs typeface="Times New Roman" pitchFamily="18" charset="0"/>
              </a:rPr>
              <a:t>of </a:t>
            </a:r>
            <a:r>
              <a:rPr sz="1200" spc="-5" smtClean="0">
                <a:latin typeface="Times New Roman" pitchFamily="18" charset="0"/>
                <a:cs typeface="Times New Roman" pitchFamily="18" charset="0"/>
              </a:rPr>
              <a:t>problems</a:t>
            </a:r>
            <a:r>
              <a:rPr lang="en-IN" sz="1200" spc="-5" dirty="0" smtClean="0">
                <a:latin typeface="Times New Roman" pitchFamily="18" charset="0"/>
                <a:cs typeface="Times New Roman" pitchFamily="18" charset="0"/>
              </a:rPr>
              <a:t>, </a:t>
            </a:r>
            <a:r>
              <a:rPr lang="en-IN" sz="1200" spc="-5" dirty="0">
                <a:latin typeface="Times New Roman" pitchFamily="18" charset="0"/>
                <a:cs typeface="Times New Roman" pitchFamily="18" charset="0"/>
              </a:rPr>
              <a:t> </a:t>
            </a:r>
            <a:r>
              <a:rPr lang="en-IN" sz="1200" spc="-5" dirty="0" smtClean="0">
                <a:latin typeface="Times New Roman" pitchFamily="18" charset="0"/>
                <a:cs typeface="Times New Roman" pitchFamily="18" charset="0"/>
              </a:rPr>
              <a:t>a</a:t>
            </a:r>
            <a:r>
              <a:rPr sz="1200" spc="-5" smtClean="0">
                <a:latin typeface="Times New Roman" pitchFamily="18" charset="0"/>
                <a:cs typeface="Times New Roman" pitchFamily="18" charset="0"/>
              </a:rPr>
              <a:t>n </a:t>
            </a:r>
            <a:r>
              <a:rPr sz="1200" spc="-5" dirty="0">
                <a:latin typeface="Times New Roman" pitchFamily="18" charset="0"/>
                <a:cs typeface="Times New Roman" pitchFamily="18" charset="0"/>
              </a:rPr>
              <a:t>engineer has to solve </a:t>
            </a:r>
            <a:r>
              <a:rPr sz="1200" spc="-5">
                <a:latin typeface="Times New Roman" pitchFamily="18" charset="0"/>
                <a:cs typeface="Times New Roman" pitchFamily="18" charset="0"/>
              </a:rPr>
              <a:t>the </a:t>
            </a:r>
            <a:r>
              <a:rPr sz="1200" spc="-5" smtClean="0">
                <a:latin typeface="Times New Roman" pitchFamily="18" charset="0"/>
                <a:cs typeface="Times New Roman" pitchFamily="18" charset="0"/>
              </a:rPr>
              <a:t>problem</a:t>
            </a:r>
            <a:r>
              <a:rPr lang="en-IN" sz="1200" spc="-5" dirty="0" smtClean="0">
                <a:latin typeface="Times New Roman" pitchFamily="18" charset="0"/>
                <a:cs typeface="Times New Roman" pitchFamily="18" charset="0"/>
              </a:rPr>
              <a:t>s</a:t>
            </a:r>
            <a:r>
              <a:rPr sz="1200" spc="-5" smtClean="0">
                <a:latin typeface="Times New Roman" pitchFamily="18" charset="0"/>
                <a:cs typeface="Times New Roman" pitchFamily="18" charset="0"/>
              </a:rPr>
              <a:t> </a:t>
            </a:r>
            <a:r>
              <a:rPr sz="1200" spc="-5" dirty="0">
                <a:latin typeface="Times New Roman" pitchFamily="18" charset="0"/>
                <a:cs typeface="Times New Roman" pitchFamily="18" charset="0"/>
              </a:rPr>
              <a:t>in their domain areas </a:t>
            </a:r>
            <a:r>
              <a:rPr sz="1200" spc="-5">
                <a:latin typeface="Times New Roman" pitchFamily="18" charset="0"/>
                <a:cs typeface="Times New Roman" pitchFamily="18" charset="0"/>
              </a:rPr>
              <a:t>with </a:t>
            </a:r>
            <a:r>
              <a:rPr sz="1200" spc="-5" smtClean="0">
                <a:latin typeface="Times New Roman" pitchFamily="18" charset="0"/>
                <a:cs typeface="Times New Roman" pitchFamily="18" charset="0"/>
              </a:rPr>
              <a:t>strong </a:t>
            </a:r>
            <a:r>
              <a:rPr sz="1200" spc="-5" dirty="0">
                <a:latin typeface="Times New Roman" pitchFamily="18" charset="0"/>
                <a:cs typeface="Times New Roman" pitchFamily="18" charset="0"/>
              </a:rPr>
              <a:t>innovative </a:t>
            </a:r>
            <a:r>
              <a:rPr sz="1200" spc="-5">
                <a:latin typeface="Times New Roman" pitchFamily="18" charset="0"/>
                <a:cs typeface="Times New Roman" pitchFamily="18" charset="0"/>
              </a:rPr>
              <a:t>ideas </a:t>
            </a:r>
            <a:r>
              <a:rPr lang="en-IN" sz="1200" spc="-5" dirty="0" smtClean="0">
                <a:latin typeface="Times New Roman" pitchFamily="18" charset="0"/>
                <a:cs typeface="Times New Roman" pitchFamily="18" charset="0"/>
              </a:rPr>
              <a:t>and</a:t>
            </a:r>
            <a:r>
              <a:rPr sz="1200" spc="-5" smtClean="0">
                <a:latin typeface="Times New Roman" pitchFamily="18" charset="0"/>
                <a:cs typeface="Times New Roman" pitchFamily="18" charset="0"/>
              </a:rPr>
              <a:t> </a:t>
            </a:r>
            <a:r>
              <a:rPr sz="1200" spc="-5" dirty="0">
                <a:latin typeface="Times New Roman" pitchFamily="18" charset="0"/>
                <a:cs typeface="Times New Roman" pitchFamily="18" charset="0"/>
              </a:rPr>
              <a:t>scientific knowledge. Your  commitment to become an engineer by denoting your journey in  </a:t>
            </a:r>
            <a:r>
              <a:rPr sz="1200" spc="-5">
                <a:latin typeface="Times New Roman" pitchFamily="18" charset="0"/>
                <a:cs typeface="Times New Roman" pitchFamily="18" charset="0"/>
              </a:rPr>
              <a:t>Jaipur </a:t>
            </a:r>
            <a:r>
              <a:rPr lang="en-IN" sz="1200" spc="-5" dirty="0" smtClean="0">
                <a:latin typeface="Times New Roman" pitchFamily="18" charset="0"/>
                <a:cs typeface="Times New Roman" pitchFamily="18" charset="0"/>
              </a:rPr>
              <a:t>E</a:t>
            </a:r>
            <a:r>
              <a:rPr sz="1200" spc="-5" smtClean="0">
                <a:latin typeface="Times New Roman" pitchFamily="18" charset="0"/>
                <a:cs typeface="Times New Roman" pitchFamily="18" charset="0"/>
              </a:rPr>
              <a:t>ngineering </a:t>
            </a:r>
            <a:r>
              <a:rPr lang="en-IN" sz="1200" spc="-5" dirty="0" smtClean="0">
                <a:latin typeface="Times New Roman" pitchFamily="18" charset="0"/>
                <a:cs typeface="Times New Roman" pitchFamily="18" charset="0"/>
              </a:rPr>
              <a:t>C</a:t>
            </a:r>
            <a:r>
              <a:rPr sz="1200" spc="-5" smtClean="0">
                <a:latin typeface="Times New Roman" pitchFamily="18" charset="0"/>
                <a:cs typeface="Times New Roman" pitchFamily="18" charset="0"/>
              </a:rPr>
              <a:t>ollege </a:t>
            </a:r>
            <a:r>
              <a:rPr sz="1200" spc="-5">
                <a:latin typeface="Times New Roman" pitchFamily="18" charset="0"/>
                <a:cs typeface="Times New Roman" pitchFamily="18" charset="0"/>
              </a:rPr>
              <a:t>and </a:t>
            </a:r>
            <a:r>
              <a:rPr lang="en-IN" sz="1200" spc="-5" dirty="0" smtClean="0">
                <a:latin typeface="Times New Roman" pitchFamily="18" charset="0"/>
                <a:cs typeface="Times New Roman" pitchFamily="18" charset="0"/>
              </a:rPr>
              <a:t>R</a:t>
            </a:r>
            <a:r>
              <a:rPr sz="1200" spc="-5" smtClean="0">
                <a:latin typeface="Times New Roman" pitchFamily="18" charset="0"/>
                <a:cs typeface="Times New Roman" pitchFamily="18" charset="0"/>
              </a:rPr>
              <a:t>esearch </a:t>
            </a:r>
            <a:r>
              <a:rPr lang="en-IN" sz="1200" spc="-5" dirty="0" smtClean="0">
                <a:latin typeface="Times New Roman" pitchFamily="18" charset="0"/>
                <a:cs typeface="Times New Roman" pitchFamily="18" charset="0"/>
              </a:rPr>
              <a:t>C</a:t>
            </a:r>
            <a:r>
              <a:rPr sz="1200" spc="-5" smtClean="0">
                <a:latin typeface="Times New Roman" pitchFamily="18" charset="0"/>
                <a:cs typeface="Times New Roman" pitchFamily="18" charset="0"/>
              </a:rPr>
              <a:t>enter </a:t>
            </a:r>
            <a:r>
              <a:rPr sz="1200" spc="-5" dirty="0">
                <a:latin typeface="Times New Roman" pitchFamily="18" charset="0"/>
                <a:cs typeface="Times New Roman" pitchFamily="18" charset="0"/>
              </a:rPr>
              <a:t>will </a:t>
            </a:r>
            <a:r>
              <a:rPr sz="1200" spc="-5">
                <a:latin typeface="Times New Roman" pitchFamily="18" charset="0"/>
                <a:cs typeface="Times New Roman" pitchFamily="18" charset="0"/>
              </a:rPr>
              <a:t>be </a:t>
            </a:r>
            <a:r>
              <a:rPr sz="1200" spc="-5" smtClean="0">
                <a:latin typeface="Times New Roman" pitchFamily="18" charset="0"/>
                <a:cs typeface="Times New Roman" pitchFamily="18" charset="0"/>
              </a:rPr>
              <a:t>fruitful</a:t>
            </a:r>
            <a:r>
              <a:rPr lang="en-IN" sz="1200" spc="-5" dirty="0" smtClean="0">
                <a:latin typeface="Times New Roman" pitchFamily="18" charset="0"/>
                <a:cs typeface="Times New Roman" pitchFamily="18" charset="0"/>
              </a:rPr>
              <a:t> and</a:t>
            </a:r>
            <a:r>
              <a:rPr sz="1200" smtClean="0">
                <a:latin typeface="Times New Roman" pitchFamily="18" charset="0"/>
                <a:cs typeface="Times New Roman" pitchFamily="18" charset="0"/>
              </a:rPr>
              <a:t>  </a:t>
            </a:r>
            <a:r>
              <a:rPr sz="1200" spc="-5" dirty="0">
                <a:latin typeface="Times New Roman" pitchFamily="18" charset="0"/>
                <a:cs typeface="Times New Roman" pitchFamily="18" charset="0"/>
              </a:rPr>
              <a:t>enjoyable in </a:t>
            </a:r>
            <a:r>
              <a:rPr sz="1200" spc="-5">
                <a:latin typeface="Times New Roman" pitchFamily="18" charset="0"/>
                <a:cs typeface="Times New Roman" pitchFamily="18" charset="0"/>
              </a:rPr>
              <a:t>every </a:t>
            </a:r>
            <a:r>
              <a:rPr sz="1200" spc="-5" smtClean="0">
                <a:latin typeface="Times New Roman" pitchFamily="18" charset="0"/>
                <a:cs typeface="Times New Roman" pitchFamily="18" charset="0"/>
              </a:rPr>
              <a:t>aspect</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the </a:t>
            </a:r>
            <a:r>
              <a:rPr sz="1200" spc="-5" dirty="0">
                <a:latin typeface="Times New Roman" pitchFamily="18" charset="0"/>
                <a:cs typeface="Times New Roman" pitchFamily="18" charset="0"/>
              </a:rPr>
              <a:t>experience you gain from </a:t>
            </a:r>
            <a:r>
              <a:rPr sz="1200" spc="-5">
                <a:latin typeface="Times New Roman" pitchFamily="18" charset="0"/>
                <a:cs typeface="Times New Roman" pitchFamily="18" charset="0"/>
              </a:rPr>
              <a:t>here </a:t>
            </a:r>
            <a:r>
              <a:rPr lang="en-IN" sz="1200" spc="-5" dirty="0" smtClean="0">
                <a:latin typeface="Times New Roman" pitchFamily="18" charset="0"/>
                <a:cs typeface="Times New Roman" pitchFamily="18" charset="0"/>
              </a:rPr>
              <a:t>and</a:t>
            </a:r>
            <a:r>
              <a:rPr sz="1200" smtClean="0">
                <a:latin typeface="Times New Roman" pitchFamily="18" charset="0"/>
                <a:cs typeface="Times New Roman" pitchFamily="18" charset="0"/>
              </a:rPr>
              <a:t> </a:t>
            </a:r>
            <a:r>
              <a:rPr sz="1200" spc="-5" smtClean="0">
                <a:latin typeface="Times New Roman" pitchFamily="18" charset="0"/>
                <a:cs typeface="Times New Roman" pitchFamily="18" charset="0"/>
              </a:rPr>
              <a:t>the </a:t>
            </a:r>
            <a:r>
              <a:rPr sz="1200" spc="-5" dirty="0">
                <a:latin typeface="Times New Roman" pitchFamily="18" charset="0"/>
                <a:cs typeface="Times New Roman" pitchFamily="18" charset="0"/>
              </a:rPr>
              <a:t>moments you spend</a:t>
            </a:r>
            <a:r>
              <a:rPr sz="1200" spc="-10" dirty="0">
                <a:latin typeface="Times New Roman" pitchFamily="18" charset="0"/>
                <a:cs typeface="Times New Roman" pitchFamily="18" charset="0"/>
              </a:rPr>
              <a:t> </a:t>
            </a:r>
            <a:r>
              <a:rPr sz="1200" spc="-5" dirty="0">
                <a:latin typeface="Times New Roman" pitchFamily="18" charset="0"/>
                <a:cs typeface="Times New Roman" pitchFamily="18" charset="0"/>
              </a:rPr>
              <a:t>here.</a:t>
            </a:r>
            <a:endParaRPr sz="1200" dirty="0">
              <a:latin typeface="Times New Roman" pitchFamily="18" charset="0"/>
              <a:cs typeface="Times New Roman" pitchFamily="18" charset="0"/>
            </a:endParaRPr>
          </a:p>
          <a:p>
            <a:pPr marR="6350" algn="ctr">
              <a:lnSpc>
                <a:spcPct val="100000"/>
              </a:lnSpc>
              <a:spcBef>
                <a:spcPts val="1320"/>
              </a:spcBef>
            </a:pPr>
            <a:r>
              <a:rPr sz="1200" spc="-5" dirty="0">
                <a:latin typeface="Times New Roman" pitchFamily="18" charset="0"/>
                <a:cs typeface="Times New Roman" pitchFamily="18" charset="0"/>
              </a:rPr>
              <a:t>Best</a:t>
            </a:r>
            <a:r>
              <a:rPr sz="1200" spc="-10" dirty="0">
                <a:latin typeface="Times New Roman" pitchFamily="18" charset="0"/>
                <a:cs typeface="Times New Roman" pitchFamily="18" charset="0"/>
              </a:rPr>
              <a:t> </a:t>
            </a:r>
            <a:r>
              <a:rPr sz="1200" spc="-5" dirty="0">
                <a:latin typeface="Times New Roman" pitchFamily="18" charset="0"/>
                <a:cs typeface="Times New Roman" pitchFamily="18" charset="0"/>
              </a:rPr>
              <a:t>Wishes</a:t>
            </a:r>
            <a:endParaRPr sz="1200" dirty="0">
              <a:latin typeface="Times New Roman" pitchFamily="18" charset="0"/>
              <a:cs typeface="Times New Roman" pitchFamily="18" charset="0"/>
            </a:endParaRPr>
          </a:p>
          <a:p>
            <a:pPr>
              <a:lnSpc>
                <a:spcPct val="100000"/>
              </a:lnSpc>
              <a:spcBef>
                <a:spcPts val="20"/>
              </a:spcBef>
            </a:pPr>
            <a:endParaRPr sz="1600" dirty="0">
              <a:latin typeface="Times New Roman" pitchFamily="18" charset="0"/>
              <a:cs typeface="Times New Roman" pitchFamily="18" charset="0"/>
            </a:endParaRPr>
          </a:p>
          <a:p>
            <a:pPr marR="5080" algn="r">
              <a:lnSpc>
                <a:spcPct val="100000"/>
              </a:lnSpc>
            </a:pPr>
            <a:r>
              <a:rPr sz="1200" spc="-5" smtClean="0">
                <a:latin typeface="Times New Roman" pitchFamily="18" charset="0"/>
                <a:cs typeface="Times New Roman" pitchFamily="18" charset="0"/>
              </a:rPr>
              <a:t>Dr</a:t>
            </a:r>
            <a:r>
              <a:rPr sz="1200" spc="-5">
                <a:latin typeface="Times New Roman" pitchFamily="18" charset="0"/>
                <a:cs typeface="Times New Roman" pitchFamily="18" charset="0"/>
              </a:rPr>
              <a:t>. </a:t>
            </a:r>
            <a:r>
              <a:rPr sz="1200" spc="-5" smtClean="0">
                <a:latin typeface="Times New Roman" pitchFamily="18" charset="0"/>
                <a:cs typeface="Times New Roman" pitchFamily="18" charset="0"/>
              </a:rPr>
              <a:t>V.</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K</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Chandna</a:t>
            </a:r>
            <a:endParaRPr lang="en-IN" sz="1200" spc="-5" dirty="0" smtClean="0">
              <a:latin typeface="Times New Roman" pitchFamily="18" charset="0"/>
              <a:cs typeface="Times New Roman" pitchFamily="18" charset="0"/>
            </a:endParaRPr>
          </a:p>
          <a:p>
            <a:pPr marR="5080" algn="r">
              <a:lnSpc>
                <a:spcPct val="100000"/>
              </a:lnSpc>
            </a:pPr>
            <a:r>
              <a:rPr lang="en-IN" sz="1200" spc="-5" dirty="0" smtClean="0">
                <a:latin typeface="Times New Roman" pitchFamily="18" charset="0"/>
                <a:cs typeface="Times New Roman" pitchFamily="18" charset="0"/>
              </a:rPr>
              <a:t>Principal </a:t>
            </a:r>
          </a:p>
          <a:p>
            <a:pPr marR="5080" algn="r">
              <a:lnSpc>
                <a:spcPct val="100000"/>
              </a:lnSpc>
            </a:pPr>
            <a:r>
              <a:rPr lang="en-IN" sz="1200" spc="-5" dirty="0" smtClean="0">
                <a:latin typeface="Times New Roman" pitchFamily="18" charset="0"/>
                <a:cs typeface="Times New Roman" pitchFamily="18" charset="0"/>
              </a:rPr>
              <a:t>JECRC, </a:t>
            </a:r>
            <a:r>
              <a:rPr lang="en-IN" sz="1200" spc="-5" dirty="0" err="1" smtClean="0">
                <a:latin typeface="Times New Roman" pitchFamily="18" charset="0"/>
                <a:cs typeface="Times New Roman" pitchFamily="18" charset="0"/>
              </a:rPr>
              <a:t>Jaipur</a:t>
            </a:r>
            <a:r>
              <a:rPr sz="1200" spc="-60" smtClean="0">
                <a:latin typeface="Times New Roman" pitchFamily="18" charset="0"/>
                <a:cs typeface="Times New Roman" pitchFamily="18" charset="0"/>
              </a:rPr>
              <a:t> </a:t>
            </a:r>
            <a:endParaRPr sz="1200" dirty="0">
              <a:latin typeface="Times New Roman" pitchFamily="18" charset="0"/>
              <a:cs typeface="Times New Roman" pitchFamily="18" charset="0"/>
            </a:endParaRPr>
          </a:p>
        </p:txBody>
      </p:sp>
      <p:sp>
        <p:nvSpPr>
          <p:cNvPr id="15" name="object 15"/>
          <p:cNvSpPr/>
          <p:nvPr/>
        </p:nvSpPr>
        <p:spPr>
          <a:xfrm>
            <a:off x="0" y="0"/>
            <a:ext cx="1343032" cy="952498"/>
          </a:xfrm>
          <a:prstGeom prst="rect">
            <a:avLst/>
          </a:prstGeom>
          <a:blipFill>
            <a:blip r:embed="rId5" cstate="print"/>
            <a:stretch>
              <a:fillRect/>
            </a:stretch>
          </a:blipFill>
        </p:spPr>
        <p:txBody>
          <a:bodyPr wrap="square" lIns="0" tIns="0" rIns="0" bIns="0" rtlCol="0"/>
          <a:lstStyle/>
          <a:p>
            <a:endParaRPr dirty="0"/>
          </a:p>
        </p:txBody>
      </p:sp>
      <p:sp>
        <p:nvSpPr>
          <p:cNvPr id="16" name="object 16"/>
          <p:cNvSpPr txBox="1"/>
          <p:nvPr/>
        </p:nvSpPr>
        <p:spPr>
          <a:xfrm>
            <a:off x="353671" y="224408"/>
            <a:ext cx="58318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a:latin typeface="Calibri"/>
                <a:cs typeface="Calibri"/>
              </a:rPr>
              <a:t>TESLA  </a:t>
            </a:r>
            <a:r>
              <a:rPr lang="en-IN" sz="1400" b="1" spc="-5" dirty="0" smtClean="0">
                <a:latin typeface="Calibri"/>
                <a:cs typeface="Calibri"/>
              </a:rPr>
              <a:t>11</a:t>
            </a:r>
            <a:r>
              <a:rPr sz="1400" b="1" spc="-5" smtClean="0">
                <a:latin typeface="Calibri"/>
                <a:cs typeface="Calibri"/>
              </a:rPr>
              <a:t>/1</a:t>
            </a:r>
            <a:r>
              <a:rPr lang="en-US" sz="1400" b="1" spc="-5" dirty="0" smtClean="0">
                <a:latin typeface="Calibri"/>
                <a:cs typeface="Calibri"/>
              </a:rPr>
              <a:t>7</a:t>
            </a:r>
            <a:endParaRPr sz="1400" dirty="0">
              <a:latin typeface="Calibri"/>
              <a:cs typeface="Calibri"/>
            </a:endParaRPr>
          </a:p>
        </p:txBody>
      </p:sp>
      <p:pic>
        <p:nvPicPr>
          <p:cNvPr id="2050" name="Picture 2" descr="C:\Users\EE25\Desktop\ullu image.png"/>
          <p:cNvPicPr>
            <a:picLocks noChangeAspect="1" noChangeArrowheads="1"/>
          </p:cNvPicPr>
          <p:nvPr/>
        </p:nvPicPr>
        <p:blipFill>
          <a:blip r:embed="rId6" cstate="print"/>
          <a:srcRect/>
          <a:stretch>
            <a:fillRect/>
          </a:stretch>
        </p:blipFill>
        <p:spPr bwMode="auto">
          <a:xfrm>
            <a:off x="4114800" y="1257300"/>
            <a:ext cx="1543050" cy="1695450"/>
          </a:xfrm>
          <a:prstGeom prst="rect">
            <a:avLst/>
          </a:prstGeom>
        </p:spPr>
        <p:style>
          <a:lnRef idx="0">
            <a:schemeClr val="dk1"/>
          </a:lnRef>
          <a:fillRef idx="3">
            <a:schemeClr val="dk1"/>
          </a:fillRef>
          <a:effectRef idx="3">
            <a:schemeClr val="dk1"/>
          </a:effectRef>
          <a:fontRef idx="minor">
            <a:schemeClr val="lt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926828" y="510028"/>
            <a:ext cx="5931535" cy="0"/>
          </a:xfrm>
          <a:custGeom>
            <a:avLst/>
            <a:gdLst/>
            <a:ahLst/>
            <a:cxnLst/>
            <a:rect l="l" t="t" r="r" b="b"/>
            <a:pathLst>
              <a:path w="5931534">
                <a:moveTo>
                  <a:pt x="0" y="0"/>
                </a:moveTo>
                <a:lnTo>
                  <a:pt x="5931133" y="0"/>
                </a:lnTo>
              </a:path>
            </a:pathLst>
          </a:custGeom>
          <a:ln w="19024">
            <a:solidFill>
              <a:srgbClr val="FDFDFD"/>
            </a:solidFill>
          </a:ln>
        </p:spPr>
        <p:txBody>
          <a:bodyPr wrap="square" lIns="0" tIns="0" rIns="0" bIns="0" rtlCol="0"/>
          <a:lstStyle/>
          <a:p>
            <a:endParaRPr dirty="0"/>
          </a:p>
        </p:txBody>
      </p:sp>
      <p:sp>
        <p:nvSpPr>
          <p:cNvPr id="4" name="object 4"/>
          <p:cNvSpPr/>
          <p:nvPr/>
        </p:nvSpPr>
        <p:spPr>
          <a:xfrm>
            <a:off x="0" y="510028"/>
            <a:ext cx="328295" cy="0"/>
          </a:xfrm>
          <a:custGeom>
            <a:avLst/>
            <a:gdLst/>
            <a:ahLst/>
            <a:cxnLst/>
            <a:rect l="l" t="t" r="r" b="b"/>
            <a:pathLst>
              <a:path w="328295">
                <a:moveTo>
                  <a:pt x="0" y="0"/>
                </a:moveTo>
                <a:lnTo>
                  <a:pt x="328101" y="0"/>
                </a:lnTo>
              </a:path>
            </a:pathLst>
          </a:custGeom>
          <a:ln w="19024">
            <a:solidFill>
              <a:srgbClr val="FDFDFD"/>
            </a:solidFill>
          </a:ln>
        </p:spPr>
        <p:txBody>
          <a:bodyPr wrap="square" lIns="0" tIns="0" rIns="0" bIns="0" rtlCol="0"/>
          <a:lstStyle/>
          <a:p>
            <a:endParaRPr dirty="0"/>
          </a:p>
        </p:txBody>
      </p:sp>
      <p:sp>
        <p:nvSpPr>
          <p:cNvPr id="5" name="object 5"/>
          <p:cNvSpPr/>
          <p:nvPr/>
        </p:nvSpPr>
        <p:spPr>
          <a:xfrm>
            <a:off x="0" y="5865013"/>
            <a:ext cx="6857986" cy="3507567"/>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328104" y="190143"/>
            <a:ext cx="598805" cy="592455"/>
          </a:xfrm>
          <a:custGeom>
            <a:avLst/>
            <a:gdLst/>
            <a:ahLst/>
            <a:cxnLst/>
            <a:rect l="l" t="t" r="r" b="b"/>
            <a:pathLst>
              <a:path w="598805" h="592455">
                <a:moveTo>
                  <a:pt x="0" y="0"/>
                </a:moveTo>
                <a:lnTo>
                  <a:pt x="598723" y="0"/>
                </a:lnTo>
                <a:lnTo>
                  <a:pt x="598723" y="592197"/>
                </a:lnTo>
                <a:lnTo>
                  <a:pt x="0" y="592197"/>
                </a:lnTo>
                <a:lnTo>
                  <a:pt x="0" y="0"/>
                </a:lnTo>
                <a:close/>
              </a:path>
            </a:pathLst>
          </a:custGeom>
          <a:solidFill>
            <a:srgbClr val="FDFDFD"/>
          </a:solidFill>
        </p:spPr>
        <p:txBody>
          <a:bodyPr wrap="square" lIns="0" tIns="0" rIns="0" bIns="0" rtlCol="0"/>
          <a:lstStyle/>
          <a:p>
            <a:endParaRPr dirty="0"/>
          </a:p>
        </p:txBody>
      </p:sp>
      <p:sp>
        <p:nvSpPr>
          <p:cNvPr id="7" name="object 7"/>
          <p:cNvSpPr/>
          <p:nvPr/>
        </p:nvSpPr>
        <p:spPr>
          <a:xfrm>
            <a:off x="299241" y="678981"/>
            <a:ext cx="6259487" cy="8420675"/>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4226041" y="1306217"/>
            <a:ext cx="1318895" cy="1553210"/>
          </a:xfrm>
          <a:custGeom>
            <a:avLst/>
            <a:gdLst/>
            <a:ahLst/>
            <a:cxnLst/>
            <a:rect l="l" t="t" r="r" b="b"/>
            <a:pathLst>
              <a:path w="1318895" h="1553210">
                <a:moveTo>
                  <a:pt x="1170797" y="0"/>
                </a:moveTo>
                <a:lnTo>
                  <a:pt x="147874" y="0"/>
                </a:lnTo>
                <a:lnTo>
                  <a:pt x="101274" y="7559"/>
                </a:lnTo>
                <a:lnTo>
                  <a:pt x="60699" y="28617"/>
                </a:lnTo>
                <a:lnTo>
                  <a:pt x="28624" y="60692"/>
                </a:lnTo>
                <a:lnTo>
                  <a:pt x="7574" y="101269"/>
                </a:lnTo>
                <a:lnTo>
                  <a:pt x="0" y="147877"/>
                </a:lnTo>
                <a:lnTo>
                  <a:pt x="0" y="1404952"/>
                </a:lnTo>
                <a:lnTo>
                  <a:pt x="7574" y="1451577"/>
                </a:lnTo>
                <a:lnTo>
                  <a:pt x="28624" y="1492151"/>
                </a:lnTo>
                <a:lnTo>
                  <a:pt x="60699" y="1524201"/>
                </a:lnTo>
                <a:lnTo>
                  <a:pt x="101274" y="1545276"/>
                </a:lnTo>
                <a:lnTo>
                  <a:pt x="147874" y="1552851"/>
                </a:lnTo>
                <a:lnTo>
                  <a:pt x="1170797" y="1552851"/>
                </a:lnTo>
                <a:lnTo>
                  <a:pt x="1217422" y="1545276"/>
                </a:lnTo>
                <a:lnTo>
                  <a:pt x="1257997" y="1524201"/>
                </a:lnTo>
                <a:lnTo>
                  <a:pt x="1290072" y="1492151"/>
                </a:lnTo>
                <a:lnTo>
                  <a:pt x="1311122" y="1451577"/>
                </a:lnTo>
                <a:lnTo>
                  <a:pt x="1318697" y="1404952"/>
                </a:lnTo>
                <a:lnTo>
                  <a:pt x="1318697" y="147877"/>
                </a:lnTo>
                <a:lnTo>
                  <a:pt x="1311122" y="101269"/>
                </a:lnTo>
                <a:lnTo>
                  <a:pt x="1290072" y="60692"/>
                </a:lnTo>
                <a:lnTo>
                  <a:pt x="1257997" y="28617"/>
                </a:lnTo>
                <a:lnTo>
                  <a:pt x="1217422" y="7559"/>
                </a:lnTo>
                <a:lnTo>
                  <a:pt x="1170797" y="0"/>
                </a:lnTo>
                <a:close/>
              </a:path>
            </a:pathLst>
          </a:custGeom>
          <a:ln w="9524">
            <a:solidFill>
              <a:srgbClr val="A8AAAE"/>
            </a:solidFill>
          </a:ln>
        </p:spPr>
        <p:txBody>
          <a:bodyPr wrap="square" lIns="0" tIns="0" rIns="0" bIns="0" rtlCol="0"/>
          <a:lstStyle/>
          <a:p>
            <a:endParaRPr dirty="0"/>
          </a:p>
        </p:txBody>
      </p:sp>
      <p:sp>
        <p:nvSpPr>
          <p:cNvPr id="9" name="object 9"/>
          <p:cNvSpPr/>
          <p:nvPr/>
        </p:nvSpPr>
        <p:spPr>
          <a:xfrm>
            <a:off x="4355416" y="2891744"/>
            <a:ext cx="1273810" cy="79375"/>
          </a:xfrm>
          <a:custGeom>
            <a:avLst/>
            <a:gdLst/>
            <a:ahLst/>
            <a:cxnLst/>
            <a:rect l="l" t="t" r="r" b="b"/>
            <a:pathLst>
              <a:path w="1273810" h="79375">
                <a:moveTo>
                  <a:pt x="1153572" y="78849"/>
                </a:moveTo>
                <a:lnTo>
                  <a:pt x="130649" y="78849"/>
                </a:lnTo>
                <a:lnTo>
                  <a:pt x="89924" y="73099"/>
                </a:lnTo>
                <a:lnTo>
                  <a:pt x="53499" y="56974"/>
                </a:lnTo>
                <a:lnTo>
                  <a:pt x="22974" y="32074"/>
                </a:lnTo>
                <a:lnTo>
                  <a:pt x="0" y="0"/>
                </a:lnTo>
                <a:lnTo>
                  <a:pt x="15999" y="7324"/>
                </a:lnTo>
                <a:lnTo>
                  <a:pt x="32924" y="12724"/>
                </a:lnTo>
                <a:lnTo>
                  <a:pt x="50649" y="16074"/>
                </a:lnTo>
                <a:lnTo>
                  <a:pt x="69024" y="17224"/>
                </a:lnTo>
                <a:lnTo>
                  <a:pt x="1273322" y="17224"/>
                </a:lnTo>
                <a:lnTo>
                  <a:pt x="1272822" y="18149"/>
                </a:lnTo>
                <a:lnTo>
                  <a:pt x="1240772" y="50224"/>
                </a:lnTo>
                <a:lnTo>
                  <a:pt x="1200197" y="71274"/>
                </a:lnTo>
                <a:lnTo>
                  <a:pt x="1153572" y="78849"/>
                </a:lnTo>
                <a:close/>
              </a:path>
            </a:pathLst>
          </a:custGeom>
          <a:solidFill>
            <a:srgbClr val="FDC32A"/>
          </a:solidFill>
        </p:spPr>
        <p:txBody>
          <a:bodyPr wrap="square" lIns="0" tIns="0" rIns="0" bIns="0" rtlCol="0"/>
          <a:lstStyle/>
          <a:p>
            <a:endParaRPr dirty="0"/>
          </a:p>
        </p:txBody>
      </p:sp>
      <p:sp>
        <p:nvSpPr>
          <p:cNvPr id="10" name="object 10"/>
          <p:cNvSpPr/>
          <p:nvPr/>
        </p:nvSpPr>
        <p:spPr>
          <a:xfrm>
            <a:off x="5447364" y="1434969"/>
            <a:ext cx="209550" cy="1474470"/>
          </a:xfrm>
          <a:custGeom>
            <a:avLst/>
            <a:gdLst/>
            <a:ahLst/>
            <a:cxnLst/>
            <a:rect l="l" t="t" r="r" b="b"/>
            <a:pathLst>
              <a:path w="209550" h="1474470">
                <a:moveTo>
                  <a:pt x="181374" y="1473999"/>
                </a:moveTo>
                <a:lnTo>
                  <a:pt x="0" y="1473999"/>
                </a:lnTo>
                <a:lnTo>
                  <a:pt x="46624" y="1466424"/>
                </a:lnTo>
                <a:lnTo>
                  <a:pt x="87199" y="1445374"/>
                </a:lnTo>
                <a:lnTo>
                  <a:pt x="119274" y="1413299"/>
                </a:lnTo>
                <a:lnTo>
                  <a:pt x="140324" y="1372724"/>
                </a:lnTo>
                <a:lnTo>
                  <a:pt x="147899" y="1326099"/>
                </a:lnTo>
                <a:lnTo>
                  <a:pt x="147899" y="69044"/>
                </a:lnTo>
                <a:lnTo>
                  <a:pt x="146749" y="50649"/>
                </a:lnTo>
                <a:lnTo>
                  <a:pt x="143399" y="32922"/>
                </a:lnTo>
                <a:lnTo>
                  <a:pt x="137999" y="15987"/>
                </a:lnTo>
                <a:lnTo>
                  <a:pt x="130674" y="0"/>
                </a:lnTo>
                <a:lnTo>
                  <a:pt x="162724" y="22977"/>
                </a:lnTo>
                <a:lnTo>
                  <a:pt x="187649" y="53492"/>
                </a:lnTo>
                <a:lnTo>
                  <a:pt x="203774" y="89934"/>
                </a:lnTo>
                <a:lnTo>
                  <a:pt x="209524" y="130667"/>
                </a:lnTo>
                <a:lnTo>
                  <a:pt x="209524" y="1387724"/>
                </a:lnTo>
                <a:lnTo>
                  <a:pt x="201949" y="1434349"/>
                </a:lnTo>
                <a:lnTo>
                  <a:pt x="181374" y="1473999"/>
                </a:lnTo>
                <a:close/>
              </a:path>
            </a:pathLst>
          </a:custGeom>
          <a:solidFill>
            <a:srgbClr val="FDC32A"/>
          </a:solidFill>
        </p:spPr>
        <p:txBody>
          <a:bodyPr wrap="square" lIns="0" tIns="0" rIns="0" bIns="0" rtlCol="0"/>
          <a:lstStyle/>
          <a:p>
            <a:endParaRPr dirty="0"/>
          </a:p>
        </p:txBody>
      </p:sp>
      <p:sp>
        <p:nvSpPr>
          <p:cNvPr id="11" name="object 11"/>
          <p:cNvSpPr txBox="1"/>
          <p:nvPr/>
        </p:nvSpPr>
        <p:spPr>
          <a:xfrm>
            <a:off x="1532521" y="2528539"/>
            <a:ext cx="953135" cy="364490"/>
          </a:xfrm>
          <a:prstGeom prst="rect">
            <a:avLst/>
          </a:prstGeom>
        </p:spPr>
        <p:txBody>
          <a:bodyPr vert="horz" wrap="square" lIns="0" tIns="12700" rIns="0" bIns="0" rtlCol="0">
            <a:spAutoFit/>
          </a:bodyPr>
          <a:lstStyle/>
          <a:p>
            <a:pPr marL="12700">
              <a:lnSpc>
                <a:spcPct val="100000"/>
              </a:lnSpc>
              <a:spcBef>
                <a:spcPts val="100"/>
              </a:spcBef>
            </a:pPr>
            <a:r>
              <a:rPr sz="1100" b="1" spc="-5" dirty="0">
                <a:solidFill>
                  <a:srgbClr val="363434"/>
                </a:solidFill>
                <a:latin typeface="Times New Roman" pitchFamily="18" charset="0"/>
                <a:cs typeface="Times New Roman" pitchFamily="18" charset="0"/>
              </a:rPr>
              <a:t>HOD</a:t>
            </a:r>
            <a:r>
              <a:rPr sz="1100" b="1" spc="-15" dirty="0">
                <a:solidFill>
                  <a:srgbClr val="363434"/>
                </a:solidFill>
                <a:latin typeface="Times New Roman" pitchFamily="18" charset="0"/>
                <a:cs typeface="Times New Roman" pitchFamily="18" charset="0"/>
              </a:rPr>
              <a:t> </a:t>
            </a:r>
            <a:r>
              <a:rPr sz="1100" b="1" spc="-5" dirty="0">
                <a:solidFill>
                  <a:srgbClr val="363434"/>
                </a:solidFill>
                <a:latin typeface="Times New Roman" pitchFamily="18" charset="0"/>
                <a:cs typeface="Times New Roman" pitchFamily="18" charset="0"/>
              </a:rPr>
              <a:t>(EE)</a:t>
            </a:r>
            <a:endParaRPr sz="1100" dirty="0">
              <a:latin typeface="Times New Roman" pitchFamily="18" charset="0"/>
              <a:cs typeface="Times New Roman" pitchFamily="18" charset="0"/>
            </a:endParaRPr>
          </a:p>
          <a:p>
            <a:pPr marL="12700">
              <a:lnSpc>
                <a:spcPct val="100000"/>
              </a:lnSpc>
              <a:spcBef>
                <a:spcPts val="30"/>
              </a:spcBef>
            </a:pPr>
            <a:r>
              <a:rPr sz="1100" b="1" spc="-5" dirty="0">
                <a:solidFill>
                  <a:srgbClr val="363434"/>
                </a:solidFill>
                <a:latin typeface="Times New Roman" pitchFamily="18" charset="0"/>
                <a:cs typeface="Times New Roman" pitchFamily="18" charset="0"/>
              </a:rPr>
              <a:t>JECRC,</a:t>
            </a:r>
            <a:r>
              <a:rPr sz="1100" b="1" spc="-70" dirty="0">
                <a:solidFill>
                  <a:srgbClr val="363434"/>
                </a:solidFill>
                <a:latin typeface="Times New Roman" pitchFamily="18" charset="0"/>
                <a:cs typeface="Times New Roman" pitchFamily="18" charset="0"/>
              </a:rPr>
              <a:t> </a:t>
            </a:r>
            <a:r>
              <a:rPr sz="1100" b="1" spc="-5" dirty="0">
                <a:solidFill>
                  <a:srgbClr val="363434"/>
                </a:solidFill>
                <a:latin typeface="Times New Roman" pitchFamily="18" charset="0"/>
                <a:cs typeface="Times New Roman" pitchFamily="18" charset="0"/>
              </a:rPr>
              <a:t>Jaipur</a:t>
            </a:r>
            <a:endParaRPr sz="1100" dirty="0">
              <a:latin typeface="Times New Roman" pitchFamily="18" charset="0"/>
              <a:cs typeface="Times New Roman" pitchFamily="18" charset="0"/>
            </a:endParaRPr>
          </a:p>
        </p:txBody>
      </p:sp>
      <p:sp>
        <p:nvSpPr>
          <p:cNvPr id="12" name="object 12"/>
          <p:cNvSpPr txBox="1"/>
          <p:nvPr/>
        </p:nvSpPr>
        <p:spPr>
          <a:xfrm>
            <a:off x="2405360" y="3021539"/>
            <a:ext cx="1330960" cy="561975"/>
          </a:xfrm>
          <a:prstGeom prst="rect">
            <a:avLst/>
          </a:prstGeom>
        </p:spPr>
        <p:txBody>
          <a:bodyPr vert="horz" wrap="square" lIns="0" tIns="14604" rIns="0" bIns="0" rtlCol="0">
            <a:spAutoFit/>
          </a:bodyPr>
          <a:lstStyle/>
          <a:p>
            <a:pPr marL="12700">
              <a:lnSpc>
                <a:spcPct val="100000"/>
              </a:lnSpc>
              <a:spcBef>
                <a:spcPts val="114"/>
              </a:spcBef>
            </a:pPr>
            <a:r>
              <a:rPr sz="3500" i="1" spc="-565" dirty="0">
                <a:solidFill>
                  <a:srgbClr val="A02A2D"/>
                </a:solidFill>
                <a:latin typeface="Arial"/>
                <a:cs typeface="Arial"/>
              </a:rPr>
              <a:t>Message</a:t>
            </a:r>
            <a:endParaRPr sz="3500" dirty="0">
              <a:latin typeface="Arial"/>
              <a:cs typeface="Arial"/>
            </a:endParaRPr>
          </a:p>
        </p:txBody>
      </p:sp>
      <p:sp>
        <p:nvSpPr>
          <p:cNvPr id="13" name="object 13"/>
          <p:cNvSpPr txBox="1"/>
          <p:nvPr/>
        </p:nvSpPr>
        <p:spPr>
          <a:xfrm>
            <a:off x="752223" y="3565521"/>
            <a:ext cx="4983480" cy="4447371"/>
          </a:xfrm>
          <a:prstGeom prst="rect">
            <a:avLst/>
          </a:prstGeom>
        </p:spPr>
        <p:txBody>
          <a:bodyPr vert="horz" wrap="square" lIns="0" tIns="20320" rIns="0" bIns="0" rtlCol="0">
            <a:spAutoFit/>
          </a:bodyPr>
          <a:lstStyle/>
          <a:p>
            <a:pPr marL="12700" marR="10795" algn="just">
              <a:lnSpc>
                <a:spcPts val="1420"/>
              </a:lnSpc>
              <a:spcBef>
                <a:spcPts val="160"/>
              </a:spcBef>
            </a:pPr>
            <a:r>
              <a:rPr sz="1200" spc="-5" dirty="0">
                <a:latin typeface="Times New Roman" pitchFamily="18" charset="0"/>
                <a:cs typeface="Times New Roman" pitchFamily="18" charset="0"/>
              </a:rPr>
              <a:t>Nikola Tesla, the well known Serbian- American electrical engineer  is quoted as saying "Electrical sources has revealed to us the true  nature of light has provided us with innumerate appliances and  instruments of precision and has thereby vastly added to the  exactness of </a:t>
            </a:r>
            <a:r>
              <a:rPr sz="1200" spc="-5">
                <a:latin typeface="Times New Roman" pitchFamily="18" charset="0"/>
                <a:cs typeface="Times New Roman" pitchFamily="18" charset="0"/>
              </a:rPr>
              <a:t>our </a:t>
            </a:r>
            <a:r>
              <a:rPr sz="1200" spc="-5" smtClean="0">
                <a:latin typeface="Times New Roman" pitchFamily="18" charset="0"/>
                <a:cs typeface="Times New Roman" pitchFamily="18" charset="0"/>
              </a:rPr>
              <a:t>knowledge"</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His </a:t>
            </a:r>
            <a:r>
              <a:rPr sz="1200" spc="-5" dirty="0">
                <a:latin typeface="Times New Roman" pitchFamily="18" charset="0"/>
                <a:cs typeface="Times New Roman" pitchFamily="18" charset="0"/>
              </a:rPr>
              <a:t>words portray </a:t>
            </a:r>
            <a:r>
              <a:rPr sz="1200" spc="-5">
                <a:latin typeface="Times New Roman" pitchFamily="18" charset="0"/>
                <a:cs typeface="Times New Roman" pitchFamily="18" charset="0"/>
              </a:rPr>
              <a:t>the </a:t>
            </a:r>
            <a:r>
              <a:rPr sz="1200" spc="-5" smtClean="0">
                <a:latin typeface="Times New Roman" pitchFamily="18" charset="0"/>
                <a:cs typeface="Times New Roman" pitchFamily="18" charset="0"/>
              </a:rPr>
              <a:t>immensely</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wide </a:t>
            </a:r>
            <a:r>
              <a:rPr sz="1200" spc="-5" dirty="0">
                <a:latin typeface="Times New Roman" pitchFamily="18" charset="0"/>
                <a:cs typeface="Times New Roman" pitchFamily="18" charset="0"/>
              </a:rPr>
              <a:t>and dynamically changing and ever developing world of  electrical engineering open to electrical</a:t>
            </a:r>
            <a:r>
              <a:rPr sz="1200" spc="305" dirty="0">
                <a:latin typeface="Times New Roman" pitchFamily="18" charset="0"/>
                <a:cs typeface="Times New Roman" pitchFamily="18" charset="0"/>
              </a:rPr>
              <a:t> </a:t>
            </a:r>
            <a:r>
              <a:rPr sz="1200" spc="-5" dirty="0">
                <a:latin typeface="Times New Roman" pitchFamily="18" charset="0"/>
                <a:cs typeface="Times New Roman" pitchFamily="18" charset="0"/>
              </a:rPr>
              <a:t>engineer.</a:t>
            </a:r>
            <a:endParaRPr sz="1200" dirty="0">
              <a:latin typeface="Times New Roman" pitchFamily="18" charset="0"/>
              <a:cs typeface="Times New Roman" pitchFamily="18" charset="0"/>
            </a:endParaRPr>
          </a:p>
          <a:p>
            <a:pPr>
              <a:lnSpc>
                <a:spcPct val="100000"/>
              </a:lnSpc>
              <a:spcBef>
                <a:spcPts val="35"/>
              </a:spcBef>
            </a:pPr>
            <a:endParaRPr sz="1500" dirty="0">
              <a:latin typeface="Times New Roman" pitchFamily="18" charset="0"/>
              <a:cs typeface="Times New Roman" pitchFamily="18" charset="0"/>
            </a:endParaRPr>
          </a:p>
          <a:p>
            <a:pPr marL="24765" marR="8890" algn="just">
              <a:lnSpc>
                <a:spcPts val="1420"/>
              </a:lnSpc>
              <a:spcBef>
                <a:spcPts val="5"/>
              </a:spcBef>
            </a:pPr>
            <a:r>
              <a:rPr sz="1200" spc="-5" dirty="0">
                <a:latin typeface="Times New Roman" pitchFamily="18" charset="0"/>
                <a:cs typeface="Times New Roman" pitchFamily="18" charset="0"/>
              </a:rPr>
              <a:t>It is </a:t>
            </a:r>
            <a:r>
              <a:rPr sz="1200" dirty="0">
                <a:latin typeface="Times New Roman" pitchFamily="18" charset="0"/>
                <a:cs typeface="Times New Roman" pitchFamily="18" charset="0"/>
              </a:rPr>
              <a:t>a </a:t>
            </a:r>
            <a:r>
              <a:rPr sz="1200" spc="-5" dirty="0">
                <a:latin typeface="Times New Roman" pitchFamily="18" charset="0"/>
                <a:cs typeface="Times New Roman" pitchFamily="18" charset="0"/>
              </a:rPr>
              <a:t>great pleasure to see </a:t>
            </a:r>
            <a:r>
              <a:rPr sz="1200" spc="-5">
                <a:latin typeface="Times New Roman" pitchFamily="18" charset="0"/>
                <a:cs typeface="Times New Roman" pitchFamily="18" charset="0"/>
              </a:rPr>
              <a:t>the </a:t>
            </a:r>
            <a:r>
              <a:rPr lang="en-IN" sz="1200" spc="-5" dirty="0" smtClean="0">
                <a:latin typeface="Times New Roman" pitchFamily="18" charset="0"/>
                <a:cs typeface="Times New Roman" pitchFamily="18" charset="0"/>
              </a:rPr>
              <a:t>November</a:t>
            </a:r>
            <a:r>
              <a:rPr sz="1200" spc="-5" smtClean="0">
                <a:latin typeface="Times New Roman" pitchFamily="18" charset="0"/>
                <a:cs typeface="Times New Roman" pitchFamily="18" charset="0"/>
              </a:rPr>
              <a:t>,</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201</a:t>
            </a:r>
            <a:r>
              <a:rPr lang="en-IN" sz="1200" spc="-5" dirty="0" smtClean="0">
                <a:latin typeface="Times New Roman" pitchFamily="18" charset="0"/>
                <a:cs typeface="Times New Roman" pitchFamily="18" charset="0"/>
              </a:rPr>
              <a:t>7</a:t>
            </a:r>
            <a:r>
              <a:rPr sz="1200" spc="-5" smtClean="0">
                <a:latin typeface="Times New Roman" pitchFamily="18" charset="0"/>
                <a:cs typeface="Times New Roman" pitchFamily="18" charset="0"/>
              </a:rPr>
              <a:t> </a:t>
            </a:r>
            <a:r>
              <a:rPr sz="1200" spc="-5" dirty="0">
                <a:latin typeface="Times New Roman" pitchFamily="18" charset="0"/>
                <a:cs typeface="Times New Roman" pitchFamily="18" charset="0"/>
              </a:rPr>
              <a:t>issue </a:t>
            </a:r>
            <a:r>
              <a:rPr sz="1200" spc="-5">
                <a:latin typeface="Times New Roman" pitchFamily="18" charset="0"/>
                <a:cs typeface="Times New Roman" pitchFamily="18" charset="0"/>
              </a:rPr>
              <a:t>of </a:t>
            </a:r>
            <a:r>
              <a:rPr sz="1200" spc="-5" smtClean="0">
                <a:latin typeface="Times New Roman" pitchFamily="18" charset="0"/>
                <a:cs typeface="Times New Roman" pitchFamily="18" charset="0"/>
              </a:rPr>
              <a:t>EE</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newsletter </a:t>
            </a:r>
            <a:r>
              <a:rPr sz="1200" b="1" spc="-5">
                <a:latin typeface="Times New Roman" pitchFamily="18" charset="0"/>
                <a:cs typeface="Times New Roman" pitchFamily="18" charset="0"/>
              </a:rPr>
              <a:t>“</a:t>
            </a:r>
            <a:r>
              <a:rPr sz="1200" b="1" spc="-5" smtClean="0">
                <a:latin typeface="Times New Roman" pitchFamily="18" charset="0"/>
                <a:cs typeface="Times New Roman" pitchFamily="18" charset="0"/>
              </a:rPr>
              <a:t>Tesla</a:t>
            </a:r>
            <a:r>
              <a:rPr lang="en-IN" sz="1200" b="1" spc="-5" dirty="0" smtClean="0">
                <a:latin typeface="Times New Roman" pitchFamily="18" charset="0"/>
                <a:cs typeface="Times New Roman" pitchFamily="18" charset="0"/>
              </a:rPr>
              <a:t> </a:t>
            </a:r>
            <a:r>
              <a:rPr lang="en-IN" sz="1200" b="1" spc="-5" dirty="0" smtClean="0">
                <a:latin typeface="Times New Roman" pitchFamily="18" charset="0"/>
                <a:cs typeface="Times New Roman" pitchFamily="18" charset="0"/>
              </a:rPr>
              <a:t>11</a:t>
            </a:r>
            <a:r>
              <a:rPr lang="en-IN" sz="1200" b="1" spc="-5" dirty="0" smtClean="0">
                <a:latin typeface="Times New Roman" pitchFamily="18" charset="0"/>
                <a:cs typeface="Times New Roman" pitchFamily="18" charset="0"/>
              </a:rPr>
              <a:t>/17</a:t>
            </a:r>
            <a:r>
              <a:rPr sz="1200" b="1" spc="-5" smtClean="0">
                <a:latin typeface="Times New Roman" pitchFamily="18" charset="0"/>
                <a:cs typeface="Times New Roman" pitchFamily="18" charset="0"/>
              </a:rPr>
              <a:t>”.</a:t>
            </a:r>
            <a:r>
              <a:rPr lang="en-IN" sz="1200" b="1"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The </a:t>
            </a:r>
            <a:r>
              <a:rPr sz="1200" spc="-5" dirty="0">
                <a:latin typeface="Times New Roman" pitchFamily="18" charset="0"/>
                <a:cs typeface="Times New Roman" pitchFamily="18" charset="0"/>
              </a:rPr>
              <a:t>department has well qualified </a:t>
            </a:r>
            <a:r>
              <a:rPr sz="1200" spc="-5">
                <a:latin typeface="Times New Roman" pitchFamily="18" charset="0"/>
                <a:cs typeface="Times New Roman" pitchFamily="18" charset="0"/>
              </a:rPr>
              <a:t>staff </a:t>
            </a:r>
            <a:r>
              <a:rPr sz="1200" spc="-5" smtClean="0">
                <a:latin typeface="Times New Roman" pitchFamily="18" charset="0"/>
                <a:cs typeface="Times New Roman" pitchFamily="18" charset="0"/>
              </a:rPr>
              <a:t>with</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expertise </a:t>
            </a:r>
            <a:r>
              <a:rPr sz="1200" spc="-5" dirty="0">
                <a:latin typeface="Times New Roman" pitchFamily="18" charset="0"/>
                <a:cs typeface="Times New Roman" pitchFamily="18" charset="0"/>
              </a:rPr>
              <a:t>in </a:t>
            </a:r>
            <a:r>
              <a:rPr sz="1200" spc="-5">
                <a:latin typeface="Times New Roman" pitchFamily="18" charset="0"/>
                <a:cs typeface="Times New Roman" pitchFamily="18" charset="0"/>
              </a:rPr>
              <a:t>Power </a:t>
            </a:r>
            <a:r>
              <a:rPr sz="1200" spc="-5" smtClean="0">
                <a:latin typeface="Times New Roman" pitchFamily="18" charset="0"/>
                <a:cs typeface="Times New Roman" pitchFamily="18" charset="0"/>
              </a:rPr>
              <a:t>Systems,</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Control</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Systems,</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Power </a:t>
            </a:r>
            <a:r>
              <a:rPr sz="1200" spc="-5">
                <a:latin typeface="Times New Roman" pitchFamily="18" charset="0"/>
                <a:cs typeface="Times New Roman" pitchFamily="18" charset="0"/>
              </a:rPr>
              <a:t>Electronics </a:t>
            </a:r>
            <a:r>
              <a:rPr sz="1200" spc="-5" smtClean="0">
                <a:latin typeface="Times New Roman" pitchFamily="18" charset="0"/>
                <a:cs typeface="Times New Roman" pitchFamily="18" charset="0"/>
              </a:rPr>
              <a:t>and</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Drives,</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Electrical Machines</a:t>
            </a:r>
            <a:r>
              <a:rPr lang="en-IN" sz="1200" spc="-5" dirty="0" smtClean="0">
                <a:latin typeface="Times New Roman" pitchFamily="18" charset="0"/>
                <a:cs typeface="Times New Roman" pitchFamily="18" charset="0"/>
              </a:rPr>
              <a:t> and </a:t>
            </a:r>
            <a:r>
              <a:rPr sz="1200" spc="-5" smtClean="0">
                <a:latin typeface="Times New Roman" pitchFamily="18" charset="0"/>
                <a:cs typeface="Times New Roman" pitchFamily="18" charset="0"/>
              </a:rPr>
              <a:t>Renewable </a:t>
            </a:r>
            <a:r>
              <a:rPr lang="en-IN" sz="1200" spc="-5" dirty="0" smtClean="0">
                <a:latin typeface="Times New Roman" pitchFamily="18" charset="0"/>
                <a:cs typeface="Times New Roman" pitchFamily="18" charset="0"/>
              </a:rPr>
              <a:t>E</a:t>
            </a:r>
            <a:r>
              <a:rPr sz="1200" spc="-5" smtClean="0">
                <a:latin typeface="Times New Roman" pitchFamily="18" charset="0"/>
                <a:cs typeface="Times New Roman" pitchFamily="18" charset="0"/>
              </a:rPr>
              <a:t>nergy </a:t>
            </a:r>
            <a:r>
              <a:rPr lang="en-IN" sz="1200" spc="-5" dirty="0" smtClean="0">
                <a:latin typeface="Times New Roman" pitchFamily="18" charset="0"/>
                <a:cs typeface="Times New Roman" pitchFamily="18" charset="0"/>
              </a:rPr>
              <a:t>S</a:t>
            </a:r>
            <a:r>
              <a:rPr sz="1200" spc="-5" smtClean="0">
                <a:latin typeface="Times New Roman" pitchFamily="18" charset="0"/>
                <a:cs typeface="Times New Roman" pitchFamily="18" charset="0"/>
              </a:rPr>
              <a:t>ystem </a:t>
            </a:r>
            <a:r>
              <a:rPr sz="1200" spc="-5">
                <a:latin typeface="Times New Roman" pitchFamily="18" charset="0"/>
                <a:cs typeface="Times New Roman" pitchFamily="18" charset="0"/>
              </a:rPr>
              <a:t>assisted </a:t>
            </a:r>
            <a:r>
              <a:rPr sz="1200" spc="-5" smtClean="0">
                <a:latin typeface="Times New Roman" pitchFamily="18" charset="0"/>
                <a:cs typeface="Times New Roman" pitchFamily="18" charset="0"/>
              </a:rPr>
              <a:t>by</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skilled </a:t>
            </a:r>
            <a:r>
              <a:rPr sz="1200" spc="-5" dirty="0">
                <a:latin typeface="Times New Roman" pitchFamily="18" charset="0"/>
                <a:cs typeface="Times New Roman" pitchFamily="18" charset="0"/>
              </a:rPr>
              <a:t>supporting </a:t>
            </a:r>
            <a:r>
              <a:rPr sz="1200" spc="-5">
                <a:latin typeface="Times New Roman" pitchFamily="18" charset="0"/>
                <a:cs typeface="Times New Roman" pitchFamily="18" charset="0"/>
              </a:rPr>
              <a:t>staff</a:t>
            </a:r>
            <a:r>
              <a:rPr sz="1200" spc="-5" smtClean="0">
                <a:latin typeface="Times New Roman" pitchFamily="18" charset="0"/>
                <a:cs typeface="Times New Roman" pitchFamily="18" charset="0"/>
              </a:rPr>
              <a:t>.</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I </a:t>
            </a:r>
            <a:r>
              <a:rPr sz="1200" spc="-5" dirty="0">
                <a:latin typeface="Times New Roman" pitchFamily="18" charset="0"/>
                <a:cs typeface="Times New Roman" pitchFamily="18" charset="0"/>
              </a:rPr>
              <a:t>would like to thank my existing </a:t>
            </a:r>
            <a:r>
              <a:rPr sz="1200" spc="-5">
                <a:latin typeface="Times New Roman" pitchFamily="18" charset="0"/>
                <a:cs typeface="Times New Roman" pitchFamily="18" charset="0"/>
              </a:rPr>
              <a:t>team </a:t>
            </a:r>
            <a:r>
              <a:rPr sz="1200" spc="-5" smtClean="0">
                <a:latin typeface="Times New Roman" pitchFamily="18" charset="0"/>
                <a:cs typeface="Times New Roman" pitchFamily="18" charset="0"/>
              </a:rPr>
              <a:t>for</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their </a:t>
            </a:r>
            <a:r>
              <a:rPr sz="1200" spc="-5" dirty="0">
                <a:latin typeface="Times New Roman" pitchFamily="18" charset="0"/>
                <a:cs typeface="Times New Roman" pitchFamily="18" charset="0"/>
              </a:rPr>
              <a:t>commitment and hard </a:t>
            </a:r>
            <a:r>
              <a:rPr sz="1200" spc="-5">
                <a:latin typeface="Times New Roman" pitchFamily="18" charset="0"/>
                <a:cs typeface="Times New Roman" pitchFamily="18" charset="0"/>
              </a:rPr>
              <a:t>work</a:t>
            </a:r>
            <a:r>
              <a:rPr sz="1200" spc="-5" smtClean="0">
                <a:latin typeface="Times New Roman" pitchFamily="18" charset="0"/>
                <a:cs typeface="Times New Roman" pitchFamily="18" charset="0"/>
              </a:rPr>
              <a:t>.</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The </a:t>
            </a:r>
            <a:r>
              <a:rPr sz="1200" spc="-5" dirty="0">
                <a:latin typeface="Times New Roman" pitchFamily="18" charset="0"/>
                <a:cs typeface="Times New Roman" pitchFamily="18" charset="0"/>
              </a:rPr>
              <a:t>department seeks </a:t>
            </a:r>
            <a:r>
              <a:rPr sz="1200" spc="-5">
                <a:latin typeface="Times New Roman" pitchFamily="18" charset="0"/>
                <a:cs typeface="Times New Roman" pitchFamily="18" charset="0"/>
              </a:rPr>
              <a:t>to </a:t>
            </a:r>
            <a:r>
              <a:rPr sz="1200" spc="-5" smtClean="0">
                <a:latin typeface="Times New Roman" pitchFamily="18" charset="0"/>
                <a:cs typeface="Times New Roman" pitchFamily="18" charset="0"/>
              </a:rPr>
              <a:t>combine </a:t>
            </a:r>
            <a:r>
              <a:rPr sz="1200" spc="-5" dirty="0">
                <a:latin typeface="Times New Roman" pitchFamily="18" charset="0"/>
                <a:cs typeface="Times New Roman" pitchFamily="18" charset="0"/>
              </a:rPr>
              <a:t>excellence </a:t>
            </a:r>
            <a:r>
              <a:rPr sz="1200" spc="-5">
                <a:latin typeface="Times New Roman" pitchFamily="18" charset="0"/>
                <a:cs typeface="Times New Roman" pitchFamily="18" charset="0"/>
              </a:rPr>
              <a:t>in </a:t>
            </a:r>
            <a:r>
              <a:rPr sz="1200" spc="-5" smtClean="0">
                <a:latin typeface="Times New Roman" pitchFamily="18" charset="0"/>
                <a:cs typeface="Times New Roman" pitchFamily="18" charset="0"/>
              </a:rPr>
              <a:t>education</a:t>
            </a:r>
            <a:r>
              <a:rPr lang="en-IN" sz="1200" spc="-5" dirty="0" smtClean="0">
                <a:latin typeface="Times New Roman" pitchFamily="18" charset="0"/>
                <a:cs typeface="Times New Roman" pitchFamily="18" charset="0"/>
              </a:rPr>
              <a:t> and</a:t>
            </a:r>
            <a:r>
              <a:rPr sz="1200" spc="-5" smtClean="0">
                <a:latin typeface="Times New Roman" pitchFamily="18" charset="0"/>
                <a:cs typeface="Times New Roman" pitchFamily="18" charset="0"/>
              </a:rPr>
              <a:t> research.</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The </a:t>
            </a:r>
            <a:r>
              <a:rPr sz="1200" spc="-5" dirty="0">
                <a:latin typeface="Times New Roman" pitchFamily="18" charset="0"/>
                <a:cs typeface="Times New Roman" pitchFamily="18" charset="0"/>
              </a:rPr>
              <a:t>core values of the department help the </a:t>
            </a:r>
            <a:r>
              <a:rPr sz="1200" spc="-5">
                <a:latin typeface="Times New Roman" pitchFamily="18" charset="0"/>
                <a:cs typeface="Times New Roman" pitchFamily="18" charset="0"/>
              </a:rPr>
              <a:t>students </a:t>
            </a:r>
            <a:r>
              <a:rPr sz="1200" spc="-5" smtClean="0">
                <a:latin typeface="Times New Roman" pitchFamily="18" charset="0"/>
                <a:cs typeface="Times New Roman" pitchFamily="18" charset="0"/>
              </a:rPr>
              <a:t>to</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develop </a:t>
            </a:r>
            <a:r>
              <a:rPr sz="1200" spc="-5" dirty="0">
                <a:latin typeface="Times New Roman" pitchFamily="18" charset="0"/>
                <a:cs typeface="Times New Roman" pitchFamily="18" charset="0"/>
              </a:rPr>
              <a:t>the students their overall personality and made them  worthy technocrat to compete and work at </a:t>
            </a:r>
            <a:r>
              <a:rPr sz="1200" spc="-5">
                <a:latin typeface="Times New Roman" pitchFamily="18" charset="0"/>
                <a:cs typeface="Times New Roman" pitchFamily="18" charset="0"/>
              </a:rPr>
              <a:t>global </a:t>
            </a:r>
            <a:r>
              <a:rPr sz="1200" spc="-5" smtClean="0">
                <a:latin typeface="Times New Roman" pitchFamily="18" charset="0"/>
                <a:cs typeface="Times New Roman" pitchFamily="18" charset="0"/>
              </a:rPr>
              <a:t>level.</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Our</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department </a:t>
            </a:r>
            <a:r>
              <a:rPr sz="1200" spc="-5" dirty="0">
                <a:latin typeface="Times New Roman" pitchFamily="18" charset="0"/>
                <a:cs typeface="Times New Roman" pitchFamily="18" charset="0"/>
              </a:rPr>
              <a:t>has been conducting hands on  workshop/seminar/training program since its beginning to keep  the faculty and students to enhance the knowledge </a:t>
            </a:r>
            <a:r>
              <a:rPr sz="1200" spc="-5">
                <a:latin typeface="Times New Roman" pitchFamily="18" charset="0"/>
                <a:cs typeface="Times New Roman" pitchFamily="18" charset="0"/>
              </a:rPr>
              <a:t>in </a:t>
            </a:r>
            <a:r>
              <a:rPr sz="1200" spc="-5" smtClean="0">
                <a:latin typeface="Times New Roman" pitchFamily="18" charset="0"/>
                <a:cs typeface="Times New Roman" pitchFamily="18" charset="0"/>
              </a:rPr>
              <a:t>their</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domain.Our </a:t>
            </a:r>
            <a:r>
              <a:rPr sz="1200" spc="-5" dirty="0">
                <a:latin typeface="Times New Roman" pitchFamily="18" charset="0"/>
                <a:cs typeface="Times New Roman" pitchFamily="18" charset="0"/>
              </a:rPr>
              <a:t>mission includes </a:t>
            </a:r>
            <a:r>
              <a:rPr sz="1200" dirty="0">
                <a:latin typeface="Times New Roman" pitchFamily="18" charset="0"/>
                <a:cs typeface="Times New Roman" pitchFamily="18" charset="0"/>
              </a:rPr>
              <a:t>a </a:t>
            </a:r>
            <a:r>
              <a:rPr sz="1200" spc="-5" dirty="0">
                <a:latin typeface="Times New Roman" pitchFamily="18" charset="0"/>
                <a:cs typeface="Times New Roman" pitchFamily="18" charset="0"/>
              </a:rPr>
              <a:t>commitment to prepare students  for professional and research activities with an ability to </a:t>
            </a:r>
            <a:r>
              <a:rPr sz="1200" spc="-5">
                <a:latin typeface="Times New Roman" pitchFamily="18" charset="0"/>
                <a:cs typeface="Times New Roman" pitchFamily="18" charset="0"/>
              </a:rPr>
              <a:t>learn  </a:t>
            </a:r>
            <a:r>
              <a:rPr sz="1200" spc="-5" smtClean="0">
                <a:latin typeface="Times New Roman" pitchFamily="18" charset="0"/>
                <a:cs typeface="Times New Roman" pitchFamily="18" charset="0"/>
              </a:rPr>
              <a:t>independently.</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I </a:t>
            </a:r>
            <a:r>
              <a:rPr sz="1200" spc="-5" dirty="0">
                <a:latin typeface="Times New Roman" pitchFamily="18" charset="0"/>
                <a:cs typeface="Times New Roman" pitchFamily="18" charset="0"/>
              </a:rPr>
              <a:t>wish you all </a:t>
            </a:r>
            <a:r>
              <a:rPr sz="1200" dirty="0">
                <a:latin typeface="Times New Roman" pitchFamily="18" charset="0"/>
                <a:cs typeface="Times New Roman" pitchFamily="18" charset="0"/>
              </a:rPr>
              <a:t>a  </a:t>
            </a:r>
            <a:r>
              <a:rPr sz="1200" spc="-5">
                <a:latin typeface="Times New Roman" pitchFamily="18" charset="0"/>
                <a:cs typeface="Times New Roman" pitchFamily="18" charset="0"/>
              </a:rPr>
              <a:t>successful</a:t>
            </a:r>
            <a:r>
              <a:rPr sz="1200" spc="-5" smtClean="0">
                <a:latin typeface="Times New Roman" pitchFamily="18" charset="0"/>
                <a:cs typeface="Times New Roman" pitchFamily="18" charset="0"/>
              </a:rPr>
              <a:t>,</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long-lived,</a:t>
            </a:r>
            <a:r>
              <a:rPr lang="en-IN" sz="12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engineering-based </a:t>
            </a:r>
            <a:r>
              <a:rPr sz="1200" spc="-5" dirty="0">
                <a:latin typeface="Times New Roman" pitchFamily="18" charset="0"/>
                <a:cs typeface="Times New Roman" pitchFamily="18" charset="0"/>
              </a:rPr>
              <a:t>career</a:t>
            </a:r>
            <a:r>
              <a:rPr sz="1200" spc="-15" dirty="0">
                <a:latin typeface="Times New Roman" pitchFamily="18" charset="0"/>
                <a:cs typeface="Times New Roman" pitchFamily="18" charset="0"/>
              </a:rPr>
              <a:t> </a:t>
            </a:r>
            <a:r>
              <a:rPr sz="1200" spc="-5" dirty="0">
                <a:latin typeface="Times New Roman" pitchFamily="18" charset="0"/>
                <a:cs typeface="Times New Roman" pitchFamily="18" charset="0"/>
              </a:rPr>
              <a:t>path.</a:t>
            </a:r>
            <a:endParaRPr sz="1200" dirty="0">
              <a:latin typeface="Times New Roman" pitchFamily="18" charset="0"/>
              <a:cs typeface="Times New Roman" pitchFamily="18" charset="0"/>
            </a:endParaRPr>
          </a:p>
          <a:p>
            <a:pPr algn="ctr">
              <a:spcBef>
                <a:spcPts val="30"/>
              </a:spcBef>
            </a:pPr>
            <a:r>
              <a:rPr lang="en-US" sz="1200" spc="-5" dirty="0">
                <a:latin typeface="Times New Roman" pitchFamily="18" charset="0"/>
                <a:cs typeface="Times New Roman" pitchFamily="18" charset="0"/>
              </a:rPr>
              <a:t>Best</a:t>
            </a:r>
            <a:r>
              <a:rPr lang="en-US" sz="1200" spc="-10" dirty="0">
                <a:latin typeface="Times New Roman" pitchFamily="18" charset="0"/>
                <a:cs typeface="Times New Roman" pitchFamily="18" charset="0"/>
              </a:rPr>
              <a:t> </a:t>
            </a:r>
            <a:r>
              <a:rPr lang="en-US" sz="1200" spc="-5" dirty="0">
                <a:latin typeface="Times New Roman" pitchFamily="18" charset="0"/>
                <a:cs typeface="Times New Roman" pitchFamily="18" charset="0"/>
              </a:rPr>
              <a:t>Wishes</a:t>
            </a:r>
            <a:endParaRPr lang="en-US" sz="1200" dirty="0">
              <a:latin typeface="Times New Roman" pitchFamily="18" charset="0"/>
              <a:cs typeface="Times New Roman" pitchFamily="18" charset="0"/>
            </a:endParaRPr>
          </a:p>
          <a:p>
            <a:pPr marR="5080">
              <a:lnSpc>
                <a:spcPct val="100000"/>
              </a:lnSpc>
            </a:pPr>
            <a:r>
              <a:rPr lang="en-IN" sz="1500" spc="-5" dirty="0" smtClean="0">
                <a:latin typeface="Times New Roman" pitchFamily="18" charset="0"/>
                <a:cs typeface="Times New Roman" pitchFamily="18" charset="0"/>
              </a:rPr>
              <a:t>	 			     </a:t>
            </a:r>
            <a:r>
              <a:rPr sz="1200" spc="-5" smtClean="0">
                <a:latin typeface="Times New Roman" pitchFamily="18" charset="0"/>
                <a:cs typeface="Times New Roman" pitchFamily="18" charset="0"/>
              </a:rPr>
              <a:t>Dr</a:t>
            </a:r>
            <a:r>
              <a:rPr sz="1200" spc="-5" dirty="0">
                <a:latin typeface="Times New Roman" pitchFamily="18" charset="0"/>
                <a:cs typeface="Times New Roman" pitchFamily="18" charset="0"/>
              </a:rPr>
              <a:t>. </a:t>
            </a:r>
            <a:r>
              <a:rPr sz="1200" spc="-5">
                <a:latin typeface="Times New Roman" pitchFamily="18" charset="0"/>
                <a:cs typeface="Times New Roman" pitchFamily="18" charset="0"/>
              </a:rPr>
              <a:t>Sandeep</a:t>
            </a:r>
            <a:r>
              <a:rPr sz="1200" spc="-95">
                <a:latin typeface="Times New Roman" pitchFamily="18" charset="0"/>
                <a:cs typeface="Times New Roman" pitchFamily="18" charset="0"/>
              </a:rPr>
              <a:t> </a:t>
            </a:r>
            <a:r>
              <a:rPr sz="1200" spc="-5" smtClean="0">
                <a:latin typeface="Times New Roman" pitchFamily="18" charset="0"/>
                <a:cs typeface="Times New Roman" pitchFamily="18" charset="0"/>
              </a:rPr>
              <a:t>Vyas</a:t>
            </a:r>
            <a:endParaRPr lang="en-IN" sz="1200" spc="-5" dirty="0" smtClean="0">
              <a:latin typeface="Times New Roman" pitchFamily="18" charset="0"/>
              <a:cs typeface="Times New Roman" pitchFamily="18" charset="0"/>
            </a:endParaRPr>
          </a:p>
          <a:p>
            <a:pPr marR="5080" algn="just">
              <a:lnSpc>
                <a:spcPct val="100000"/>
              </a:lnSpc>
            </a:pPr>
            <a:r>
              <a:rPr lang="en-IN" sz="1200" spc="-5" dirty="0" smtClean="0">
                <a:latin typeface="Times New Roman" pitchFamily="18" charset="0"/>
                <a:cs typeface="Times New Roman" pitchFamily="18" charset="0"/>
              </a:rPr>
              <a:t>			           HOD, Electrical Engineering</a:t>
            </a:r>
          </a:p>
          <a:p>
            <a:pPr marR="5080" algn="r">
              <a:lnSpc>
                <a:spcPct val="100000"/>
              </a:lnSpc>
            </a:pPr>
            <a:r>
              <a:rPr lang="en-IN" sz="1200" spc="-5" dirty="0" smtClean="0">
                <a:latin typeface="Times New Roman" pitchFamily="18" charset="0"/>
                <a:cs typeface="Times New Roman" pitchFamily="18" charset="0"/>
              </a:rPr>
              <a:t>JECRC, </a:t>
            </a:r>
            <a:r>
              <a:rPr lang="en-IN" sz="1200" spc="-5" dirty="0" err="1" smtClean="0">
                <a:latin typeface="Times New Roman" pitchFamily="18" charset="0"/>
                <a:cs typeface="Times New Roman" pitchFamily="18" charset="0"/>
              </a:rPr>
              <a:t>Jaipur</a:t>
            </a:r>
            <a:endParaRPr sz="1200" dirty="0">
              <a:latin typeface="Century Gothic"/>
              <a:cs typeface="Century Gothic"/>
            </a:endParaRPr>
          </a:p>
        </p:txBody>
      </p:sp>
      <p:sp>
        <p:nvSpPr>
          <p:cNvPr id="14" name="object 14"/>
          <p:cNvSpPr/>
          <p:nvPr/>
        </p:nvSpPr>
        <p:spPr>
          <a:xfrm>
            <a:off x="0" y="0"/>
            <a:ext cx="1343032" cy="952498"/>
          </a:xfrm>
          <a:prstGeom prst="rect">
            <a:avLst/>
          </a:prstGeom>
          <a:blipFill>
            <a:blip r:embed="rId5" cstate="print"/>
            <a:stretch>
              <a:fillRect/>
            </a:stretch>
          </a:blipFill>
        </p:spPr>
        <p:txBody>
          <a:bodyPr wrap="square" lIns="0" tIns="0" rIns="0" bIns="0" rtlCol="0"/>
          <a:lstStyle/>
          <a:p>
            <a:endParaRPr dirty="0"/>
          </a:p>
        </p:txBody>
      </p:sp>
      <p:sp>
        <p:nvSpPr>
          <p:cNvPr id="15" name="object 15"/>
          <p:cNvSpPr txBox="1"/>
          <p:nvPr/>
        </p:nvSpPr>
        <p:spPr>
          <a:xfrm>
            <a:off x="357159" y="224408"/>
            <a:ext cx="579694"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a:latin typeface="Calibri"/>
                <a:cs typeface="Calibri"/>
              </a:rPr>
              <a:t>TESLA  </a:t>
            </a:r>
            <a:r>
              <a:rPr lang="en-IN" sz="1400" b="1" spc="-5" dirty="0" smtClean="0">
                <a:latin typeface="Calibri"/>
                <a:cs typeface="Calibri"/>
              </a:rPr>
              <a:t>11</a:t>
            </a:r>
            <a:r>
              <a:rPr sz="1400" b="1" spc="-5" smtClean="0">
                <a:latin typeface="Calibri"/>
                <a:cs typeface="Calibri"/>
              </a:rPr>
              <a:t>/1</a:t>
            </a:r>
            <a:r>
              <a:rPr lang="en-US" sz="1400" b="1" spc="-5" dirty="0" smtClean="0">
                <a:latin typeface="Calibri"/>
                <a:cs typeface="Calibri"/>
              </a:rPr>
              <a:t>7</a:t>
            </a:r>
            <a:endParaRPr sz="1400" dirty="0">
              <a:latin typeface="Calibri"/>
              <a:cs typeface="Calibri"/>
            </a:endParaRPr>
          </a:p>
        </p:txBody>
      </p:sp>
      <p:pic>
        <p:nvPicPr>
          <p:cNvPr id="1026" name="Picture 2" descr="C:\Users\EE25\Desktop\ullu image.png"/>
          <p:cNvPicPr>
            <a:picLocks noChangeAspect="1" noChangeArrowheads="1"/>
          </p:cNvPicPr>
          <p:nvPr/>
        </p:nvPicPr>
        <p:blipFill>
          <a:blip r:embed="rId6" cstate="print"/>
          <a:srcRect/>
          <a:stretch>
            <a:fillRect/>
          </a:stretch>
        </p:blipFill>
        <p:spPr bwMode="auto">
          <a:xfrm>
            <a:off x="4191000" y="1333500"/>
            <a:ext cx="1600200" cy="1676400"/>
          </a:xfrm>
          <a:prstGeom prst="rect">
            <a:avLst/>
          </a:prstGeom>
        </p:spPr>
        <p:style>
          <a:lnRef idx="0">
            <a:schemeClr val="dk1"/>
          </a:lnRef>
          <a:fillRef idx="3">
            <a:schemeClr val="dk1"/>
          </a:fillRef>
          <a:effectRef idx="3">
            <a:schemeClr val="dk1"/>
          </a:effectRef>
          <a:fontRef idx="minor">
            <a:schemeClr val="lt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510028"/>
            <a:ext cx="6858000" cy="0"/>
          </a:xfrm>
          <a:custGeom>
            <a:avLst/>
            <a:gdLst/>
            <a:ahLst/>
            <a:cxnLst/>
            <a:rect l="l" t="t" r="r" b="b"/>
            <a:pathLst>
              <a:path w="6858000">
                <a:moveTo>
                  <a:pt x="6857986" y="0"/>
                </a:moveTo>
                <a:lnTo>
                  <a:pt x="0" y="0"/>
                </a:lnTo>
              </a:path>
            </a:pathLst>
          </a:custGeom>
          <a:ln w="19024">
            <a:solidFill>
              <a:srgbClr val="FDFDFD"/>
            </a:solidFill>
          </a:ln>
        </p:spPr>
        <p:txBody>
          <a:bodyPr wrap="square" lIns="0" tIns="0" rIns="0" bIns="0" rtlCol="0"/>
          <a:lstStyle/>
          <a:p>
            <a:endParaRPr dirty="0"/>
          </a:p>
        </p:txBody>
      </p:sp>
      <p:sp>
        <p:nvSpPr>
          <p:cNvPr id="4" name="object 4"/>
          <p:cNvSpPr/>
          <p:nvPr/>
        </p:nvSpPr>
        <p:spPr>
          <a:xfrm>
            <a:off x="14" y="6329374"/>
            <a:ext cx="6857986" cy="3238493"/>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a:spLocks noGrp="1"/>
          </p:cNvSpPr>
          <p:nvPr>
            <p:ph type="title"/>
          </p:nvPr>
        </p:nvSpPr>
        <p:spPr>
          <a:xfrm>
            <a:off x="285728" y="1327655"/>
            <a:ext cx="2827676" cy="391160"/>
          </a:xfrm>
          <a:prstGeom prst="rect">
            <a:avLst/>
          </a:prstGeom>
        </p:spPr>
        <p:txBody>
          <a:bodyPr vert="horz" wrap="square" lIns="0" tIns="12700" rIns="0" bIns="0" rtlCol="0">
            <a:spAutoFit/>
          </a:bodyPr>
          <a:lstStyle/>
          <a:p>
            <a:pPr marL="12700">
              <a:lnSpc>
                <a:spcPct val="100000"/>
              </a:lnSpc>
              <a:spcBef>
                <a:spcPts val="100"/>
              </a:spcBef>
            </a:pPr>
            <a:r>
              <a:rPr u="none" spc="-5" dirty="0">
                <a:latin typeface="Times New Roman" pitchFamily="18" charset="0"/>
                <a:cs typeface="Times New Roman" pitchFamily="18" charset="0"/>
              </a:rPr>
              <a:t>Vision of the</a:t>
            </a:r>
            <a:r>
              <a:rPr u="none" spc="-85" dirty="0">
                <a:latin typeface="Times New Roman" pitchFamily="18" charset="0"/>
                <a:cs typeface="Times New Roman" pitchFamily="18" charset="0"/>
              </a:rPr>
              <a:t> </a:t>
            </a:r>
            <a:r>
              <a:rPr u="none" spc="-5" dirty="0">
                <a:latin typeface="Times New Roman" pitchFamily="18" charset="0"/>
                <a:cs typeface="Times New Roman" pitchFamily="18" charset="0"/>
              </a:rPr>
              <a:t>Institute</a:t>
            </a:r>
          </a:p>
        </p:txBody>
      </p:sp>
      <p:sp>
        <p:nvSpPr>
          <p:cNvPr id="6" name="object 6"/>
          <p:cNvSpPr txBox="1">
            <a:spLocks noGrp="1"/>
          </p:cNvSpPr>
          <p:nvPr>
            <p:ph type="body" idx="1"/>
          </p:nvPr>
        </p:nvSpPr>
        <p:spPr>
          <a:xfrm>
            <a:off x="214290" y="1757342"/>
            <a:ext cx="6354763" cy="2067425"/>
          </a:xfrm>
          <a:prstGeom prst="rect">
            <a:avLst/>
          </a:prstGeom>
        </p:spPr>
        <p:txBody>
          <a:bodyPr vert="horz" wrap="square" lIns="0" tIns="12700" rIns="0" bIns="0" rtlCol="0">
            <a:spAutoFit/>
          </a:bodyPr>
          <a:lstStyle/>
          <a:p>
            <a:pPr marL="102870" algn="just">
              <a:lnSpc>
                <a:spcPct val="100000"/>
              </a:lnSpc>
              <a:spcBef>
                <a:spcPts val="100"/>
              </a:spcBef>
              <a:buChar char="•"/>
              <a:tabLst>
                <a:tab pos="320675" algn="l"/>
              </a:tabLst>
            </a:pPr>
            <a:endParaRPr lang="en-IN" spc="-5" dirty="0" smtClean="0">
              <a:latin typeface="Times New Roman" pitchFamily="18" charset="0"/>
              <a:cs typeface="Times New Roman" pitchFamily="18" charset="0"/>
            </a:endParaRPr>
          </a:p>
          <a:p>
            <a:pPr marL="102870" algn="just">
              <a:lnSpc>
                <a:spcPct val="100000"/>
              </a:lnSpc>
              <a:spcBef>
                <a:spcPts val="100"/>
              </a:spcBef>
              <a:tabLst>
                <a:tab pos="320675" algn="l"/>
              </a:tabLst>
            </a:pPr>
            <a:r>
              <a:rPr spc="-5" smtClean="0">
                <a:latin typeface="Times New Roman" pitchFamily="18" charset="0"/>
                <a:cs typeface="Times New Roman" pitchFamily="18" charset="0"/>
              </a:rPr>
              <a:t>To </a:t>
            </a:r>
            <a:r>
              <a:rPr spc="-5" dirty="0">
                <a:latin typeface="Times New Roman" pitchFamily="18" charset="0"/>
                <a:cs typeface="Times New Roman" pitchFamily="18" charset="0"/>
              </a:rPr>
              <a:t>become </a:t>
            </a:r>
            <a:r>
              <a:rPr dirty="0">
                <a:latin typeface="Times New Roman" pitchFamily="18" charset="0"/>
                <a:cs typeface="Times New Roman" pitchFamily="18" charset="0"/>
              </a:rPr>
              <a:t>a </a:t>
            </a:r>
            <a:r>
              <a:rPr spc="-5" dirty="0">
                <a:latin typeface="Times New Roman" pitchFamily="18" charset="0"/>
                <a:cs typeface="Times New Roman" pitchFamily="18" charset="0"/>
              </a:rPr>
              <a:t>renowned centre of outcome </a:t>
            </a:r>
            <a:r>
              <a:rPr spc="-5">
                <a:latin typeface="Times New Roman" pitchFamily="18" charset="0"/>
                <a:cs typeface="Times New Roman" pitchFamily="18" charset="0"/>
              </a:rPr>
              <a:t>based</a:t>
            </a:r>
            <a:r>
              <a:rPr spc="-40">
                <a:latin typeface="Times New Roman" pitchFamily="18" charset="0"/>
                <a:cs typeface="Times New Roman" pitchFamily="18" charset="0"/>
              </a:rPr>
              <a:t> </a:t>
            </a:r>
            <a:r>
              <a:rPr spc="-5" smtClean="0">
                <a:latin typeface="Times New Roman" pitchFamily="18" charset="0"/>
                <a:cs typeface="Times New Roman" pitchFamily="18" charset="0"/>
              </a:rPr>
              <a:t>learning</a:t>
            </a:r>
            <a:r>
              <a:rPr lang="en-IN" spc="-5" dirty="0" smtClean="0">
                <a:latin typeface="Times New Roman" pitchFamily="18" charset="0"/>
                <a:cs typeface="Times New Roman" pitchFamily="18" charset="0"/>
              </a:rPr>
              <a:t>, </a:t>
            </a:r>
            <a:r>
              <a:rPr spc="-5" smtClean="0">
                <a:latin typeface="Times New Roman" pitchFamily="18" charset="0"/>
                <a:cs typeface="Times New Roman" pitchFamily="18" charset="0"/>
              </a:rPr>
              <a:t>work </a:t>
            </a:r>
            <a:r>
              <a:rPr spc="-5">
                <a:latin typeface="Times New Roman" pitchFamily="18" charset="0"/>
                <a:cs typeface="Times New Roman" pitchFamily="18" charset="0"/>
              </a:rPr>
              <a:t>towards </a:t>
            </a:r>
            <a:r>
              <a:rPr spc="-5" smtClean="0">
                <a:latin typeface="Times New Roman" pitchFamily="18" charset="0"/>
                <a:cs typeface="Times New Roman" pitchFamily="18" charset="0"/>
              </a:rPr>
              <a:t>academic</a:t>
            </a:r>
            <a:r>
              <a:rPr smtClean="0">
                <a:latin typeface="Times New Roman" pitchFamily="18" charset="0"/>
                <a:cs typeface="Times New Roman" pitchFamily="18" charset="0"/>
              </a:rPr>
              <a:t>, </a:t>
            </a:r>
            <a:r>
              <a:rPr spc="-5" smtClean="0">
                <a:latin typeface="Times New Roman" pitchFamily="18" charset="0"/>
                <a:cs typeface="Times New Roman" pitchFamily="18" charset="0"/>
              </a:rPr>
              <a:t>professional</a:t>
            </a:r>
            <a:r>
              <a:rPr lang="en-IN" spc="-5" dirty="0" smtClean="0">
                <a:latin typeface="Times New Roman" pitchFamily="18" charset="0"/>
                <a:cs typeface="Times New Roman" pitchFamily="18" charset="0"/>
              </a:rPr>
              <a:t>, </a:t>
            </a:r>
            <a:r>
              <a:rPr spc="-5" smtClean="0">
                <a:latin typeface="Times New Roman" pitchFamily="18" charset="0"/>
                <a:cs typeface="Times New Roman" pitchFamily="18" charset="0"/>
              </a:rPr>
              <a:t>cultural </a:t>
            </a:r>
            <a:r>
              <a:rPr spc="-5" dirty="0">
                <a:latin typeface="Times New Roman" pitchFamily="18" charset="0"/>
                <a:cs typeface="Times New Roman" pitchFamily="18" charset="0"/>
              </a:rPr>
              <a:t>and </a:t>
            </a:r>
            <a:r>
              <a:rPr spc="-5">
                <a:latin typeface="Times New Roman" pitchFamily="18" charset="0"/>
                <a:cs typeface="Times New Roman" pitchFamily="18" charset="0"/>
              </a:rPr>
              <a:t>social </a:t>
            </a:r>
            <a:r>
              <a:rPr spc="-5" smtClean="0">
                <a:latin typeface="Times New Roman" pitchFamily="18" charset="0"/>
                <a:cs typeface="Times New Roman" pitchFamily="18" charset="0"/>
              </a:rPr>
              <a:t>enrichment </a:t>
            </a:r>
            <a:r>
              <a:rPr spc="-5" dirty="0">
                <a:latin typeface="Times New Roman" pitchFamily="18" charset="0"/>
                <a:cs typeface="Times New Roman" pitchFamily="18" charset="0"/>
              </a:rPr>
              <a:t>of lives and communities</a:t>
            </a:r>
            <a:r>
              <a:rPr spc="-15" dirty="0">
                <a:latin typeface="Times New Roman" pitchFamily="18" charset="0"/>
                <a:cs typeface="Times New Roman" pitchFamily="18" charset="0"/>
              </a:rPr>
              <a:t> </a:t>
            </a:r>
            <a:r>
              <a:rPr dirty="0">
                <a:latin typeface="Times New Roman" pitchFamily="18" charset="0"/>
                <a:cs typeface="Times New Roman" pitchFamily="18" charset="0"/>
              </a:rPr>
              <a:t>.</a:t>
            </a:r>
          </a:p>
          <a:p>
            <a:pPr marL="12700">
              <a:lnSpc>
                <a:spcPct val="100000"/>
              </a:lnSpc>
              <a:tabLst>
                <a:tab pos="6269990" algn="l"/>
              </a:tabLst>
            </a:pPr>
            <a:endParaRPr lang="en-IN" sz="1850" b="1" i="1" spc="-5" dirty="0">
              <a:solidFill>
                <a:srgbClr val="FF0000"/>
              </a:solidFill>
              <a:latin typeface="Times New Roman"/>
              <a:cs typeface="Times New Roman"/>
            </a:endParaRPr>
          </a:p>
          <a:p>
            <a:pPr marL="12700">
              <a:lnSpc>
                <a:spcPct val="100000"/>
              </a:lnSpc>
              <a:tabLst>
                <a:tab pos="6269990" algn="l"/>
              </a:tabLst>
            </a:pPr>
            <a:r>
              <a:rPr lang="en-IN" sz="2400" b="1" i="1" spc="-5" dirty="0" smtClean="0">
                <a:solidFill>
                  <a:srgbClr val="FF0000"/>
                </a:solidFill>
                <a:latin typeface="Times New Roman" pitchFamily="18" charset="0"/>
                <a:cs typeface="Times New Roman" pitchFamily="18" charset="0"/>
              </a:rPr>
              <a:t>Mission of the</a:t>
            </a:r>
            <a:r>
              <a:rPr lang="en-IN" sz="2400" b="1" i="1" spc="-85" dirty="0" smtClean="0">
                <a:solidFill>
                  <a:srgbClr val="FF0000"/>
                </a:solidFill>
                <a:latin typeface="Times New Roman" pitchFamily="18" charset="0"/>
                <a:cs typeface="Times New Roman" pitchFamily="18" charset="0"/>
              </a:rPr>
              <a:t> </a:t>
            </a:r>
            <a:r>
              <a:rPr lang="en-IN" sz="2400" b="1" i="1" spc="-5" dirty="0" smtClean="0">
                <a:solidFill>
                  <a:srgbClr val="FF0000"/>
                </a:solidFill>
                <a:latin typeface="Times New Roman" pitchFamily="18" charset="0"/>
                <a:cs typeface="Times New Roman" pitchFamily="18" charset="0"/>
              </a:rPr>
              <a:t>Institute</a:t>
            </a:r>
            <a:endParaRPr sz="2450" dirty="0">
              <a:latin typeface="Times New Roman" pitchFamily="18" charset="0"/>
              <a:cs typeface="Times New Roman" pitchFamily="18" charset="0"/>
            </a:endParaRPr>
          </a:p>
          <a:p>
            <a:pPr marL="102870" marR="29845" indent="34290" algn="just">
              <a:lnSpc>
                <a:spcPct val="100699"/>
              </a:lnSpc>
              <a:buFont typeface="Arial"/>
              <a:buChar char="•"/>
              <a:tabLst>
                <a:tab pos="324485" algn="l"/>
                <a:tab pos="1016000" algn="l"/>
                <a:tab pos="1417320" algn="l"/>
                <a:tab pos="2554605" algn="l"/>
                <a:tab pos="2905760" algn="l"/>
                <a:tab pos="3821429" algn="l"/>
                <a:tab pos="4901565" algn="l"/>
                <a:tab pos="5412740" algn="l"/>
              </a:tabLst>
            </a:pPr>
            <a:endParaRPr lang="en-IN" spc="-5" dirty="0" smtClean="0">
              <a:latin typeface="Times New Roman" pitchFamily="18" charset="0"/>
              <a:cs typeface="Times New Roman" pitchFamily="18" charset="0"/>
            </a:endParaRPr>
          </a:p>
        </p:txBody>
      </p:sp>
      <p:sp>
        <p:nvSpPr>
          <p:cNvPr id="11" name="object 11"/>
          <p:cNvSpPr/>
          <p:nvPr/>
        </p:nvSpPr>
        <p:spPr>
          <a:xfrm>
            <a:off x="0" y="190499"/>
            <a:ext cx="1343032" cy="952498"/>
          </a:xfrm>
          <a:prstGeom prst="rect">
            <a:avLst/>
          </a:prstGeom>
          <a:blipFill>
            <a:blip r:embed="rId4" cstate="print"/>
            <a:stretch>
              <a:fillRect/>
            </a:stretch>
          </a:blipFill>
        </p:spPr>
        <p:txBody>
          <a:bodyPr wrap="square" lIns="0" tIns="0" rIns="0" bIns="0" rtlCol="0"/>
          <a:lstStyle/>
          <a:p>
            <a:endParaRPr dirty="0"/>
          </a:p>
        </p:txBody>
      </p:sp>
      <p:sp>
        <p:nvSpPr>
          <p:cNvPr id="12" name="object 12"/>
          <p:cNvSpPr txBox="1"/>
          <p:nvPr/>
        </p:nvSpPr>
        <p:spPr>
          <a:xfrm>
            <a:off x="377825" y="414908"/>
            <a:ext cx="559028"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a:latin typeface="Calibri"/>
                <a:cs typeface="Calibri"/>
              </a:rPr>
              <a:t>TESLA  </a:t>
            </a:r>
            <a:r>
              <a:rPr lang="en-IN" sz="1400" b="1" spc="-5" dirty="0" smtClean="0">
                <a:latin typeface="Calibri"/>
                <a:cs typeface="Calibri"/>
              </a:rPr>
              <a:t>11</a:t>
            </a:r>
            <a:r>
              <a:rPr sz="1400" b="1" spc="-5" smtClean="0">
                <a:latin typeface="Calibri"/>
                <a:cs typeface="Calibri"/>
              </a:rPr>
              <a:t>/1</a:t>
            </a:r>
            <a:r>
              <a:rPr lang="en-US" sz="1400" b="1" spc="-5" dirty="0" smtClean="0">
                <a:latin typeface="Calibri"/>
                <a:cs typeface="Calibri"/>
              </a:rPr>
              <a:t>7</a:t>
            </a:r>
            <a:endParaRPr sz="1400" dirty="0">
              <a:latin typeface="Calibri"/>
              <a:cs typeface="Calibri"/>
            </a:endParaRPr>
          </a:p>
        </p:txBody>
      </p:sp>
      <p:sp>
        <p:nvSpPr>
          <p:cNvPr id="13" name="object 13"/>
          <p:cNvSpPr/>
          <p:nvPr/>
        </p:nvSpPr>
        <p:spPr>
          <a:xfrm>
            <a:off x="285728" y="1757342"/>
            <a:ext cx="6172200" cy="1905"/>
          </a:xfrm>
          <a:custGeom>
            <a:avLst/>
            <a:gdLst/>
            <a:ahLst/>
            <a:cxnLst/>
            <a:rect l="l" t="t" r="r" b="b"/>
            <a:pathLst>
              <a:path w="6172200" h="1905">
                <a:moveTo>
                  <a:pt x="0" y="0"/>
                </a:moveTo>
                <a:lnTo>
                  <a:pt x="6172187" y="1587"/>
                </a:lnTo>
              </a:path>
            </a:pathLst>
          </a:custGeom>
          <a:ln w="9524">
            <a:solidFill>
              <a:srgbClr val="000000"/>
            </a:solidFill>
          </a:ln>
        </p:spPr>
        <p:txBody>
          <a:bodyPr wrap="square" lIns="0" tIns="0" rIns="0" bIns="0" rtlCol="0"/>
          <a:lstStyle/>
          <a:p>
            <a:endParaRPr dirty="0"/>
          </a:p>
        </p:txBody>
      </p:sp>
      <p:sp>
        <p:nvSpPr>
          <p:cNvPr id="14" name="object 13"/>
          <p:cNvSpPr/>
          <p:nvPr/>
        </p:nvSpPr>
        <p:spPr>
          <a:xfrm>
            <a:off x="285728" y="3614730"/>
            <a:ext cx="6172200" cy="1905"/>
          </a:xfrm>
          <a:custGeom>
            <a:avLst/>
            <a:gdLst/>
            <a:ahLst/>
            <a:cxnLst/>
            <a:rect l="l" t="t" r="r" b="b"/>
            <a:pathLst>
              <a:path w="6172200" h="1905">
                <a:moveTo>
                  <a:pt x="0" y="0"/>
                </a:moveTo>
                <a:lnTo>
                  <a:pt x="6172187" y="1587"/>
                </a:lnTo>
              </a:path>
            </a:pathLst>
          </a:custGeom>
          <a:ln w="9524">
            <a:solidFill>
              <a:srgbClr val="000000"/>
            </a:solidFill>
          </a:ln>
        </p:spPr>
        <p:txBody>
          <a:bodyPr wrap="square" lIns="0" tIns="0" rIns="0" bIns="0" rtlCol="0"/>
          <a:lstStyle/>
          <a:p>
            <a:endParaRPr dirty="0"/>
          </a:p>
        </p:txBody>
      </p:sp>
      <p:sp>
        <p:nvSpPr>
          <p:cNvPr id="18" name="TextBox 17"/>
          <p:cNvSpPr txBox="1"/>
          <p:nvPr/>
        </p:nvSpPr>
        <p:spPr>
          <a:xfrm>
            <a:off x="285728" y="3900482"/>
            <a:ext cx="6286544" cy="3139321"/>
          </a:xfrm>
          <a:prstGeom prst="rect">
            <a:avLst/>
          </a:prstGeom>
          <a:noFill/>
        </p:spPr>
        <p:txBody>
          <a:bodyPr wrap="square" rtlCol="0">
            <a:spAutoFit/>
          </a:bodyPr>
          <a:lstStyle/>
          <a:p>
            <a:pPr algn="just">
              <a:buFont typeface="Wingdings" pitchFamily="2" charset="2"/>
              <a:buChar char="§"/>
            </a:pPr>
            <a:r>
              <a:rPr lang="en-IN" spc="-5" dirty="0" smtClean="0">
                <a:latin typeface="Times New Roman" pitchFamily="18" charset="0"/>
                <a:cs typeface="Times New Roman" pitchFamily="18" charset="0"/>
              </a:rPr>
              <a:t> Focus on evaluation of learning outcomes and motivate student to inculcate research aptitude by project based learning.</a:t>
            </a:r>
          </a:p>
          <a:p>
            <a:pPr algn="just">
              <a:buFont typeface="Wingdings" pitchFamily="2" charset="2"/>
              <a:buChar char="§"/>
            </a:pPr>
            <a:r>
              <a:rPr lang="en-IN" spc="-5" dirty="0" smtClean="0">
                <a:latin typeface="Times New Roman" pitchFamily="18" charset="0"/>
                <a:cs typeface="Times New Roman" pitchFamily="18" charset="0"/>
              </a:rPr>
              <a:t> Identify, based on informed perception of Indian, regional and global needs, the areas of focus and provide platform to gain knowledge and solution.</a:t>
            </a:r>
          </a:p>
          <a:p>
            <a:pPr algn="just">
              <a:buFont typeface="Wingdings" pitchFamily="2" charset="2"/>
              <a:buChar char="§"/>
            </a:pPr>
            <a:r>
              <a:rPr lang="en-IN" spc="-5" dirty="0" smtClean="0">
                <a:latin typeface="Times New Roman" pitchFamily="18" charset="0"/>
                <a:cs typeface="Times New Roman" pitchFamily="18" charset="0"/>
              </a:rPr>
              <a:t> Offer opportunities for interaction between academia and industry.</a:t>
            </a:r>
          </a:p>
          <a:p>
            <a:pPr algn="just">
              <a:buFont typeface="Wingdings" pitchFamily="2" charset="2"/>
              <a:buChar char="§"/>
            </a:pPr>
            <a:r>
              <a:rPr lang="en-IN" spc="-5" dirty="0" smtClean="0">
                <a:latin typeface="Times New Roman" pitchFamily="18" charset="0"/>
                <a:cs typeface="Times New Roman" pitchFamily="18" charset="0"/>
              </a:rPr>
              <a:t> Develop human potential to its fullest extent so that intellectually capable and imaginatively gifted leaders may emerge in the range of  profession.</a:t>
            </a:r>
          </a:p>
          <a:p>
            <a:pPr>
              <a:buFont typeface="Wingdings" pitchFamily="2" charset="2"/>
              <a:buChar char="§"/>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510028"/>
            <a:ext cx="6858000" cy="0"/>
          </a:xfrm>
          <a:custGeom>
            <a:avLst/>
            <a:gdLst/>
            <a:ahLst/>
            <a:cxnLst/>
            <a:rect l="l" t="t" r="r" b="b"/>
            <a:pathLst>
              <a:path w="6858000">
                <a:moveTo>
                  <a:pt x="6857986" y="0"/>
                </a:moveTo>
                <a:lnTo>
                  <a:pt x="0" y="0"/>
                </a:lnTo>
              </a:path>
            </a:pathLst>
          </a:custGeom>
          <a:ln w="19024">
            <a:solidFill>
              <a:srgbClr val="FDFDFD"/>
            </a:solidFill>
          </a:ln>
        </p:spPr>
        <p:txBody>
          <a:bodyPr wrap="square" lIns="0" tIns="0" rIns="0" bIns="0" rtlCol="0"/>
          <a:lstStyle/>
          <a:p>
            <a:endParaRPr dirty="0"/>
          </a:p>
        </p:txBody>
      </p:sp>
      <p:sp>
        <p:nvSpPr>
          <p:cNvPr id="5" name="object 5"/>
          <p:cNvSpPr txBox="1"/>
          <p:nvPr/>
        </p:nvSpPr>
        <p:spPr>
          <a:xfrm>
            <a:off x="3388362" y="9122922"/>
            <a:ext cx="64769" cy="127000"/>
          </a:xfrm>
          <a:prstGeom prst="rect">
            <a:avLst/>
          </a:prstGeom>
        </p:spPr>
        <p:txBody>
          <a:bodyPr vert="horz" wrap="square" lIns="0" tIns="0" rIns="0" bIns="0" rtlCol="0">
            <a:spAutoFit/>
          </a:bodyPr>
          <a:lstStyle/>
          <a:p>
            <a:pPr>
              <a:lnSpc>
                <a:spcPts val="950"/>
              </a:lnSpc>
            </a:pPr>
            <a:r>
              <a:rPr sz="1000" b="1" dirty="0">
                <a:solidFill>
                  <a:srgbClr val="363434"/>
                </a:solidFill>
                <a:latin typeface="Calibri"/>
                <a:cs typeface="Calibri"/>
              </a:rPr>
              <a:t>4</a:t>
            </a:r>
            <a:endParaRPr sz="1000" dirty="0">
              <a:latin typeface="Calibri"/>
              <a:cs typeface="Calibri"/>
            </a:endParaRPr>
          </a:p>
        </p:txBody>
      </p:sp>
      <p:sp>
        <p:nvSpPr>
          <p:cNvPr id="6" name="object 6"/>
          <p:cNvSpPr/>
          <p:nvPr/>
        </p:nvSpPr>
        <p:spPr>
          <a:xfrm>
            <a:off x="0" y="6134087"/>
            <a:ext cx="6857986" cy="3238493"/>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0" y="190499"/>
            <a:ext cx="1343032" cy="952498"/>
          </a:xfrm>
          <a:prstGeom prst="rect">
            <a:avLst/>
          </a:prstGeom>
          <a:blipFill>
            <a:blip r:embed="rId4" cstate="print"/>
            <a:stretch>
              <a:fillRect/>
            </a:stretch>
          </a:blipFill>
        </p:spPr>
        <p:txBody>
          <a:bodyPr wrap="square" lIns="0" tIns="0" rIns="0" bIns="0" rtlCol="0"/>
          <a:lstStyle/>
          <a:p>
            <a:endParaRPr dirty="0"/>
          </a:p>
        </p:txBody>
      </p:sp>
      <p:sp>
        <p:nvSpPr>
          <p:cNvPr id="8" name="object 8"/>
          <p:cNvSpPr txBox="1"/>
          <p:nvPr/>
        </p:nvSpPr>
        <p:spPr>
          <a:xfrm>
            <a:off x="431801" y="414908"/>
            <a:ext cx="505052" cy="473848"/>
          </a:xfrm>
          <a:prstGeom prst="rect">
            <a:avLst/>
          </a:prstGeom>
        </p:spPr>
        <p:txBody>
          <a:bodyPr vert="horz" wrap="square" lIns="0" tIns="12700" rIns="0" bIns="0" rtlCol="0">
            <a:spAutoFit/>
          </a:bodyPr>
          <a:lstStyle/>
          <a:p>
            <a:pPr marL="52705" marR="5080" indent="-40640">
              <a:lnSpc>
                <a:spcPct val="106600"/>
              </a:lnSpc>
              <a:spcBef>
                <a:spcPts val="100"/>
              </a:spcBef>
            </a:pPr>
            <a:r>
              <a:rPr sz="1400" b="1" spc="-5">
                <a:latin typeface="Calibri"/>
                <a:cs typeface="Calibri"/>
              </a:rPr>
              <a:t>TESLA  </a:t>
            </a:r>
            <a:r>
              <a:rPr lang="en-IN" sz="1400" b="1" spc="-5" dirty="0" smtClean="0">
                <a:latin typeface="Calibri"/>
                <a:cs typeface="Calibri"/>
              </a:rPr>
              <a:t>03</a:t>
            </a:r>
            <a:r>
              <a:rPr sz="1400" b="1" spc="-5" smtClean="0">
                <a:latin typeface="Calibri"/>
                <a:cs typeface="Calibri"/>
              </a:rPr>
              <a:t>/1</a:t>
            </a:r>
            <a:r>
              <a:rPr lang="en-US" sz="1400" b="1" spc="-5" dirty="0" smtClean="0">
                <a:latin typeface="Calibri"/>
                <a:cs typeface="Calibri"/>
              </a:rPr>
              <a:t>8</a:t>
            </a:r>
            <a:endParaRPr sz="1400" dirty="0">
              <a:latin typeface="Calibri"/>
              <a:cs typeface="Calibri"/>
            </a:endParaRPr>
          </a:p>
        </p:txBody>
      </p:sp>
      <p:sp>
        <p:nvSpPr>
          <p:cNvPr id="9" name="object 9"/>
          <p:cNvSpPr/>
          <p:nvPr/>
        </p:nvSpPr>
        <p:spPr>
          <a:xfrm>
            <a:off x="304799" y="3238493"/>
            <a:ext cx="6248400" cy="1905"/>
          </a:xfrm>
          <a:custGeom>
            <a:avLst/>
            <a:gdLst/>
            <a:ahLst/>
            <a:cxnLst/>
            <a:rect l="l" t="t" r="r" b="b"/>
            <a:pathLst>
              <a:path w="6248400" h="1905">
                <a:moveTo>
                  <a:pt x="0" y="0"/>
                </a:moveTo>
                <a:lnTo>
                  <a:pt x="6248387" y="1599"/>
                </a:lnTo>
              </a:path>
            </a:pathLst>
          </a:custGeom>
          <a:ln w="9524">
            <a:solidFill>
              <a:srgbClr val="000000"/>
            </a:solidFill>
          </a:ln>
        </p:spPr>
        <p:txBody>
          <a:bodyPr wrap="square" lIns="0" tIns="0" rIns="0" bIns="0" rtlCol="0"/>
          <a:lstStyle/>
          <a:p>
            <a:endParaRPr dirty="0"/>
          </a:p>
        </p:txBody>
      </p:sp>
      <p:sp>
        <p:nvSpPr>
          <p:cNvPr id="10" name="object 10"/>
          <p:cNvSpPr txBox="1"/>
          <p:nvPr/>
        </p:nvSpPr>
        <p:spPr>
          <a:xfrm>
            <a:off x="285728" y="1685904"/>
            <a:ext cx="6327775" cy="4139403"/>
          </a:xfrm>
          <a:prstGeom prst="rect">
            <a:avLst/>
          </a:prstGeom>
        </p:spPr>
        <p:txBody>
          <a:bodyPr vert="horz" wrap="square" lIns="0" tIns="10795" rIns="0" bIns="0" rtlCol="0">
            <a:spAutoFit/>
          </a:bodyPr>
          <a:lstStyle/>
          <a:p>
            <a:pPr marL="97790" marR="229870" algn="just">
              <a:lnSpc>
                <a:spcPct val="100699"/>
              </a:lnSpc>
              <a:spcBef>
                <a:spcPts val="85"/>
              </a:spcBef>
            </a:pPr>
            <a:r>
              <a:rPr sz="1800" spc="-5" dirty="0">
                <a:latin typeface="Times New Roman" pitchFamily="18" charset="0"/>
                <a:cs typeface="Times New Roman" pitchFamily="18" charset="0"/>
              </a:rPr>
              <a:t>To Emerge as </a:t>
            </a:r>
            <a:r>
              <a:rPr sz="1800" dirty="0">
                <a:latin typeface="Times New Roman" pitchFamily="18" charset="0"/>
                <a:cs typeface="Times New Roman" pitchFamily="18" charset="0"/>
              </a:rPr>
              <a:t>a </a:t>
            </a:r>
            <a:r>
              <a:rPr sz="1800" spc="-5" dirty="0">
                <a:latin typeface="Times New Roman" pitchFamily="18" charset="0"/>
                <a:cs typeface="Times New Roman" pitchFamily="18" charset="0"/>
              </a:rPr>
              <a:t>Centre of Excellence in teaching in the area of  Electrical Engineering; to serve as </a:t>
            </a:r>
            <a:r>
              <a:rPr sz="1800" dirty="0">
                <a:latin typeface="Times New Roman" pitchFamily="18" charset="0"/>
                <a:cs typeface="Times New Roman" pitchFamily="18" charset="0"/>
              </a:rPr>
              <a:t>a </a:t>
            </a:r>
            <a:r>
              <a:rPr sz="1800" spc="-5" dirty="0">
                <a:latin typeface="Times New Roman" pitchFamily="18" charset="0"/>
                <a:cs typeface="Times New Roman" pitchFamily="18" charset="0"/>
              </a:rPr>
              <a:t>valuable resource for society  by promoting</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excellence.</a:t>
            </a:r>
            <a:endParaRPr sz="1800" dirty="0">
              <a:latin typeface="Times New Roman" pitchFamily="18" charset="0"/>
              <a:cs typeface="Times New Roman" pitchFamily="18" charset="0"/>
            </a:endParaRPr>
          </a:p>
          <a:p>
            <a:pPr marL="12700">
              <a:lnSpc>
                <a:spcPct val="100000"/>
              </a:lnSpc>
              <a:spcBef>
                <a:spcPts val="1115"/>
              </a:spcBef>
            </a:pPr>
            <a:r>
              <a:rPr sz="2400" b="1" i="1" spc="-5" smtClean="0">
                <a:solidFill>
                  <a:srgbClr val="FF0000"/>
                </a:solidFill>
                <a:latin typeface="Times New Roman" pitchFamily="18" charset="0"/>
                <a:cs typeface="Times New Roman" pitchFamily="18" charset="0"/>
              </a:rPr>
              <a:t>Mission </a:t>
            </a:r>
            <a:r>
              <a:rPr sz="2400" b="1" i="1" spc="-5" dirty="0">
                <a:solidFill>
                  <a:srgbClr val="FF0000"/>
                </a:solidFill>
                <a:latin typeface="Times New Roman" pitchFamily="18" charset="0"/>
                <a:cs typeface="Times New Roman" pitchFamily="18" charset="0"/>
              </a:rPr>
              <a:t>of</a:t>
            </a:r>
            <a:r>
              <a:rPr sz="2400" b="1" i="1" spc="-10" dirty="0">
                <a:solidFill>
                  <a:srgbClr val="FF0000"/>
                </a:solidFill>
                <a:latin typeface="Times New Roman" pitchFamily="18" charset="0"/>
                <a:cs typeface="Times New Roman" pitchFamily="18" charset="0"/>
              </a:rPr>
              <a:t> </a:t>
            </a:r>
            <a:r>
              <a:rPr sz="2400" b="1" i="1" spc="-5" dirty="0">
                <a:solidFill>
                  <a:srgbClr val="FF0000"/>
                </a:solidFill>
                <a:latin typeface="Times New Roman" pitchFamily="18" charset="0"/>
                <a:cs typeface="Times New Roman" pitchFamily="18" charset="0"/>
              </a:rPr>
              <a:t>Department</a:t>
            </a:r>
            <a:endParaRPr sz="2400" dirty="0">
              <a:latin typeface="Times New Roman" pitchFamily="18" charset="0"/>
              <a:cs typeface="Times New Roman" pitchFamily="18" charset="0"/>
            </a:endParaRPr>
          </a:p>
          <a:p>
            <a:pPr>
              <a:lnSpc>
                <a:spcPct val="100000"/>
              </a:lnSpc>
              <a:spcBef>
                <a:spcPts val="30"/>
              </a:spcBef>
            </a:pPr>
            <a:endParaRPr sz="3350" dirty="0">
              <a:latin typeface="Times New Roman"/>
              <a:cs typeface="Times New Roman"/>
            </a:endParaRPr>
          </a:p>
          <a:p>
            <a:pPr marL="97790" marR="15240" algn="just">
              <a:lnSpc>
                <a:spcPct val="100000"/>
              </a:lnSpc>
              <a:spcBef>
                <a:spcPts val="5"/>
              </a:spcBef>
            </a:pPr>
            <a:r>
              <a:rPr sz="2000" spc="-5">
                <a:latin typeface="Times New Roman" pitchFamily="18" charset="0"/>
                <a:cs typeface="Times New Roman" pitchFamily="18" charset="0"/>
              </a:rPr>
              <a:t>M1</a:t>
            </a:r>
            <a:r>
              <a:rPr sz="2000" spc="-5" smtClean="0">
                <a:latin typeface="Times New Roman" pitchFamily="18" charset="0"/>
                <a:cs typeface="Times New Roman" pitchFamily="18" charset="0"/>
              </a:rPr>
              <a:t>:</a:t>
            </a:r>
            <a:r>
              <a:rPr lang="en-IN" sz="2000" spc="-5" dirty="0" smtClean="0">
                <a:latin typeface="Times New Roman" pitchFamily="18" charset="0"/>
                <a:cs typeface="Times New Roman" pitchFamily="18" charset="0"/>
              </a:rPr>
              <a:t> </a:t>
            </a:r>
            <a:r>
              <a:rPr sz="1800" spc="-5" smtClean="0">
                <a:latin typeface="Times New Roman" pitchFamily="18" charset="0"/>
                <a:cs typeface="Times New Roman" pitchFamily="18" charset="0"/>
              </a:rPr>
              <a:t>To </a:t>
            </a:r>
            <a:r>
              <a:rPr sz="1800" spc="-5" dirty="0">
                <a:latin typeface="Times New Roman" pitchFamily="18" charset="0"/>
                <a:cs typeface="Times New Roman" pitchFamily="18" charset="0"/>
              </a:rPr>
              <a:t>provide professional and ethical guidance to the students  to make them employable</a:t>
            </a:r>
            <a:r>
              <a:rPr sz="1800" spc="-10" dirty="0">
                <a:latin typeface="Times New Roman" pitchFamily="18" charset="0"/>
                <a:cs typeface="Times New Roman" pitchFamily="18" charset="0"/>
              </a:rPr>
              <a:t> </a:t>
            </a:r>
            <a:r>
              <a:rPr sz="1800" dirty="0">
                <a:latin typeface="Times New Roman" pitchFamily="18" charset="0"/>
                <a:cs typeface="Times New Roman" pitchFamily="18" charset="0"/>
              </a:rPr>
              <a:t>.</a:t>
            </a:r>
          </a:p>
          <a:p>
            <a:pPr marL="97790" marR="5715" algn="just">
              <a:lnSpc>
                <a:spcPct val="100699"/>
              </a:lnSpc>
              <a:spcBef>
                <a:spcPts val="5"/>
              </a:spcBef>
            </a:pPr>
            <a:r>
              <a:rPr sz="1800" spc="-5" dirty="0">
                <a:latin typeface="Times New Roman" pitchFamily="18" charset="0"/>
                <a:cs typeface="Times New Roman" pitchFamily="18" charset="0"/>
              </a:rPr>
              <a:t>M2: To improve quality of education through different quality  development programs for faculty and students</a:t>
            </a:r>
            <a:r>
              <a:rPr sz="1800" spc="-20" dirty="0">
                <a:latin typeface="Times New Roman" pitchFamily="18" charset="0"/>
                <a:cs typeface="Times New Roman" pitchFamily="18" charset="0"/>
              </a:rPr>
              <a:t> </a:t>
            </a:r>
            <a:r>
              <a:rPr sz="1800" dirty="0">
                <a:latin typeface="Times New Roman" pitchFamily="18" charset="0"/>
                <a:cs typeface="Times New Roman" pitchFamily="18" charset="0"/>
              </a:rPr>
              <a:t>.</a:t>
            </a:r>
          </a:p>
          <a:p>
            <a:pPr marL="97790" marR="5080" algn="just">
              <a:lnSpc>
                <a:spcPct val="100699"/>
              </a:lnSpc>
            </a:pPr>
            <a:r>
              <a:rPr sz="1800" spc="-5">
                <a:latin typeface="Times New Roman" pitchFamily="18" charset="0"/>
                <a:cs typeface="Times New Roman" pitchFamily="18" charset="0"/>
              </a:rPr>
              <a:t>M3</a:t>
            </a:r>
            <a:r>
              <a:rPr sz="1800" spc="-5" smtClean="0">
                <a:latin typeface="Times New Roman" pitchFamily="18" charset="0"/>
                <a:cs typeface="Times New Roman" pitchFamily="18" charset="0"/>
              </a:rPr>
              <a:t>:</a:t>
            </a:r>
            <a:r>
              <a:rPr lang="en-IN" sz="1800" spc="-5" dirty="0" smtClean="0">
                <a:latin typeface="Times New Roman" pitchFamily="18" charset="0"/>
                <a:cs typeface="Times New Roman" pitchFamily="18" charset="0"/>
              </a:rPr>
              <a:t> </a:t>
            </a:r>
            <a:r>
              <a:rPr sz="1800" spc="-5" smtClean="0">
                <a:latin typeface="Times New Roman" pitchFamily="18" charset="0"/>
                <a:cs typeface="Times New Roman" pitchFamily="18" charset="0"/>
              </a:rPr>
              <a:t>To </a:t>
            </a:r>
            <a:r>
              <a:rPr sz="1800" spc="-5" dirty="0">
                <a:latin typeface="Times New Roman" pitchFamily="18" charset="0"/>
                <a:cs typeface="Times New Roman" pitchFamily="18" charset="0"/>
              </a:rPr>
              <a:t>encourage students to acquire practical knowledge through  projects and participation in national and international events</a:t>
            </a:r>
            <a:r>
              <a:rPr sz="1800" spc="-40" dirty="0">
                <a:latin typeface="Times New Roman" pitchFamily="18" charset="0"/>
                <a:cs typeface="Times New Roman" pitchFamily="18" charset="0"/>
              </a:rPr>
              <a:t> </a:t>
            </a:r>
            <a:r>
              <a:rPr sz="1800" dirty="0">
                <a:latin typeface="Times New Roman" pitchFamily="18" charset="0"/>
                <a:cs typeface="Times New Roman" pitchFamily="18" charset="0"/>
              </a:rPr>
              <a:t>.</a:t>
            </a:r>
          </a:p>
          <a:p>
            <a:pPr marL="97790" marR="5080" algn="just">
              <a:lnSpc>
                <a:spcPct val="100699"/>
              </a:lnSpc>
            </a:pPr>
            <a:r>
              <a:rPr sz="1800" spc="-5">
                <a:latin typeface="Times New Roman" pitchFamily="18" charset="0"/>
                <a:cs typeface="Times New Roman" pitchFamily="18" charset="0"/>
              </a:rPr>
              <a:t>M4</a:t>
            </a:r>
            <a:r>
              <a:rPr sz="1800" spc="-5" smtClean="0">
                <a:latin typeface="Times New Roman" pitchFamily="18" charset="0"/>
                <a:cs typeface="Times New Roman" pitchFamily="18" charset="0"/>
              </a:rPr>
              <a:t>:</a:t>
            </a:r>
            <a:r>
              <a:rPr lang="en-IN" sz="1800" spc="-5" dirty="0" smtClean="0">
                <a:latin typeface="Times New Roman" pitchFamily="18" charset="0"/>
                <a:cs typeface="Times New Roman" pitchFamily="18" charset="0"/>
              </a:rPr>
              <a:t> </a:t>
            </a:r>
            <a:r>
              <a:rPr sz="1800" spc="-5" smtClean="0">
                <a:latin typeface="Times New Roman" pitchFamily="18" charset="0"/>
                <a:cs typeface="Times New Roman" pitchFamily="18" charset="0"/>
              </a:rPr>
              <a:t>To </a:t>
            </a:r>
            <a:r>
              <a:rPr sz="1800" spc="-5" dirty="0">
                <a:latin typeface="Times New Roman" pitchFamily="18" charset="0"/>
                <a:cs typeface="Times New Roman" pitchFamily="18" charset="0"/>
              </a:rPr>
              <a:t>prepare our students for upcoming challenges of life  through </a:t>
            </a:r>
            <a:r>
              <a:rPr sz="1800" spc="-5">
                <a:latin typeface="Times New Roman" pitchFamily="18" charset="0"/>
                <a:cs typeface="Times New Roman" pitchFamily="18" charset="0"/>
              </a:rPr>
              <a:t>guidance </a:t>
            </a:r>
            <a:r>
              <a:rPr sz="1800" spc="-5" smtClean="0">
                <a:latin typeface="Times New Roman" pitchFamily="18" charset="0"/>
                <a:cs typeface="Times New Roman" pitchFamily="18" charset="0"/>
              </a:rPr>
              <a:t>for </a:t>
            </a:r>
            <a:r>
              <a:rPr sz="1800" spc="-5" dirty="0">
                <a:latin typeface="Times New Roman" pitchFamily="18" charset="0"/>
                <a:cs typeface="Times New Roman" pitchFamily="18" charset="0"/>
              </a:rPr>
              <a:t>competitive  examinations</a:t>
            </a:r>
            <a:r>
              <a:rPr sz="1800" spc="-10" dirty="0">
                <a:latin typeface="Times New Roman" pitchFamily="18" charset="0"/>
                <a:cs typeface="Times New Roman" pitchFamily="18" charset="0"/>
              </a:rPr>
              <a:t> </a:t>
            </a:r>
            <a:r>
              <a:rPr sz="1800" dirty="0">
                <a:latin typeface="Times New Roman" pitchFamily="18" charset="0"/>
                <a:cs typeface="Times New Roman" pitchFamily="18" charset="0"/>
              </a:rPr>
              <a:t>.</a:t>
            </a:r>
          </a:p>
        </p:txBody>
      </p:sp>
      <p:sp>
        <p:nvSpPr>
          <p:cNvPr id="11" name="Title 10"/>
          <p:cNvSpPr>
            <a:spLocks noGrp="1"/>
          </p:cNvSpPr>
          <p:nvPr>
            <p:ph type="title"/>
          </p:nvPr>
        </p:nvSpPr>
        <p:spPr>
          <a:xfrm>
            <a:off x="285728" y="1042962"/>
            <a:ext cx="6283958" cy="738664"/>
          </a:xfrm>
        </p:spPr>
        <p:txBody>
          <a:bodyPr/>
          <a:lstStyle/>
          <a:p>
            <a:r>
              <a:rPr lang="en-IN" u="none" spc="-5" dirty="0" smtClean="0">
                <a:latin typeface="Times New Roman" pitchFamily="18" charset="0"/>
                <a:cs typeface="Times New Roman" pitchFamily="18" charset="0"/>
              </a:rPr>
              <a:t>Vision of</a:t>
            </a:r>
            <a:r>
              <a:rPr lang="en-IN" u="none" spc="-10" dirty="0" smtClean="0">
                <a:latin typeface="Times New Roman" pitchFamily="18" charset="0"/>
                <a:cs typeface="Times New Roman" pitchFamily="18" charset="0"/>
              </a:rPr>
              <a:t> </a:t>
            </a:r>
            <a:r>
              <a:rPr lang="en-IN" u="none" spc="-5" dirty="0" smtClean="0">
                <a:latin typeface="Times New Roman" pitchFamily="18" charset="0"/>
                <a:cs typeface="Times New Roman" pitchFamily="18" charset="0"/>
              </a:rPr>
              <a:t>Department</a:t>
            </a:r>
            <a:r>
              <a:rPr lang="en-IN" u="none" dirty="0" smtClean="0">
                <a:latin typeface="Times New Roman" pitchFamily="18" charset="0"/>
                <a:cs typeface="Times New Roman" pitchFamily="18" charset="0"/>
              </a:rPr>
              <a:t/>
            </a:r>
            <a:br>
              <a:rPr lang="en-IN" u="none" dirty="0" smtClean="0">
                <a:latin typeface="Times New Roman" pitchFamily="18" charset="0"/>
                <a:cs typeface="Times New Roman" pitchFamily="18" charset="0"/>
              </a:rPr>
            </a:br>
            <a:endParaRPr lang="en-IN" u="none" dirty="0"/>
          </a:p>
        </p:txBody>
      </p:sp>
      <p:sp>
        <p:nvSpPr>
          <p:cNvPr id="12" name="object 13"/>
          <p:cNvSpPr/>
          <p:nvPr/>
        </p:nvSpPr>
        <p:spPr>
          <a:xfrm>
            <a:off x="285728" y="1543028"/>
            <a:ext cx="6172200" cy="1905"/>
          </a:xfrm>
          <a:custGeom>
            <a:avLst/>
            <a:gdLst/>
            <a:ahLst/>
            <a:cxnLst/>
            <a:rect l="l" t="t" r="r" b="b"/>
            <a:pathLst>
              <a:path w="6172200" h="1905">
                <a:moveTo>
                  <a:pt x="0" y="0"/>
                </a:moveTo>
                <a:lnTo>
                  <a:pt x="6172187" y="1587"/>
                </a:lnTo>
              </a:path>
            </a:pathLst>
          </a:custGeom>
          <a:ln w="9524">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510028"/>
            <a:ext cx="6858000" cy="0"/>
          </a:xfrm>
          <a:custGeom>
            <a:avLst/>
            <a:gdLst/>
            <a:ahLst/>
            <a:cxnLst/>
            <a:rect l="l" t="t" r="r" b="b"/>
            <a:pathLst>
              <a:path w="6858000">
                <a:moveTo>
                  <a:pt x="6857986" y="0"/>
                </a:moveTo>
                <a:lnTo>
                  <a:pt x="0" y="0"/>
                </a:lnTo>
              </a:path>
            </a:pathLst>
          </a:custGeom>
          <a:ln w="19024">
            <a:solidFill>
              <a:srgbClr val="FDFDFD"/>
            </a:solidFill>
          </a:ln>
        </p:spPr>
        <p:txBody>
          <a:bodyPr wrap="square" lIns="0" tIns="0" rIns="0" bIns="0" rtlCol="0"/>
          <a:lstStyle/>
          <a:p>
            <a:endParaRPr dirty="0"/>
          </a:p>
        </p:txBody>
      </p:sp>
      <p:sp>
        <p:nvSpPr>
          <p:cNvPr id="4" name="object 4"/>
          <p:cNvSpPr txBox="1"/>
          <p:nvPr/>
        </p:nvSpPr>
        <p:spPr>
          <a:xfrm>
            <a:off x="304799" y="3873873"/>
            <a:ext cx="2754630" cy="575945"/>
          </a:xfrm>
          <a:prstGeom prst="rect">
            <a:avLst/>
          </a:prstGeom>
        </p:spPr>
        <p:txBody>
          <a:bodyPr vert="horz" wrap="square" lIns="0" tIns="10795" rIns="0" bIns="0" rtlCol="0">
            <a:spAutoFit/>
          </a:bodyPr>
          <a:lstStyle/>
          <a:p>
            <a:pPr marL="12700" marR="5080">
              <a:lnSpc>
                <a:spcPct val="100699"/>
              </a:lnSpc>
              <a:spcBef>
                <a:spcPts val="85"/>
              </a:spcBef>
              <a:tabLst>
                <a:tab pos="1090295" algn="l"/>
                <a:tab pos="1312545" algn="l"/>
                <a:tab pos="1637664" algn="l"/>
                <a:tab pos="2289810" algn="l"/>
                <a:tab pos="2391410" algn="l"/>
              </a:tabLst>
            </a:pPr>
            <a:r>
              <a:rPr lang="en-IN" sz="1800" spc="-5" dirty="0" smtClean="0">
                <a:latin typeface="Times New Roman" pitchFamily="18" charset="0"/>
                <a:cs typeface="Times New Roman" pitchFamily="18" charset="0"/>
              </a:rPr>
              <a:t>E</a:t>
            </a:r>
            <a:r>
              <a:rPr sz="1800" spc="-5" smtClean="0">
                <a:latin typeface="Times New Roman" pitchFamily="18" charset="0"/>
                <a:cs typeface="Times New Roman" pitchFamily="18" charset="0"/>
              </a:rPr>
              <a:t>ngineerin</a:t>
            </a:r>
            <a:r>
              <a:rPr sz="1800" smtClean="0">
                <a:latin typeface="Times New Roman" pitchFamily="18" charset="0"/>
                <a:cs typeface="Times New Roman" pitchFamily="18" charset="0"/>
              </a:rPr>
              <a:t>g</a:t>
            </a:r>
            <a:r>
              <a:rPr lang="en-IN" sz="1800" dirty="0" smtClean="0">
                <a:latin typeface="Times New Roman" pitchFamily="18" charset="0"/>
                <a:cs typeface="Times New Roman" pitchFamily="18" charset="0"/>
              </a:rPr>
              <a:t> </a:t>
            </a:r>
            <a:r>
              <a:rPr sz="1800" dirty="0">
                <a:latin typeface="Times New Roman" pitchFamily="18" charset="0"/>
                <a:cs typeface="Times New Roman" pitchFamily="18" charset="0"/>
              </a:rPr>
              <a:t>	</a:t>
            </a:r>
            <a:r>
              <a:rPr sz="1800" spc="-5" dirty="0">
                <a:latin typeface="Times New Roman" pitchFamily="18" charset="0"/>
                <a:cs typeface="Times New Roman" pitchFamily="18" charset="0"/>
              </a:rPr>
              <a:t>problem</a:t>
            </a:r>
            <a:r>
              <a:rPr sz="1800" dirty="0">
                <a:latin typeface="Times New Roman" pitchFamily="18" charset="0"/>
                <a:cs typeface="Times New Roman" pitchFamily="18" charset="0"/>
              </a:rPr>
              <a:t>s		</a:t>
            </a:r>
            <a:r>
              <a:rPr sz="1800" spc="-5" dirty="0">
                <a:latin typeface="Times New Roman" pitchFamily="18" charset="0"/>
                <a:cs typeface="Times New Roman" pitchFamily="18" charset="0"/>
              </a:rPr>
              <a:t>and  processes	that	meet	the</a:t>
            </a:r>
            <a:endParaRPr sz="1800" dirty="0">
              <a:latin typeface="Times New Roman" pitchFamily="18" charset="0"/>
              <a:cs typeface="Times New Roman" pitchFamily="18" charset="0"/>
            </a:endParaRPr>
          </a:p>
        </p:txBody>
      </p:sp>
      <p:sp>
        <p:nvSpPr>
          <p:cNvPr id="5" name="object 5"/>
          <p:cNvSpPr txBox="1"/>
          <p:nvPr/>
        </p:nvSpPr>
        <p:spPr>
          <a:xfrm>
            <a:off x="3057755" y="3873873"/>
            <a:ext cx="3422650" cy="575945"/>
          </a:xfrm>
          <a:prstGeom prst="rect">
            <a:avLst/>
          </a:prstGeom>
        </p:spPr>
        <p:txBody>
          <a:bodyPr vert="horz" wrap="square" lIns="0" tIns="10795" rIns="0" bIns="0" rtlCol="0">
            <a:spAutoFit/>
          </a:bodyPr>
          <a:lstStyle/>
          <a:p>
            <a:pPr marL="12700" marR="5080" indent="177165">
              <a:lnSpc>
                <a:spcPct val="100699"/>
              </a:lnSpc>
              <a:spcBef>
                <a:spcPts val="85"/>
              </a:spcBef>
              <a:tabLst>
                <a:tab pos="993775" algn="l"/>
                <a:tab pos="1729739" algn="l"/>
                <a:tab pos="1850389" algn="l"/>
                <a:tab pos="2307590" algn="l"/>
                <a:tab pos="3208655" algn="l"/>
              </a:tabLst>
            </a:pPr>
            <a:r>
              <a:rPr sz="1800" spc="-5" dirty="0">
                <a:latin typeface="Times New Roman" pitchFamily="18" charset="0"/>
                <a:cs typeface="Times New Roman" pitchFamily="18" charset="0"/>
              </a:rPr>
              <a:t>desig</a:t>
            </a:r>
            <a:r>
              <a:rPr sz="1800" dirty="0">
                <a:latin typeface="Times New Roman" pitchFamily="18" charset="0"/>
                <a:cs typeface="Times New Roman" pitchFamily="18" charset="0"/>
              </a:rPr>
              <a:t>n	</a:t>
            </a:r>
            <a:r>
              <a:rPr sz="1800" spc="-5" dirty="0">
                <a:latin typeface="Times New Roman" pitchFamily="18" charset="0"/>
                <a:cs typeface="Times New Roman" pitchFamily="18" charset="0"/>
              </a:rPr>
              <a:t>syste</a:t>
            </a:r>
            <a:r>
              <a:rPr sz="1800" dirty="0">
                <a:latin typeface="Times New Roman" pitchFamily="18" charset="0"/>
                <a:cs typeface="Times New Roman" pitchFamily="18" charset="0"/>
              </a:rPr>
              <a:t>m		</a:t>
            </a:r>
            <a:r>
              <a:rPr sz="1800" spc="-5" dirty="0">
                <a:latin typeface="Times New Roman" pitchFamily="18" charset="0"/>
                <a:cs typeface="Times New Roman" pitchFamily="18" charset="0"/>
              </a:rPr>
              <a:t>component</a:t>
            </a:r>
            <a:r>
              <a:rPr sz="1800" dirty="0">
                <a:latin typeface="Times New Roman" pitchFamily="18" charset="0"/>
                <a:cs typeface="Times New Roman" pitchFamily="18" charset="0"/>
              </a:rPr>
              <a:t>s	</a:t>
            </a:r>
            <a:r>
              <a:rPr sz="1800" spc="-5" dirty="0">
                <a:latin typeface="Times New Roman" pitchFamily="18" charset="0"/>
                <a:cs typeface="Times New Roman" pitchFamily="18" charset="0"/>
              </a:rPr>
              <a:t>or  specifie</a:t>
            </a:r>
            <a:r>
              <a:rPr sz="1800" dirty="0">
                <a:latin typeface="Times New Roman" pitchFamily="18" charset="0"/>
                <a:cs typeface="Times New Roman" pitchFamily="18" charset="0"/>
              </a:rPr>
              <a:t>d	</a:t>
            </a:r>
            <a:r>
              <a:rPr sz="1800" spc="-310" dirty="0">
                <a:latin typeface="Times New Roman" pitchFamily="18" charset="0"/>
                <a:cs typeface="Times New Roman" pitchFamily="18" charset="0"/>
              </a:rPr>
              <a:t> </a:t>
            </a:r>
            <a:r>
              <a:rPr sz="1800" spc="-5" dirty="0">
                <a:latin typeface="Times New Roman" pitchFamily="18" charset="0"/>
                <a:cs typeface="Times New Roman" pitchFamily="18" charset="0"/>
              </a:rPr>
              <a:t>need</a:t>
            </a:r>
            <a:r>
              <a:rPr sz="1800" dirty="0">
                <a:latin typeface="Times New Roman" pitchFamily="18" charset="0"/>
                <a:cs typeface="Times New Roman" pitchFamily="18" charset="0"/>
              </a:rPr>
              <a:t>s	</a:t>
            </a:r>
            <a:r>
              <a:rPr sz="1800" spc="-5" dirty="0">
                <a:latin typeface="Times New Roman" pitchFamily="18" charset="0"/>
                <a:cs typeface="Times New Roman" pitchFamily="18" charset="0"/>
              </a:rPr>
              <a:t>wit</a:t>
            </a:r>
            <a:r>
              <a:rPr sz="1800" dirty="0">
                <a:latin typeface="Times New Roman" pitchFamily="18" charset="0"/>
                <a:cs typeface="Times New Roman" pitchFamily="18" charset="0"/>
              </a:rPr>
              <a:t>h	</a:t>
            </a:r>
            <a:r>
              <a:rPr sz="1800" spc="-5" dirty="0">
                <a:latin typeface="Times New Roman" pitchFamily="18" charset="0"/>
                <a:cs typeface="Times New Roman" pitchFamily="18" charset="0"/>
              </a:rPr>
              <a:t>appropriate</a:t>
            </a:r>
            <a:endParaRPr sz="1800" dirty="0">
              <a:latin typeface="Times New Roman" pitchFamily="18" charset="0"/>
              <a:cs typeface="Times New Roman" pitchFamily="18" charset="0"/>
            </a:endParaRPr>
          </a:p>
        </p:txBody>
      </p:sp>
      <p:sp>
        <p:nvSpPr>
          <p:cNvPr id="6" name="object 6"/>
          <p:cNvSpPr txBox="1"/>
          <p:nvPr/>
        </p:nvSpPr>
        <p:spPr>
          <a:xfrm>
            <a:off x="3388362" y="9122922"/>
            <a:ext cx="64769" cy="127000"/>
          </a:xfrm>
          <a:prstGeom prst="rect">
            <a:avLst/>
          </a:prstGeom>
        </p:spPr>
        <p:txBody>
          <a:bodyPr vert="horz" wrap="square" lIns="0" tIns="0" rIns="0" bIns="0" rtlCol="0">
            <a:spAutoFit/>
          </a:bodyPr>
          <a:lstStyle/>
          <a:p>
            <a:pPr>
              <a:lnSpc>
                <a:spcPts val="950"/>
              </a:lnSpc>
            </a:pPr>
            <a:r>
              <a:rPr sz="1000" b="1" dirty="0">
                <a:solidFill>
                  <a:srgbClr val="363434"/>
                </a:solidFill>
                <a:latin typeface="Calibri"/>
                <a:cs typeface="Calibri"/>
              </a:rPr>
              <a:t>4</a:t>
            </a:r>
            <a:endParaRPr sz="1000" dirty="0">
              <a:latin typeface="Calibri"/>
              <a:cs typeface="Calibri"/>
            </a:endParaRPr>
          </a:p>
        </p:txBody>
      </p:sp>
      <p:sp>
        <p:nvSpPr>
          <p:cNvPr id="7" name="object 7"/>
          <p:cNvSpPr/>
          <p:nvPr/>
        </p:nvSpPr>
        <p:spPr>
          <a:xfrm>
            <a:off x="-1" y="0"/>
            <a:ext cx="1443789" cy="952498"/>
          </a:xfrm>
          <a:prstGeom prst="rect">
            <a:avLst/>
          </a:prstGeom>
          <a:blipFill>
            <a:blip r:embed="rId3" cstate="print"/>
            <a:stretch>
              <a:fillRect/>
            </a:stretch>
          </a:blipFill>
        </p:spPr>
        <p:txBody>
          <a:bodyPr wrap="square" lIns="0" tIns="0" rIns="0" bIns="0" rtlCol="0"/>
          <a:lstStyle/>
          <a:p>
            <a:endParaRPr lang="en-IN" dirty="0" smtClean="0"/>
          </a:p>
        </p:txBody>
      </p:sp>
      <p:sp>
        <p:nvSpPr>
          <p:cNvPr id="8" name="object 8"/>
          <p:cNvSpPr/>
          <p:nvPr/>
        </p:nvSpPr>
        <p:spPr>
          <a:xfrm>
            <a:off x="0" y="6134087"/>
            <a:ext cx="6857986" cy="3238493"/>
          </a:xfrm>
          <a:prstGeom prst="rect">
            <a:avLst/>
          </a:prstGeom>
          <a:blipFill>
            <a:blip r:embed="rId4" cstate="print"/>
            <a:stretch>
              <a:fillRect/>
            </a:stretch>
          </a:blipFill>
        </p:spPr>
        <p:txBody>
          <a:bodyPr wrap="square" lIns="0" tIns="0" rIns="0" bIns="0" rtlCol="0"/>
          <a:lstStyle/>
          <a:p>
            <a:endParaRPr dirty="0"/>
          </a:p>
        </p:txBody>
      </p:sp>
      <p:sp>
        <p:nvSpPr>
          <p:cNvPr id="9" name="object 9"/>
          <p:cNvSpPr txBox="1"/>
          <p:nvPr/>
        </p:nvSpPr>
        <p:spPr>
          <a:xfrm>
            <a:off x="214290" y="685772"/>
            <a:ext cx="6299200" cy="3188502"/>
          </a:xfrm>
          <a:prstGeom prst="rect">
            <a:avLst/>
          </a:prstGeom>
        </p:spPr>
        <p:txBody>
          <a:bodyPr vert="horz" wrap="square" lIns="0" tIns="12700" rIns="0" bIns="0" rtlCol="0">
            <a:spAutoFit/>
          </a:bodyPr>
          <a:lstStyle/>
          <a:p>
            <a:pPr marL="229870" marR="5643880" indent="-40640">
              <a:lnSpc>
                <a:spcPct val="106600"/>
              </a:lnSpc>
              <a:spcBef>
                <a:spcPts val="100"/>
              </a:spcBef>
            </a:pPr>
            <a:endParaRPr sz="1400" dirty="0" smtClean="0">
              <a:latin typeface="Calibri"/>
              <a:cs typeface="Calibri"/>
            </a:endParaRPr>
          </a:p>
          <a:p>
            <a:pPr marL="174625">
              <a:lnSpc>
                <a:spcPct val="100000"/>
              </a:lnSpc>
              <a:spcBef>
                <a:spcPts val="1070"/>
              </a:spcBef>
            </a:pPr>
            <a:r>
              <a:rPr sz="2000" b="1" i="1" spc="-5" dirty="0" smtClean="0">
                <a:solidFill>
                  <a:srgbClr val="FF0000"/>
                </a:solidFill>
                <a:latin typeface="Times New Roman" pitchFamily="18" charset="0"/>
                <a:cs typeface="Times New Roman" pitchFamily="18" charset="0"/>
              </a:rPr>
              <a:t>PROGRAM</a:t>
            </a:r>
            <a:r>
              <a:rPr sz="2000" b="1" i="1" spc="-10" dirty="0" smtClean="0">
                <a:solidFill>
                  <a:srgbClr val="FF0000"/>
                </a:solidFill>
                <a:latin typeface="Times New Roman" pitchFamily="18" charset="0"/>
                <a:cs typeface="Times New Roman" pitchFamily="18" charset="0"/>
              </a:rPr>
              <a:t> </a:t>
            </a:r>
            <a:r>
              <a:rPr sz="2000" b="1" i="1" spc="-5" dirty="0" smtClean="0">
                <a:solidFill>
                  <a:srgbClr val="FF0000"/>
                </a:solidFill>
                <a:latin typeface="Times New Roman" pitchFamily="18" charset="0"/>
                <a:cs typeface="Times New Roman" pitchFamily="18" charset="0"/>
              </a:rPr>
              <a:t>OUTCOMES</a:t>
            </a:r>
            <a:endParaRPr lang="en-US" i="1" dirty="0" smtClean="0">
              <a:solidFill>
                <a:srgbClr val="363434"/>
              </a:solidFill>
              <a:latin typeface="Times New Roman" pitchFamily="18" charset="0"/>
              <a:cs typeface="Times New Roman" pitchFamily="18" charset="0"/>
            </a:endParaRPr>
          </a:p>
          <a:p>
            <a:pPr marL="12700" algn="just">
              <a:lnSpc>
                <a:spcPct val="100000"/>
              </a:lnSpc>
              <a:spcBef>
                <a:spcPts val="910"/>
              </a:spcBef>
            </a:pPr>
            <a:r>
              <a:rPr sz="1800" b="1" i="1" spc="-5" smtClean="0">
                <a:latin typeface="Times New Roman" pitchFamily="18" charset="0"/>
                <a:cs typeface="Times New Roman" pitchFamily="18" charset="0"/>
              </a:rPr>
              <a:t>Engineering </a:t>
            </a:r>
            <a:r>
              <a:rPr sz="1800" b="1" i="1" smtClean="0">
                <a:latin typeface="Times New Roman" pitchFamily="18" charset="0"/>
                <a:cs typeface="Times New Roman" pitchFamily="18" charset="0"/>
              </a:rPr>
              <a:t>knowledge</a:t>
            </a:r>
            <a:r>
              <a:rPr lang="en-IN" b="1" i="1" spc="-5" dirty="0" smtClean="0">
                <a:latin typeface="Times New Roman" pitchFamily="18" charset="0"/>
                <a:cs typeface="Times New Roman" pitchFamily="18" charset="0"/>
              </a:rPr>
              <a:t>:</a:t>
            </a:r>
            <a:r>
              <a:rPr sz="1800" i="1" smtClean="0">
                <a:solidFill>
                  <a:srgbClr val="363434"/>
                </a:solidFill>
                <a:latin typeface="Times New Roman" pitchFamily="18" charset="0"/>
                <a:cs typeface="Times New Roman" pitchFamily="18" charset="0"/>
              </a:rPr>
              <a:t> </a:t>
            </a:r>
            <a:r>
              <a:rPr sz="1800" spc="-5" dirty="0">
                <a:latin typeface="Times New Roman" pitchFamily="18" charset="0"/>
                <a:cs typeface="Times New Roman" pitchFamily="18" charset="0"/>
              </a:rPr>
              <a:t>Apply the knowledge of mathematics,  science, engineering fundamentals, and an engineering  specialization to the solution of complex engineering</a:t>
            </a:r>
            <a:r>
              <a:rPr sz="1800" spc="-35" dirty="0">
                <a:latin typeface="Times New Roman" pitchFamily="18" charset="0"/>
                <a:cs typeface="Times New Roman" pitchFamily="18" charset="0"/>
              </a:rPr>
              <a:t> </a:t>
            </a:r>
            <a:r>
              <a:rPr sz="1800" spc="-5">
                <a:latin typeface="Times New Roman" pitchFamily="18" charset="0"/>
                <a:cs typeface="Times New Roman" pitchFamily="18" charset="0"/>
              </a:rPr>
              <a:t>problems</a:t>
            </a:r>
            <a:r>
              <a:rPr sz="1800" spc="-5" smtClean="0">
                <a:latin typeface="Times New Roman" pitchFamily="18" charset="0"/>
                <a:cs typeface="Times New Roman" pitchFamily="18" charset="0"/>
              </a:rPr>
              <a:t>.</a:t>
            </a:r>
            <a:endParaRPr sz="1800" dirty="0">
              <a:latin typeface="Times New Roman" pitchFamily="18" charset="0"/>
              <a:cs typeface="Times New Roman" pitchFamily="18" charset="0"/>
            </a:endParaRPr>
          </a:p>
          <a:p>
            <a:pPr marL="22225" marR="111125" algn="just">
              <a:lnSpc>
                <a:spcPct val="100699"/>
              </a:lnSpc>
              <a:spcBef>
                <a:spcPts val="595"/>
              </a:spcBef>
            </a:pPr>
            <a:r>
              <a:rPr sz="1800" b="1" i="1" spc="-5" dirty="0">
                <a:latin typeface="Times New Roman" pitchFamily="18" charset="0"/>
                <a:cs typeface="Times New Roman" pitchFamily="18" charset="0"/>
              </a:rPr>
              <a:t>Problem analysis:</a:t>
            </a:r>
            <a:r>
              <a:rPr sz="1800" b="1" spc="-5" dirty="0">
                <a:latin typeface="Times New Roman" pitchFamily="18" charset="0"/>
                <a:cs typeface="Times New Roman" pitchFamily="18" charset="0"/>
              </a:rPr>
              <a:t> </a:t>
            </a:r>
            <a:r>
              <a:rPr sz="1800" spc="-5" dirty="0">
                <a:latin typeface="Times New Roman" pitchFamily="18" charset="0"/>
                <a:cs typeface="Times New Roman" pitchFamily="18" charset="0"/>
              </a:rPr>
              <a:t>Identify, formulate, research literature, and  analyze complex engineering problems reaching substantiated  conclusions using first principles of mathematics, natural sciences,  and engineering</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sciences.</a:t>
            </a:r>
            <a:endParaRPr sz="1800" dirty="0">
              <a:latin typeface="Times New Roman" pitchFamily="18" charset="0"/>
              <a:cs typeface="Times New Roman" pitchFamily="18" charset="0"/>
            </a:endParaRPr>
          </a:p>
          <a:p>
            <a:pPr marL="25400" algn="just">
              <a:lnSpc>
                <a:spcPct val="100000"/>
              </a:lnSpc>
              <a:spcBef>
                <a:spcPts val="615"/>
              </a:spcBef>
            </a:pPr>
            <a:r>
              <a:rPr lang="en-IN" sz="1800" b="1" i="1" spc="-5" dirty="0" smtClean="0">
                <a:latin typeface="Times New Roman" pitchFamily="18" charset="0"/>
                <a:cs typeface="Times New Roman" pitchFamily="18" charset="0"/>
              </a:rPr>
              <a:t> </a:t>
            </a:r>
            <a:r>
              <a:rPr sz="1800" b="1" i="1" spc="-5" smtClean="0">
                <a:latin typeface="Times New Roman" pitchFamily="18" charset="0"/>
                <a:cs typeface="Times New Roman" pitchFamily="18" charset="0"/>
              </a:rPr>
              <a:t>Design/development</a:t>
            </a:r>
            <a:r>
              <a:rPr sz="1800" b="1" i="1" spc="260" smtClean="0">
                <a:latin typeface="Times New Roman" pitchFamily="18" charset="0"/>
                <a:cs typeface="Times New Roman" pitchFamily="18" charset="0"/>
              </a:rPr>
              <a:t> </a:t>
            </a:r>
            <a:r>
              <a:rPr sz="1800" b="1" i="1" spc="-5" dirty="0">
                <a:latin typeface="Times New Roman" pitchFamily="18" charset="0"/>
                <a:cs typeface="Times New Roman" pitchFamily="18" charset="0"/>
              </a:rPr>
              <a:t>of</a:t>
            </a:r>
            <a:r>
              <a:rPr sz="1800" b="1" i="1" spc="260" dirty="0">
                <a:latin typeface="Times New Roman" pitchFamily="18" charset="0"/>
                <a:cs typeface="Times New Roman" pitchFamily="18" charset="0"/>
              </a:rPr>
              <a:t> </a:t>
            </a:r>
            <a:r>
              <a:rPr sz="1800" b="1" i="1" spc="-5" dirty="0">
                <a:latin typeface="Times New Roman" pitchFamily="18" charset="0"/>
                <a:cs typeface="Times New Roman" pitchFamily="18" charset="0"/>
              </a:rPr>
              <a:t>solutions:</a:t>
            </a:r>
            <a:r>
              <a:rPr sz="1800" b="1" i="1" spc="265" dirty="0">
                <a:latin typeface="Times New Roman" pitchFamily="18" charset="0"/>
                <a:cs typeface="Times New Roman" pitchFamily="18" charset="0"/>
              </a:rPr>
              <a:t> </a:t>
            </a:r>
            <a:r>
              <a:rPr sz="1800" spc="-5" dirty="0">
                <a:latin typeface="Times New Roman" pitchFamily="18" charset="0"/>
                <a:cs typeface="Times New Roman" pitchFamily="18" charset="0"/>
              </a:rPr>
              <a:t>Design</a:t>
            </a:r>
            <a:r>
              <a:rPr sz="1800" spc="260" dirty="0">
                <a:latin typeface="Times New Roman" pitchFamily="18" charset="0"/>
                <a:cs typeface="Times New Roman" pitchFamily="18" charset="0"/>
              </a:rPr>
              <a:t> </a:t>
            </a:r>
            <a:r>
              <a:rPr sz="1800" spc="-5" dirty="0">
                <a:latin typeface="Times New Roman" pitchFamily="18" charset="0"/>
                <a:cs typeface="Times New Roman" pitchFamily="18" charset="0"/>
              </a:rPr>
              <a:t>solutions</a:t>
            </a:r>
            <a:r>
              <a:rPr sz="1800" spc="260" dirty="0">
                <a:latin typeface="Times New Roman" pitchFamily="18" charset="0"/>
                <a:cs typeface="Times New Roman" pitchFamily="18" charset="0"/>
              </a:rPr>
              <a:t> </a:t>
            </a:r>
            <a:r>
              <a:rPr sz="1800" spc="-5" dirty="0">
                <a:latin typeface="Times New Roman" pitchFamily="18" charset="0"/>
                <a:cs typeface="Times New Roman" pitchFamily="18" charset="0"/>
              </a:rPr>
              <a:t>for</a:t>
            </a:r>
            <a:r>
              <a:rPr sz="1800" spc="260" dirty="0">
                <a:latin typeface="Times New Roman" pitchFamily="18" charset="0"/>
                <a:cs typeface="Times New Roman" pitchFamily="18" charset="0"/>
              </a:rPr>
              <a:t> </a:t>
            </a:r>
            <a:r>
              <a:rPr sz="1800" spc="-5" dirty="0">
                <a:latin typeface="Times New Roman" pitchFamily="18" charset="0"/>
                <a:cs typeface="Times New Roman" pitchFamily="18" charset="0"/>
              </a:rPr>
              <a:t>complex</a:t>
            </a:r>
            <a:endParaRPr sz="1800" dirty="0">
              <a:latin typeface="Times New Roman" pitchFamily="18" charset="0"/>
              <a:cs typeface="Times New Roman" pitchFamily="18" charset="0"/>
            </a:endParaRPr>
          </a:p>
        </p:txBody>
      </p:sp>
      <p:sp>
        <p:nvSpPr>
          <p:cNvPr id="10" name="object 10"/>
          <p:cNvSpPr txBox="1"/>
          <p:nvPr/>
        </p:nvSpPr>
        <p:spPr>
          <a:xfrm>
            <a:off x="301624" y="4426322"/>
            <a:ext cx="6172835" cy="4412426"/>
          </a:xfrm>
          <a:prstGeom prst="rect">
            <a:avLst/>
          </a:prstGeom>
        </p:spPr>
        <p:txBody>
          <a:bodyPr vert="horz" wrap="square" lIns="0" tIns="10795" rIns="0" bIns="0" rtlCol="0">
            <a:spAutoFit/>
          </a:bodyPr>
          <a:lstStyle/>
          <a:p>
            <a:pPr marL="15240" marR="5080" algn="just">
              <a:lnSpc>
                <a:spcPct val="100699"/>
              </a:lnSpc>
              <a:spcBef>
                <a:spcPts val="85"/>
              </a:spcBef>
            </a:pPr>
            <a:r>
              <a:rPr sz="1800" spc="-5" dirty="0">
                <a:latin typeface="Times New Roman" pitchFamily="18" charset="0"/>
                <a:cs typeface="Times New Roman" pitchFamily="18" charset="0"/>
              </a:rPr>
              <a:t>consideration for the public health </a:t>
            </a:r>
            <a:r>
              <a:rPr sz="1800" spc="-5">
                <a:latin typeface="Times New Roman" pitchFamily="18" charset="0"/>
                <a:cs typeface="Times New Roman" pitchFamily="18" charset="0"/>
              </a:rPr>
              <a:t>and </a:t>
            </a:r>
            <a:r>
              <a:rPr sz="1800" spc="-5" smtClean="0">
                <a:latin typeface="Times New Roman" pitchFamily="18" charset="0"/>
                <a:cs typeface="Times New Roman" pitchFamily="18" charset="0"/>
              </a:rPr>
              <a:t>safety</a:t>
            </a:r>
            <a:r>
              <a:rPr lang="en-IN" sz="1800" spc="-5" dirty="0" smtClean="0">
                <a:latin typeface="Times New Roman" pitchFamily="18" charset="0"/>
                <a:cs typeface="Times New Roman" pitchFamily="18" charset="0"/>
              </a:rPr>
              <a:t> </a:t>
            </a:r>
            <a:r>
              <a:rPr sz="1800" spc="-5" smtClean="0">
                <a:latin typeface="Times New Roman" pitchFamily="18" charset="0"/>
                <a:cs typeface="Times New Roman" pitchFamily="18" charset="0"/>
              </a:rPr>
              <a:t>and </a:t>
            </a:r>
            <a:r>
              <a:rPr sz="1800" spc="-5" dirty="0">
                <a:latin typeface="Times New Roman" pitchFamily="18" charset="0"/>
                <a:cs typeface="Times New Roman" pitchFamily="18" charset="0"/>
              </a:rPr>
              <a:t>the cultural</a:t>
            </a:r>
            <a:r>
              <a:rPr sz="1800" spc="-5">
                <a:latin typeface="Times New Roman" pitchFamily="18" charset="0"/>
                <a:cs typeface="Times New Roman" pitchFamily="18" charset="0"/>
              </a:rPr>
              <a:t>,  </a:t>
            </a:r>
            <a:r>
              <a:rPr sz="1800" spc="-5" smtClean="0">
                <a:latin typeface="Times New Roman" pitchFamily="18" charset="0"/>
                <a:cs typeface="Times New Roman" pitchFamily="18" charset="0"/>
              </a:rPr>
              <a:t>soci</a:t>
            </a:r>
            <a:r>
              <a:rPr lang="en-IN" sz="1800" spc="-5" dirty="0" smtClean="0">
                <a:latin typeface="Times New Roman" pitchFamily="18" charset="0"/>
                <a:cs typeface="Times New Roman" pitchFamily="18" charset="0"/>
              </a:rPr>
              <a:t>a</a:t>
            </a:r>
            <a:r>
              <a:rPr sz="1800" spc="-5" smtClean="0">
                <a:latin typeface="Times New Roman" pitchFamily="18" charset="0"/>
                <a:cs typeface="Times New Roman" pitchFamily="18" charset="0"/>
              </a:rPr>
              <a:t>l</a:t>
            </a:r>
            <a:r>
              <a:rPr sz="1800" spc="-5" dirty="0">
                <a:latin typeface="Times New Roman" pitchFamily="18" charset="0"/>
                <a:cs typeface="Times New Roman" pitchFamily="18" charset="0"/>
              </a:rPr>
              <a:t>, and environmental</a:t>
            </a:r>
            <a:r>
              <a:rPr sz="1800" spc="-15" dirty="0">
                <a:latin typeface="Times New Roman" pitchFamily="18" charset="0"/>
                <a:cs typeface="Times New Roman" pitchFamily="18" charset="0"/>
              </a:rPr>
              <a:t> </a:t>
            </a:r>
            <a:r>
              <a:rPr sz="1800" spc="-5" dirty="0">
                <a:latin typeface="Times New Roman" pitchFamily="18" charset="0"/>
                <a:cs typeface="Times New Roman" pitchFamily="18" charset="0"/>
              </a:rPr>
              <a:t>considerations.</a:t>
            </a:r>
            <a:endParaRPr sz="1800" dirty="0">
              <a:latin typeface="Times New Roman" pitchFamily="18" charset="0"/>
              <a:cs typeface="Times New Roman" pitchFamily="18" charset="0"/>
            </a:endParaRPr>
          </a:p>
          <a:p>
            <a:pPr marL="12700" marR="6350" algn="just">
              <a:lnSpc>
                <a:spcPct val="100699"/>
              </a:lnSpc>
              <a:spcBef>
                <a:spcPts val="825"/>
              </a:spcBef>
            </a:pPr>
            <a:r>
              <a:rPr sz="1800" b="1" i="1" spc="-5" dirty="0">
                <a:latin typeface="Times New Roman" pitchFamily="18" charset="0"/>
                <a:cs typeface="Times New Roman" pitchFamily="18" charset="0"/>
              </a:rPr>
              <a:t>Conduct investigations of complex </a:t>
            </a:r>
            <a:r>
              <a:rPr sz="1800" b="1" i="1" dirty="0">
                <a:latin typeface="Times New Roman" pitchFamily="18" charset="0"/>
                <a:cs typeface="Times New Roman" pitchFamily="18" charset="0"/>
              </a:rPr>
              <a:t>problems: </a:t>
            </a:r>
            <a:r>
              <a:rPr sz="1800" spc="-5" dirty="0">
                <a:latin typeface="Times New Roman" pitchFamily="18" charset="0"/>
                <a:cs typeface="Times New Roman" pitchFamily="18" charset="0"/>
              </a:rPr>
              <a:t>Use research-based  knowledge and research methods including design of  experiments, analysis and interpretation of data, and synthesis of  the information to provide valid</a:t>
            </a:r>
            <a:r>
              <a:rPr sz="1800" spc="-15" dirty="0">
                <a:latin typeface="Times New Roman" pitchFamily="18" charset="0"/>
                <a:cs typeface="Times New Roman" pitchFamily="18" charset="0"/>
              </a:rPr>
              <a:t> </a:t>
            </a:r>
            <a:r>
              <a:rPr sz="1800" spc="-5">
                <a:latin typeface="Times New Roman" pitchFamily="18" charset="0"/>
                <a:cs typeface="Times New Roman" pitchFamily="18" charset="0"/>
              </a:rPr>
              <a:t>conclusions</a:t>
            </a:r>
            <a:r>
              <a:rPr sz="1800" spc="-5" smtClean="0">
                <a:latin typeface="Times New Roman" pitchFamily="18" charset="0"/>
                <a:cs typeface="Times New Roman" pitchFamily="18" charset="0"/>
              </a:rPr>
              <a:t>.</a:t>
            </a:r>
            <a:endParaRPr lang="en-IN" sz="1800" spc="-5" dirty="0" smtClean="0">
              <a:latin typeface="Times New Roman" pitchFamily="18" charset="0"/>
              <a:cs typeface="Times New Roman" pitchFamily="18" charset="0"/>
            </a:endParaRPr>
          </a:p>
          <a:p>
            <a:pPr marL="12700" marR="6350" algn="just">
              <a:lnSpc>
                <a:spcPct val="100699"/>
              </a:lnSpc>
              <a:spcBef>
                <a:spcPts val="825"/>
              </a:spcBef>
            </a:pPr>
            <a:r>
              <a:rPr lang="en-IN" b="1" i="1" spc="-5" dirty="0" smtClean="0">
                <a:latin typeface="Times New Roman" pitchFamily="18" charset="0"/>
                <a:cs typeface="Times New Roman" pitchFamily="18" charset="0"/>
              </a:rPr>
              <a:t>Modern tool usage: </a:t>
            </a:r>
            <a:r>
              <a:rPr lang="en-IN" spc="-5" dirty="0" smtClean="0">
                <a:latin typeface="Times New Roman" pitchFamily="18" charset="0"/>
                <a:cs typeface="Times New Roman" pitchFamily="18" charset="0"/>
              </a:rPr>
              <a:t>Create, select, and apply appropriate  techniques, resources, and modern engineering and IT tools  including prediction and modelling to complex engineering activities  with an understanding of the</a:t>
            </a:r>
            <a:r>
              <a:rPr lang="en-IN" spc="-15" dirty="0" smtClean="0">
                <a:latin typeface="Times New Roman" pitchFamily="18" charset="0"/>
                <a:cs typeface="Times New Roman" pitchFamily="18" charset="0"/>
              </a:rPr>
              <a:t> </a:t>
            </a:r>
            <a:r>
              <a:rPr lang="en-IN" spc="-5" dirty="0" smtClean="0">
                <a:latin typeface="Times New Roman" pitchFamily="18" charset="0"/>
                <a:cs typeface="Times New Roman" pitchFamily="18" charset="0"/>
              </a:rPr>
              <a:t>limitations.</a:t>
            </a:r>
            <a:endParaRPr sz="1800" dirty="0">
              <a:latin typeface="Times New Roman" pitchFamily="18" charset="0"/>
              <a:cs typeface="Times New Roman" pitchFamily="18" charset="0"/>
            </a:endParaRPr>
          </a:p>
          <a:p>
            <a:pPr marL="12700" marR="10160" algn="just"/>
            <a:r>
              <a:rPr sz="1800" b="1" i="1" spc="-5" dirty="0">
                <a:latin typeface="Times New Roman" pitchFamily="18" charset="0"/>
                <a:cs typeface="Times New Roman" pitchFamily="18" charset="0"/>
              </a:rPr>
              <a:t>The engineer and society</a:t>
            </a:r>
            <a:r>
              <a:rPr sz="1800" b="1" spc="-5" dirty="0">
                <a:latin typeface="Times New Roman" pitchFamily="18" charset="0"/>
                <a:cs typeface="Times New Roman" pitchFamily="18" charset="0"/>
              </a:rPr>
              <a:t>: </a:t>
            </a:r>
            <a:r>
              <a:rPr sz="1800" spc="-5" dirty="0">
                <a:latin typeface="Times New Roman" pitchFamily="18" charset="0"/>
                <a:cs typeface="Times New Roman" pitchFamily="18" charset="0"/>
              </a:rPr>
              <a:t>Apply reasoning informed by the  contextual knowledge to assess societal, health, safety, legal and  cultural issues and the consequent responsibilities relevant to the  professional engineering</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practice.</a:t>
            </a:r>
            <a:endParaRPr sz="1800" dirty="0">
              <a:latin typeface="Times New Roman" pitchFamily="18" charset="0"/>
              <a:cs typeface="Times New Roman" pitchFamily="18" charset="0"/>
            </a:endParaRPr>
          </a:p>
          <a:p>
            <a:pPr marL="12700" marR="8890" algn="just">
              <a:lnSpc>
                <a:spcPct val="100699"/>
              </a:lnSpc>
            </a:pPr>
            <a:endParaRPr sz="1800" dirty="0">
              <a:latin typeface="Times New Roman" pitchFamily="18" charset="0"/>
              <a:cs typeface="Times New Roman" pitchFamily="18" charset="0"/>
            </a:endParaRPr>
          </a:p>
        </p:txBody>
      </p:sp>
      <p:sp>
        <p:nvSpPr>
          <p:cNvPr id="11" name="object 11"/>
          <p:cNvSpPr/>
          <p:nvPr/>
        </p:nvSpPr>
        <p:spPr>
          <a:xfrm>
            <a:off x="285728" y="1400152"/>
            <a:ext cx="6248400" cy="1905"/>
          </a:xfrm>
          <a:custGeom>
            <a:avLst/>
            <a:gdLst/>
            <a:ahLst/>
            <a:cxnLst/>
            <a:rect l="l" t="t" r="r" b="b"/>
            <a:pathLst>
              <a:path w="6248400" h="1905">
                <a:moveTo>
                  <a:pt x="0" y="0"/>
                </a:moveTo>
                <a:lnTo>
                  <a:pt x="6248387" y="1587"/>
                </a:lnTo>
              </a:path>
            </a:pathLst>
          </a:custGeom>
          <a:ln w="9524">
            <a:solidFill>
              <a:srgbClr val="000000"/>
            </a:solidFill>
          </a:ln>
        </p:spPr>
        <p:txBody>
          <a:bodyPr wrap="square" lIns="0" tIns="0" rIns="0" bIns="0" rtlCol="0"/>
          <a:lstStyle/>
          <a:p>
            <a:endParaRPr dirty="0"/>
          </a:p>
        </p:txBody>
      </p:sp>
      <p:sp>
        <p:nvSpPr>
          <p:cNvPr id="13" name="TextBox 12"/>
          <p:cNvSpPr txBox="1"/>
          <p:nvPr/>
        </p:nvSpPr>
        <p:spPr>
          <a:xfrm>
            <a:off x="428604" y="185706"/>
            <a:ext cx="642942" cy="523220"/>
          </a:xfrm>
          <a:prstGeom prst="rect">
            <a:avLst/>
          </a:prstGeom>
          <a:noFill/>
        </p:spPr>
        <p:txBody>
          <a:bodyPr wrap="square" rtlCol="0">
            <a:spAutoFit/>
          </a:bodyPr>
          <a:lstStyle/>
          <a:p>
            <a:r>
              <a:rPr lang="en-IN" sz="1400" b="1" dirty="0" smtClean="0"/>
              <a:t>TELSA</a:t>
            </a:r>
          </a:p>
          <a:p>
            <a:r>
              <a:rPr lang="en-IN" sz="1400" b="1" dirty="0" smtClean="0"/>
              <a:t>11</a:t>
            </a:r>
            <a:r>
              <a:rPr lang="en-IN" sz="1400" b="1" dirty="0" smtClean="0"/>
              <a:t>/17</a:t>
            </a:r>
            <a:endParaRPr lang="en-IN" sz="1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857986" cy="51002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510028"/>
            <a:ext cx="6858000" cy="0"/>
          </a:xfrm>
          <a:custGeom>
            <a:avLst/>
            <a:gdLst/>
            <a:ahLst/>
            <a:cxnLst/>
            <a:rect l="l" t="t" r="r" b="b"/>
            <a:pathLst>
              <a:path w="6858000">
                <a:moveTo>
                  <a:pt x="6857986" y="0"/>
                </a:moveTo>
                <a:lnTo>
                  <a:pt x="0" y="0"/>
                </a:lnTo>
              </a:path>
            </a:pathLst>
          </a:custGeom>
          <a:ln w="19024">
            <a:solidFill>
              <a:srgbClr val="FDFDFD"/>
            </a:solidFill>
          </a:ln>
        </p:spPr>
        <p:txBody>
          <a:bodyPr wrap="square" lIns="0" tIns="0" rIns="0" bIns="0" rtlCol="0"/>
          <a:lstStyle/>
          <a:p>
            <a:endParaRPr dirty="0"/>
          </a:p>
        </p:txBody>
      </p:sp>
      <p:sp>
        <p:nvSpPr>
          <p:cNvPr id="4" name="object 4"/>
          <p:cNvSpPr txBox="1"/>
          <p:nvPr/>
        </p:nvSpPr>
        <p:spPr>
          <a:xfrm>
            <a:off x="3388362" y="9122922"/>
            <a:ext cx="64769" cy="127000"/>
          </a:xfrm>
          <a:prstGeom prst="rect">
            <a:avLst/>
          </a:prstGeom>
        </p:spPr>
        <p:txBody>
          <a:bodyPr vert="horz" wrap="square" lIns="0" tIns="0" rIns="0" bIns="0" rtlCol="0">
            <a:spAutoFit/>
          </a:bodyPr>
          <a:lstStyle/>
          <a:p>
            <a:pPr>
              <a:lnSpc>
                <a:spcPts val="950"/>
              </a:lnSpc>
            </a:pPr>
            <a:r>
              <a:rPr sz="1000" b="1" dirty="0">
                <a:solidFill>
                  <a:srgbClr val="363434"/>
                </a:solidFill>
                <a:latin typeface="Calibri"/>
                <a:cs typeface="Calibri"/>
              </a:rPr>
              <a:t>4</a:t>
            </a:r>
            <a:endParaRPr sz="1000" dirty="0">
              <a:latin typeface="Calibri"/>
              <a:cs typeface="Calibri"/>
            </a:endParaRPr>
          </a:p>
        </p:txBody>
      </p:sp>
      <p:sp>
        <p:nvSpPr>
          <p:cNvPr id="5" name="object 5"/>
          <p:cNvSpPr/>
          <p:nvPr/>
        </p:nvSpPr>
        <p:spPr>
          <a:xfrm>
            <a:off x="0" y="6184887"/>
            <a:ext cx="6857986" cy="3238493"/>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0" y="0"/>
            <a:ext cx="1343032" cy="952498"/>
          </a:xfrm>
          <a:prstGeom prst="rect">
            <a:avLst/>
          </a:prstGeom>
          <a:blipFill>
            <a:blip r:embed="rId4" cstate="print"/>
            <a:stretch>
              <a:fillRect/>
            </a:stretch>
          </a:blipFill>
        </p:spPr>
        <p:txBody>
          <a:bodyPr wrap="square" lIns="0" tIns="0" rIns="0" bIns="0" rtlCol="0"/>
          <a:lstStyle/>
          <a:p>
            <a:endParaRPr dirty="0"/>
          </a:p>
        </p:txBody>
      </p:sp>
      <p:sp>
        <p:nvSpPr>
          <p:cNvPr id="7" name="object 7"/>
          <p:cNvSpPr txBox="1"/>
          <p:nvPr/>
        </p:nvSpPr>
        <p:spPr>
          <a:xfrm>
            <a:off x="241300" y="224408"/>
            <a:ext cx="6391273" cy="6874702"/>
          </a:xfrm>
          <a:prstGeom prst="rect">
            <a:avLst/>
          </a:prstGeom>
        </p:spPr>
        <p:txBody>
          <a:bodyPr vert="horz" wrap="square" lIns="0" tIns="12700" rIns="0" bIns="0" rtlCol="0">
            <a:spAutoFit/>
          </a:bodyPr>
          <a:lstStyle/>
          <a:p>
            <a:pPr marL="217170" marR="5700395" indent="-40640">
              <a:lnSpc>
                <a:spcPct val="106600"/>
              </a:lnSpc>
              <a:spcBef>
                <a:spcPts val="100"/>
              </a:spcBef>
            </a:pPr>
            <a:r>
              <a:rPr sz="1400" b="1" spc="-5">
                <a:latin typeface="Calibri"/>
                <a:cs typeface="Calibri"/>
              </a:rPr>
              <a:t>TESLA  </a:t>
            </a:r>
            <a:r>
              <a:rPr lang="en-IN" sz="1400" b="1" spc="-5" dirty="0" smtClean="0">
                <a:latin typeface="Calibri"/>
                <a:cs typeface="Calibri"/>
              </a:rPr>
              <a:t>11</a:t>
            </a:r>
            <a:r>
              <a:rPr sz="1400" b="1" spc="-5" smtClean="0">
                <a:latin typeface="Calibri"/>
                <a:cs typeface="Calibri"/>
              </a:rPr>
              <a:t>/1</a:t>
            </a:r>
            <a:r>
              <a:rPr lang="en-IN" sz="1400" b="1" spc="-5" dirty="0" smtClean="0">
                <a:latin typeface="Calibri"/>
                <a:cs typeface="Calibri"/>
              </a:rPr>
              <a:t>7</a:t>
            </a:r>
            <a:endParaRPr sz="1400" dirty="0">
              <a:latin typeface="Calibri"/>
              <a:cs typeface="Calibri"/>
            </a:endParaRPr>
          </a:p>
          <a:p>
            <a:pPr>
              <a:lnSpc>
                <a:spcPct val="100000"/>
              </a:lnSpc>
              <a:spcBef>
                <a:spcPts val="20"/>
              </a:spcBef>
            </a:pPr>
            <a:endParaRPr sz="1600" dirty="0">
              <a:latin typeface="Times New Roman"/>
              <a:cs typeface="Times New Roman"/>
            </a:endParaRPr>
          </a:p>
          <a:p>
            <a:pPr marL="12700" marR="8890" algn="just">
              <a:lnSpc>
                <a:spcPct val="100699"/>
              </a:lnSpc>
            </a:pPr>
            <a:r>
              <a:rPr lang="en-IN" b="1" i="1" spc="-5" dirty="0" smtClean="0">
                <a:latin typeface="Times New Roman" pitchFamily="18" charset="0"/>
                <a:cs typeface="Times New Roman" pitchFamily="18" charset="0"/>
              </a:rPr>
              <a:t>Environment and sustainability:</a:t>
            </a:r>
            <a:r>
              <a:rPr lang="en-IN" b="1" spc="-5" dirty="0" smtClean="0">
                <a:latin typeface="Times New Roman" pitchFamily="18" charset="0"/>
                <a:cs typeface="Times New Roman" pitchFamily="18" charset="0"/>
              </a:rPr>
              <a:t> </a:t>
            </a:r>
            <a:r>
              <a:rPr lang="en-IN" spc="-5" dirty="0" smtClean="0">
                <a:latin typeface="Times New Roman" pitchFamily="18" charset="0"/>
                <a:cs typeface="Times New Roman" pitchFamily="18" charset="0"/>
              </a:rPr>
              <a:t>Understand the impact of the  professional engineering solutions in societal and environmental  contexts and demonstrate the knowledge of and need for  sustainable</a:t>
            </a:r>
            <a:r>
              <a:rPr lang="en-IN" spc="-10" dirty="0" smtClean="0">
                <a:latin typeface="Times New Roman" pitchFamily="18" charset="0"/>
                <a:cs typeface="Times New Roman" pitchFamily="18" charset="0"/>
              </a:rPr>
              <a:t> </a:t>
            </a:r>
            <a:r>
              <a:rPr lang="en-IN" spc="-5" dirty="0" smtClean="0">
                <a:latin typeface="Times New Roman" pitchFamily="18" charset="0"/>
                <a:cs typeface="Times New Roman" pitchFamily="18" charset="0"/>
              </a:rPr>
              <a:t>development.</a:t>
            </a:r>
            <a:endParaRPr lang="en-IN" dirty="0" smtClean="0">
              <a:latin typeface="Times New Roman" pitchFamily="18" charset="0"/>
              <a:cs typeface="Times New Roman" pitchFamily="18" charset="0"/>
            </a:endParaRPr>
          </a:p>
          <a:p>
            <a:pPr marL="12700" marR="19685" algn="just">
              <a:lnSpc>
                <a:spcPct val="100699"/>
              </a:lnSpc>
            </a:pPr>
            <a:r>
              <a:rPr lang="en-IN" b="1" i="1" spc="-5" dirty="0" smtClean="0">
                <a:latin typeface="Times New Roman" pitchFamily="18" charset="0"/>
                <a:cs typeface="Times New Roman" pitchFamily="18" charset="0"/>
              </a:rPr>
              <a:t>Ethics:</a:t>
            </a:r>
            <a:r>
              <a:rPr lang="en-IN" b="1" spc="-5" dirty="0" smtClean="0">
                <a:latin typeface="Times New Roman" pitchFamily="18" charset="0"/>
                <a:cs typeface="Times New Roman" pitchFamily="18" charset="0"/>
              </a:rPr>
              <a:t> </a:t>
            </a:r>
            <a:r>
              <a:rPr lang="en-IN" spc="-5" dirty="0" smtClean="0">
                <a:latin typeface="Times New Roman" pitchFamily="18" charset="0"/>
                <a:cs typeface="Times New Roman" pitchFamily="18" charset="0"/>
              </a:rPr>
              <a:t>Apply ethical principles and commit to professional ethics,   responsibilities and norms of the engineering</a:t>
            </a:r>
            <a:r>
              <a:rPr lang="en-IN" spc="-30" dirty="0" smtClean="0">
                <a:latin typeface="Times New Roman" pitchFamily="18" charset="0"/>
                <a:cs typeface="Times New Roman" pitchFamily="18" charset="0"/>
              </a:rPr>
              <a:t> </a:t>
            </a:r>
            <a:r>
              <a:rPr lang="en-IN" spc="-5" dirty="0" smtClean="0">
                <a:latin typeface="Times New Roman" pitchFamily="18" charset="0"/>
                <a:cs typeface="Times New Roman" pitchFamily="18" charset="0"/>
              </a:rPr>
              <a:t>practice.</a:t>
            </a:r>
            <a:endParaRPr lang="en-IN" dirty="0" smtClean="0">
              <a:latin typeface="Times New Roman" pitchFamily="18" charset="0"/>
              <a:cs typeface="Times New Roman" pitchFamily="18" charset="0"/>
            </a:endParaRPr>
          </a:p>
          <a:p>
            <a:pPr marL="12700" marR="5715" algn="just">
              <a:lnSpc>
                <a:spcPct val="100699"/>
              </a:lnSpc>
            </a:pPr>
            <a:r>
              <a:rPr sz="1800" b="1" i="1" spc="-5" smtClean="0">
                <a:latin typeface="Times New Roman" pitchFamily="18" charset="0"/>
                <a:cs typeface="Times New Roman" pitchFamily="18" charset="0"/>
              </a:rPr>
              <a:t>Individual </a:t>
            </a:r>
            <a:r>
              <a:rPr sz="1800" b="1" i="1" spc="-5" dirty="0">
                <a:latin typeface="Times New Roman" pitchFamily="18" charset="0"/>
                <a:cs typeface="Times New Roman" pitchFamily="18" charset="0"/>
              </a:rPr>
              <a:t>and team work: </a:t>
            </a:r>
            <a:r>
              <a:rPr sz="1800" spc="-5" dirty="0">
                <a:latin typeface="Times New Roman" pitchFamily="18" charset="0"/>
                <a:cs typeface="Times New Roman" pitchFamily="18" charset="0"/>
              </a:rPr>
              <a:t>Function effectively as </a:t>
            </a:r>
            <a:r>
              <a:rPr sz="1800" spc="-5">
                <a:latin typeface="Times New Roman" pitchFamily="18" charset="0"/>
                <a:cs typeface="Times New Roman" pitchFamily="18" charset="0"/>
              </a:rPr>
              <a:t>an </a:t>
            </a:r>
            <a:r>
              <a:rPr sz="1800" spc="-5" smtClean="0">
                <a:latin typeface="Times New Roman" pitchFamily="18" charset="0"/>
                <a:cs typeface="Times New Roman" pitchFamily="18" charset="0"/>
              </a:rPr>
              <a:t>individual and </a:t>
            </a:r>
            <a:r>
              <a:rPr sz="1800" spc="-5" dirty="0">
                <a:latin typeface="Times New Roman" pitchFamily="18" charset="0"/>
                <a:cs typeface="Times New Roman" pitchFamily="18" charset="0"/>
              </a:rPr>
              <a:t>as </a:t>
            </a:r>
            <a:r>
              <a:rPr sz="1800" dirty="0">
                <a:latin typeface="Times New Roman" pitchFamily="18" charset="0"/>
                <a:cs typeface="Times New Roman" pitchFamily="18" charset="0"/>
              </a:rPr>
              <a:t>a </a:t>
            </a:r>
            <a:r>
              <a:rPr sz="1800" spc="-5" dirty="0">
                <a:latin typeface="Times New Roman" pitchFamily="18" charset="0"/>
                <a:cs typeface="Times New Roman" pitchFamily="18" charset="0"/>
              </a:rPr>
              <a:t>member or leader in diverse teams, and in  multidisciplinary</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settings.</a:t>
            </a:r>
            <a:endParaRPr sz="1800" dirty="0">
              <a:latin typeface="Times New Roman" pitchFamily="18" charset="0"/>
              <a:cs typeface="Times New Roman" pitchFamily="18" charset="0"/>
            </a:endParaRPr>
          </a:p>
          <a:p>
            <a:pPr marL="12700" marR="6350" algn="just">
              <a:lnSpc>
                <a:spcPct val="100699"/>
              </a:lnSpc>
            </a:pPr>
            <a:r>
              <a:rPr sz="1800" b="1" i="1" spc="-5" smtClean="0">
                <a:latin typeface="Times New Roman" pitchFamily="18" charset="0"/>
                <a:cs typeface="Times New Roman" pitchFamily="18" charset="0"/>
              </a:rPr>
              <a:t>Communication</a:t>
            </a:r>
            <a:r>
              <a:rPr lang="en-IN" b="1" i="1" spc="-5" dirty="0" smtClean="0">
                <a:latin typeface="Times New Roman" pitchFamily="18" charset="0"/>
                <a:cs typeface="Times New Roman" pitchFamily="18" charset="0"/>
              </a:rPr>
              <a:t>:</a:t>
            </a:r>
            <a:r>
              <a:rPr sz="1800" i="1" spc="-5" smtClean="0">
                <a:latin typeface="Times New Roman" pitchFamily="18" charset="0"/>
                <a:cs typeface="Times New Roman" pitchFamily="18" charset="0"/>
              </a:rPr>
              <a:t> </a:t>
            </a:r>
            <a:r>
              <a:rPr sz="1800" spc="-5" dirty="0">
                <a:latin typeface="Times New Roman" pitchFamily="18" charset="0"/>
                <a:cs typeface="Times New Roman" pitchFamily="18" charset="0"/>
              </a:rPr>
              <a:t>Communicate effectively on complex engineering  activities with the engineering community and with society at large,  such as, being able to comprehend and write effective reports and  design documentation, make </a:t>
            </a:r>
            <a:r>
              <a:rPr sz="1800" spc="-5">
                <a:latin typeface="Times New Roman" pitchFamily="18" charset="0"/>
                <a:cs typeface="Times New Roman" pitchFamily="18" charset="0"/>
              </a:rPr>
              <a:t>effective </a:t>
            </a:r>
            <a:r>
              <a:rPr sz="1800" spc="-5" smtClean="0">
                <a:latin typeface="Times New Roman" pitchFamily="18" charset="0"/>
                <a:cs typeface="Times New Roman" pitchFamily="18" charset="0"/>
              </a:rPr>
              <a:t>presentations</a:t>
            </a:r>
            <a:r>
              <a:rPr lang="en-IN" sz="1800" spc="-5" dirty="0" smtClean="0">
                <a:latin typeface="Times New Roman" pitchFamily="18" charset="0"/>
                <a:cs typeface="Times New Roman" pitchFamily="18" charset="0"/>
              </a:rPr>
              <a:t> </a:t>
            </a:r>
            <a:r>
              <a:rPr sz="1800" spc="-5" smtClean="0">
                <a:latin typeface="Times New Roman" pitchFamily="18" charset="0"/>
                <a:cs typeface="Times New Roman" pitchFamily="18" charset="0"/>
              </a:rPr>
              <a:t>and </a:t>
            </a:r>
            <a:r>
              <a:rPr sz="1800" spc="-5" dirty="0">
                <a:latin typeface="Times New Roman" pitchFamily="18" charset="0"/>
                <a:cs typeface="Times New Roman" pitchFamily="18" charset="0"/>
              </a:rPr>
              <a:t>give and  receive clear</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instructions.</a:t>
            </a:r>
            <a:endParaRPr sz="1800" dirty="0">
              <a:latin typeface="Times New Roman" pitchFamily="18" charset="0"/>
              <a:cs typeface="Times New Roman" pitchFamily="18" charset="0"/>
            </a:endParaRPr>
          </a:p>
          <a:p>
            <a:pPr marL="12700" marR="8255" algn="just">
              <a:lnSpc>
                <a:spcPct val="100699"/>
              </a:lnSpc>
            </a:pPr>
            <a:r>
              <a:rPr sz="1800" b="1" i="1" spc="-5" dirty="0">
                <a:latin typeface="Times New Roman" pitchFamily="18" charset="0"/>
                <a:cs typeface="Times New Roman" pitchFamily="18" charset="0"/>
              </a:rPr>
              <a:t>Project management and finance: </a:t>
            </a:r>
            <a:r>
              <a:rPr sz="1800" spc="-5" dirty="0">
                <a:latin typeface="Times New Roman" pitchFamily="18" charset="0"/>
                <a:cs typeface="Times New Roman" pitchFamily="18" charset="0"/>
              </a:rPr>
              <a:t>Demonstrate knowledge and  understanding of the engineering and management principles and  apply these to one’s own work, as </a:t>
            </a:r>
            <a:r>
              <a:rPr sz="1800" dirty="0">
                <a:latin typeface="Times New Roman" pitchFamily="18" charset="0"/>
                <a:cs typeface="Times New Roman" pitchFamily="18" charset="0"/>
              </a:rPr>
              <a:t>a </a:t>
            </a:r>
            <a:r>
              <a:rPr sz="1800" spc="-5" dirty="0">
                <a:latin typeface="Times New Roman" pitchFamily="18" charset="0"/>
                <a:cs typeface="Times New Roman" pitchFamily="18" charset="0"/>
              </a:rPr>
              <a:t>member and leader in </a:t>
            </a:r>
            <a:r>
              <a:rPr sz="1800" dirty="0">
                <a:latin typeface="Times New Roman" pitchFamily="18" charset="0"/>
                <a:cs typeface="Times New Roman" pitchFamily="18" charset="0"/>
              </a:rPr>
              <a:t>a </a:t>
            </a:r>
            <a:r>
              <a:rPr sz="1800" spc="-5" dirty="0">
                <a:latin typeface="Times New Roman" pitchFamily="18" charset="0"/>
                <a:cs typeface="Times New Roman" pitchFamily="18" charset="0"/>
              </a:rPr>
              <a:t>team,  to manage projects and in multidisciplinary</a:t>
            </a:r>
            <a:r>
              <a:rPr sz="1800" spc="-25" dirty="0">
                <a:latin typeface="Times New Roman" pitchFamily="18" charset="0"/>
                <a:cs typeface="Times New Roman" pitchFamily="18" charset="0"/>
              </a:rPr>
              <a:t> </a:t>
            </a:r>
            <a:r>
              <a:rPr sz="1800" spc="-5" dirty="0">
                <a:latin typeface="Times New Roman" pitchFamily="18" charset="0"/>
                <a:cs typeface="Times New Roman" pitchFamily="18" charset="0"/>
              </a:rPr>
              <a:t>environments.</a:t>
            </a:r>
            <a:endParaRPr sz="1800" dirty="0">
              <a:latin typeface="Times New Roman" pitchFamily="18" charset="0"/>
              <a:cs typeface="Times New Roman" pitchFamily="18" charset="0"/>
            </a:endParaRPr>
          </a:p>
          <a:p>
            <a:pPr marL="12700" marR="5080" algn="just">
              <a:lnSpc>
                <a:spcPct val="100699"/>
              </a:lnSpc>
            </a:pPr>
            <a:r>
              <a:rPr sz="1800" b="1" i="1" spc="-5" dirty="0">
                <a:latin typeface="Times New Roman" pitchFamily="18" charset="0"/>
                <a:cs typeface="Times New Roman" pitchFamily="18" charset="0"/>
              </a:rPr>
              <a:t>Life-long learning: </a:t>
            </a:r>
            <a:r>
              <a:rPr sz="1800" spc="-5" dirty="0">
                <a:latin typeface="Times New Roman" pitchFamily="18" charset="0"/>
                <a:cs typeface="Times New Roman" pitchFamily="18" charset="0"/>
              </a:rPr>
              <a:t>Recognize the need for, and have the  preparation and ability to engage in independent </a:t>
            </a:r>
            <a:r>
              <a:rPr sz="1800" spc="-5">
                <a:latin typeface="Times New Roman" pitchFamily="18" charset="0"/>
                <a:cs typeface="Times New Roman" pitchFamily="18" charset="0"/>
              </a:rPr>
              <a:t>and </a:t>
            </a:r>
            <a:r>
              <a:rPr sz="1800" spc="-5" smtClean="0">
                <a:latin typeface="Times New Roman" pitchFamily="18" charset="0"/>
                <a:cs typeface="Times New Roman" pitchFamily="18" charset="0"/>
              </a:rPr>
              <a:t>life-long</a:t>
            </a:r>
            <a:r>
              <a:rPr lang="en-IN" sz="1800" spc="-5" dirty="0" smtClean="0">
                <a:latin typeface="Times New Roman" pitchFamily="18" charset="0"/>
                <a:cs typeface="Times New Roman" pitchFamily="18" charset="0"/>
              </a:rPr>
              <a:t> </a:t>
            </a:r>
            <a:r>
              <a:rPr sz="1800" spc="-5" smtClean="0">
                <a:latin typeface="Times New Roman" pitchFamily="18" charset="0"/>
                <a:cs typeface="Times New Roman" pitchFamily="18" charset="0"/>
              </a:rPr>
              <a:t>learning </a:t>
            </a:r>
            <a:r>
              <a:rPr sz="1800" spc="-5" dirty="0">
                <a:latin typeface="Times New Roman" pitchFamily="18" charset="0"/>
                <a:cs typeface="Times New Roman" pitchFamily="18" charset="0"/>
              </a:rPr>
              <a:t>in the broadest context of technological</a:t>
            </a:r>
            <a:r>
              <a:rPr sz="1800" spc="-25" dirty="0">
                <a:latin typeface="Times New Roman" pitchFamily="18" charset="0"/>
                <a:cs typeface="Times New Roman" pitchFamily="18" charset="0"/>
              </a:rPr>
              <a:t> </a:t>
            </a:r>
            <a:r>
              <a:rPr sz="1800" spc="-5" dirty="0">
                <a:latin typeface="Times New Roman" pitchFamily="18" charset="0"/>
                <a:cs typeface="Times New Roman" pitchFamily="18" charset="0"/>
              </a:rPr>
              <a:t>change.</a:t>
            </a:r>
            <a:endParaRPr sz="1800" dirty="0">
              <a:latin typeface="Times New Roman" pitchFamily="18" charset="0"/>
              <a:cs typeface="Times New Roman" pitchFamily="18" charset="0"/>
            </a:endParaRPr>
          </a:p>
          <a:p>
            <a:pPr marL="12700" marR="8890" algn="just">
              <a:lnSpc>
                <a:spcPct val="100699"/>
              </a:lnSpc>
            </a:pPr>
            <a:endParaRPr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2279</Words>
  <Application>Microsoft Office PowerPoint</Application>
  <PresentationFormat>Custom</PresentationFormat>
  <Paragraphs>339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Electrical Engineering Department JECRC , Jaipur</vt:lpstr>
      <vt:lpstr>Slide 2</vt:lpstr>
      <vt:lpstr>Slide 3</vt:lpstr>
      <vt:lpstr>Slide 4</vt:lpstr>
      <vt:lpstr>Slide 5</vt:lpstr>
      <vt:lpstr>Vision of the Institute</vt:lpstr>
      <vt:lpstr>Vision of Department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Engineering Department JECRC , Jaipur</dc:title>
  <dc:creator>EE25</dc:creator>
  <cp:lastModifiedBy>Windows User</cp:lastModifiedBy>
  <cp:revision>230</cp:revision>
  <dcterms:created xsi:type="dcterms:W3CDTF">2017-10-03T04:23:59Z</dcterms:created>
  <dcterms:modified xsi:type="dcterms:W3CDTF">2018-04-27T11:33:41Z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2017-10-03T00:00:00Z</vt:filetime>
  </property>
  <property fmtid="{D5CDD505-2E9C-101B-9397-08002B2CF9AE}" pid="3" name="Creator">
    <vt:lpwstr>Google</vt:lpwstr>
  </property>
  <property fmtid="{D5CDD505-2E9C-101B-9397-08002B2CF9AE}" pid="4" name="LastSaved">
    <vt:filetime>2017-10-03T00:00:00Z</vt:filetime>
  </property>
</Properties>
</file>