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7719" y="886713"/>
            <a:ext cx="490791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Title:</a:t>
            </a:r>
            <a:r>
              <a:rPr spc="-135" dirty="0"/>
              <a:t> </a:t>
            </a:r>
            <a:r>
              <a:rPr spc="-20" dirty="0"/>
              <a:t>Traffic</a:t>
            </a:r>
            <a:r>
              <a:rPr spc="-110" dirty="0"/>
              <a:t> </a:t>
            </a:r>
            <a:r>
              <a:rPr spc="-25" dirty="0"/>
              <a:t>Management</a:t>
            </a:r>
            <a:r>
              <a:rPr spc="-10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502790"/>
            <a:ext cx="5683250" cy="661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The</a:t>
            </a:r>
            <a:r>
              <a:rPr sz="1800" spc="-7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components</a:t>
            </a:r>
            <a:r>
              <a:rPr sz="1800" spc="-6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for</a:t>
            </a:r>
            <a:r>
              <a:rPr sz="1800" spc="-6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your</a:t>
            </a:r>
            <a:r>
              <a:rPr sz="1800" spc="-7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2D5294"/>
                </a:solidFill>
                <a:latin typeface="Calibri Light"/>
                <a:cs typeface="Calibri Light"/>
              </a:rPr>
              <a:t>Traffic</a:t>
            </a:r>
            <a:r>
              <a:rPr sz="1800" spc="-6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2D5294"/>
                </a:solidFill>
                <a:latin typeface="Calibri Light"/>
                <a:cs typeface="Calibri Light"/>
              </a:rPr>
              <a:t>Management</a:t>
            </a:r>
            <a:r>
              <a:rPr sz="1800" spc="-6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System</a:t>
            </a:r>
            <a:r>
              <a:rPr sz="1800" spc="-7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2D5294"/>
                </a:solidFill>
                <a:latin typeface="Calibri Light"/>
                <a:cs typeface="Calibri Light"/>
              </a:rPr>
              <a:t>are: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ibri Light"/>
              <a:cs typeface="Calibri Light"/>
            </a:endParaRPr>
          </a:p>
          <a:p>
            <a:pPr marL="12700" marR="5080" indent="45720">
              <a:lnSpc>
                <a:spcPct val="110700"/>
              </a:lnSpc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IoT</a:t>
            </a:r>
            <a:r>
              <a:rPr sz="1600" spc="-8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D5294"/>
                </a:solidFill>
                <a:latin typeface="Calibri Light"/>
                <a:cs typeface="Calibri Light"/>
              </a:rPr>
              <a:t>devices:</a:t>
            </a:r>
            <a:r>
              <a:rPr sz="1600" spc="-9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latin typeface="Calibri"/>
                <a:cs typeface="Calibri"/>
              </a:rPr>
              <a:t>These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responsible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collecting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conditions,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vehicle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speed,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volume,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occupancy.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Examples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IoT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devices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could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include: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cameras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Road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GPS </a:t>
            </a:r>
            <a:r>
              <a:rPr sz="1400" spc="-10" dirty="0">
                <a:latin typeface="Calibri"/>
                <a:cs typeface="Calibri"/>
              </a:rPr>
              <a:t>trackers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Weather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stations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Lidar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sensors</a:t>
            </a:r>
            <a:endParaRPr sz="1400">
              <a:latin typeface="Calibri"/>
              <a:cs typeface="Calibri"/>
            </a:endParaRPr>
          </a:p>
          <a:p>
            <a:pPr marL="12700" marR="113664" indent="45720">
              <a:lnSpc>
                <a:spcPct val="109800"/>
              </a:lnSpc>
              <a:spcBef>
                <a:spcPts val="740"/>
              </a:spcBef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Data</a:t>
            </a:r>
            <a:r>
              <a:rPr sz="1600" spc="-6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analytics</a:t>
            </a:r>
            <a:r>
              <a:rPr sz="1400" dirty="0">
                <a:solidFill>
                  <a:srgbClr val="2D5294"/>
                </a:solidFill>
                <a:latin typeface="Calibri Light"/>
                <a:cs typeface="Calibri Light"/>
              </a:rPr>
              <a:t>:</a:t>
            </a:r>
            <a:r>
              <a:rPr sz="1400" spc="-4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component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responsible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analyzing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collected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IoT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devices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identify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patterns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trends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flow.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information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10" dirty="0">
                <a:latin typeface="Calibri"/>
                <a:cs typeface="Calibri"/>
              </a:rPr>
              <a:t> predictions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about </a:t>
            </a:r>
            <a:r>
              <a:rPr sz="1400" dirty="0">
                <a:latin typeface="Calibri"/>
                <a:cs typeface="Calibri"/>
              </a:rPr>
              <a:t>future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conditions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develop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strategies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alleviating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congestion.</a:t>
            </a:r>
            <a:endParaRPr sz="1400">
              <a:latin typeface="Calibri"/>
              <a:cs typeface="Calibri"/>
            </a:endParaRPr>
          </a:p>
          <a:p>
            <a:pPr marL="12700" marR="56515">
              <a:lnSpc>
                <a:spcPct val="110200"/>
              </a:lnSpc>
              <a:spcBef>
                <a:spcPts val="780"/>
              </a:spcBef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Python</a:t>
            </a:r>
            <a:r>
              <a:rPr sz="1600" spc="-9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D5294"/>
                </a:solidFill>
                <a:latin typeface="Calibri Light"/>
                <a:cs typeface="Calibri Light"/>
              </a:rPr>
              <a:t>programming:</a:t>
            </a:r>
            <a:r>
              <a:rPr sz="1600" spc="-8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"/>
                <a:cs typeface="Calibri"/>
              </a:rPr>
              <a:t>Python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powerful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language</a:t>
            </a:r>
            <a:r>
              <a:rPr sz="1400" spc="-10" dirty="0">
                <a:latin typeface="Calibri"/>
                <a:cs typeface="Calibri"/>
              </a:rPr>
              <a:t> that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wide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range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including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management </a:t>
            </a:r>
            <a:r>
              <a:rPr sz="1400" dirty="0">
                <a:latin typeface="Calibri"/>
                <a:cs typeface="Calibri"/>
              </a:rPr>
              <a:t>systems.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Python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well-</a:t>
            </a:r>
            <a:r>
              <a:rPr sz="1400" dirty="0">
                <a:latin typeface="Calibri"/>
                <a:cs typeface="Calibri"/>
              </a:rPr>
              <a:t>suited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task because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easy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learn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use,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library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pre-</a:t>
            </a:r>
            <a:r>
              <a:rPr sz="1400" dirty="0">
                <a:latin typeface="Calibri"/>
                <a:cs typeface="Calibri"/>
              </a:rPr>
              <a:t>built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modules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 </a:t>
            </a:r>
            <a:r>
              <a:rPr sz="1400" spc="-10" dirty="0">
                <a:latin typeface="Calibri"/>
                <a:cs typeface="Calibri"/>
              </a:rPr>
              <a:t>processing,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visualization.</a:t>
            </a:r>
            <a:endParaRPr sz="1400">
              <a:latin typeface="Calibri"/>
              <a:cs typeface="Calibri"/>
            </a:endParaRPr>
          </a:p>
          <a:p>
            <a:pPr marL="12700" marR="423545" indent="57785" algn="just">
              <a:lnSpc>
                <a:spcPct val="110000"/>
              </a:lnSpc>
              <a:spcBef>
                <a:spcPts val="1115"/>
              </a:spcBef>
            </a:pP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In</a:t>
            </a:r>
            <a:r>
              <a:rPr sz="1800" spc="-2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addition</a:t>
            </a:r>
            <a:r>
              <a:rPr sz="1800" spc="-1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to</a:t>
            </a:r>
            <a:r>
              <a:rPr sz="1800" spc="-2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these</a:t>
            </a:r>
            <a:r>
              <a:rPr sz="1800" spc="-1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three</a:t>
            </a:r>
            <a:r>
              <a:rPr sz="1800" spc="-1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core</a:t>
            </a:r>
            <a:r>
              <a:rPr sz="1800" spc="-2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components,</a:t>
            </a:r>
            <a:r>
              <a:rPr sz="1800" spc="-1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your</a:t>
            </a:r>
            <a:r>
              <a:rPr sz="1800" spc="-1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2D5294"/>
                </a:solidFill>
                <a:latin typeface="Calibri Light"/>
                <a:cs typeface="Calibri Light"/>
              </a:rPr>
              <a:t>Traffic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Management</a:t>
            </a:r>
            <a:r>
              <a:rPr sz="1800" spc="-5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System</a:t>
            </a:r>
            <a:r>
              <a:rPr sz="1800" spc="-9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may</a:t>
            </a:r>
            <a:r>
              <a:rPr sz="1800" spc="-6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also</a:t>
            </a:r>
            <a:r>
              <a:rPr sz="1800" spc="-8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include</a:t>
            </a:r>
            <a:r>
              <a:rPr sz="1800" spc="-8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other</a:t>
            </a:r>
            <a:r>
              <a:rPr sz="1800" spc="-7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2D5294"/>
                </a:solidFill>
                <a:latin typeface="Calibri Light"/>
                <a:cs typeface="Calibri Light"/>
              </a:rPr>
              <a:t>components </a:t>
            </a:r>
            <a:r>
              <a:rPr sz="1800" dirty="0">
                <a:solidFill>
                  <a:srgbClr val="2D5294"/>
                </a:solidFill>
                <a:latin typeface="Calibri Light"/>
                <a:cs typeface="Calibri Light"/>
              </a:rPr>
              <a:t>such </a:t>
            </a:r>
            <a:r>
              <a:rPr sz="1800" spc="-25" dirty="0">
                <a:solidFill>
                  <a:srgbClr val="2D5294"/>
                </a:solidFill>
                <a:latin typeface="Calibri Light"/>
                <a:cs typeface="Calibri Light"/>
              </a:rPr>
              <a:t>as: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 Light"/>
              <a:cs typeface="Calibri Light"/>
            </a:endParaRPr>
          </a:p>
          <a:p>
            <a:pPr marL="12700" marR="126364" indent="45720" algn="just">
              <a:lnSpc>
                <a:spcPct val="109000"/>
              </a:lnSpc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A</a:t>
            </a:r>
            <a:r>
              <a:rPr sz="1600" spc="-8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central</a:t>
            </a:r>
            <a:r>
              <a:rPr sz="1600" spc="-5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control</a:t>
            </a:r>
            <a:r>
              <a:rPr sz="1600" spc="-5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system:</a:t>
            </a:r>
            <a:r>
              <a:rPr sz="1600" spc="-9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responsible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coordinating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activities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IoT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devices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analytics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component.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also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responsible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decisions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about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manage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flow.</a:t>
            </a:r>
            <a:endParaRPr sz="1400">
              <a:latin typeface="Calibri"/>
              <a:cs typeface="Calibri"/>
            </a:endParaRPr>
          </a:p>
          <a:p>
            <a:pPr marL="12700" marR="455930" algn="just">
              <a:lnSpc>
                <a:spcPct val="109300"/>
              </a:lnSpc>
              <a:spcBef>
                <a:spcPts val="800"/>
              </a:spcBef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A</a:t>
            </a:r>
            <a:r>
              <a:rPr sz="1600" spc="-9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user</a:t>
            </a:r>
            <a:r>
              <a:rPr sz="1600" spc="-5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D5294"/>
                </a:solidFill>
                <a:latin typeface="Calibri Light"/>
                <a:cs typeface="Calibri Light"/>
              </a:rPr>
              <a:t>interface:</a:t>
            </a:r>
            <a:r>
              <a:rPr sz="1600" spc="-8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interface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traffic conditions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receive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alerts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about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congestion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other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incidents.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864402"/>
            <a:ext cx="5662295" cy="35775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61594">
              <a:lnSpc>
                <a:spcPct val="111400"/>
              </a:lnSpc>
              <a:spcBef>
                <a:spcPts val="75"/>
              </a:spcBef>
            </a:pP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Traffic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depending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number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factors,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size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complexity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IoT </a:t>
            </a:r>
            <a:r>
              <a:rPr sz="1400" dirty="0">
                <a:latin typeface="Calibri"/>
                <a:cs typeface="Calibri"/>
              </a:rPr>
              <a:t>devices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analytics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platform.</a:t>
            </a:r>
            <a:endParaRPr sz="1400">
              <a:latin typeface="Calibri"/>
              <a:cs typeface="Calibri"/>
            </a:endParaRPr>
          </a:p>
          <a:p>
            <a:pPr marL="12700" marR="438150">
              <a:lnSpc>
                <a:spcPct val="108800"/>
              </a:lnSpc>
              <a:spcBef>
                <a:spcPts val="765"/>
              </a:spcBef>
            </a:pPr>
            <a:r>
              <a:rPr sz="1400" spc="-10" dirty="0">
                <a:latin typeface="Calibri"/>
                <a:cs typeface="Calibri"/>
              </a:rPr>
              <a:t>However,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give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general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involved,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rough </a:t>
            </a:r>
            <a:r>
              <a:rPr sz="1400" dirty="0">
                <a:latin typeface="Calibri"/>
                <a:cs typeface="Calibri"/>
              </a:rPr>
              <a:t>estimate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components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400"/>
              </a:lnSpc>
              <a:spcBef>
                <a:spcPts val="775"/>
              </a:spcBef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IoT</a:t>
            </a:r>
            <a:r>
              <a:rPr sz="1600" spc="-5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D5294"/>
                </a:solidFill>
                <a:latin typeface="Calibri Light"/>
                <a:cs typeface="Calibri Light"/>
              </a:rPr>
              <a:t>devices:</a:t>
            </a:r>
            <a:r>
              <a:rPr sz="1600" spc="-114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IoT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devices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widely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depending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-25" dirty="0">
                <a:latin typeface="Calibri"/>
                <a:cs typeface="Calibri"/>
              </a:rPr>
              <a:t> of </a:t>
            </a:r>
            <a:r>
              <a:rPr sz="1400" spc="-10" dirty="0">
                <a:latin typeface="Calibri"/>
                <a:cs typeface="Calibri"/>
              </a:rPr>
              <a:t>device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offers.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However,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you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expect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around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$100-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latin typeface="Calibri"/>
                <a:cs typeface="Calibri"/>
              </a:rPr>
              <a:t>$500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device.</a:t>
            </a:r>
            <a:endParaRPr sz="1400">
              <a:latin typeface="Calibri"/>
              <a:cs typeface="Calibri"/>
            </a:endParaRPr>
          </a:p>
          <a:p>
            <a:pPr marL="12700" marR="20955" indent="45720">
              <a:lnSpc>
                <a:spcPct val="109600"/>
              </a:lnSpc>
              <a:spcBef>
                <a:spcPts val="745"/>
              </a:spcBef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Data</a:t>
            </a:r>
            <a:r>
              <a:rPr sz="1600" spc="-3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analytics</a:t>
            </a:r>
            <a:r>
              <a:rPr sz="1400" dirty="0">
                <a:solidFill>
                  <a:srgbClr val="2D5294"/>
                </a:solidFill>
                <a:latin typeface="Calibri Light"/>
                <a:cs typeface="Calibri Light"/>
              </a:rPr>
              <a:t>:</a:t>
            </a:r>
            <a:r>
              <a:rPr sz="1400" spc="-4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analytics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platforms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widely depending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offered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number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users.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However,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expect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around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$10-</a:t>
            </a:r>
            <a:r>
              <a:rPr sz="1400" dirty="0">
                <a:latin typeface="Calibri"/>
                <a:cs typeface="Calibri"/>
              </a:rPr>
              <a:t>$100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month 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basic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analytics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platform.</a:t>
            </a:r>
            <a:endParaRPr sz="1400">
              <a:latin typeface="Calibri"/>
              <a:cs typeface="Calibri"/>
            </a:endParaRPr>
          </a:p>
          <a:p>
            <a:pPr marL="12700" marR="36195">
              <a:lnSpc>
                <a:spcPct val="110400"/>
              </a:lnSpc>
              <a:spcBef>
                <a:spcPts val="755"/>
              </a:spcBef>
            </a:pP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Python</a:t>
            </a:r>
            <a:r>
              <a:rPr sz="1600" spc="-2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D5294"/>
                </a:solidFill>
                <a:latin typeface="Calibri Light"/>
                <a:cs typeface="Calibri Light"/>
              </a:rPr>
              <a:t>programming:</a:t>
            </a:r>
            <a:r>
              <a:rPr sz="1600" spc="-5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latin typeface="Calibri"/>
                <a:cs typeface="Calibri"/>
              </a:rPr>
              <a:t>Python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open-source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programming language,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direct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associated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However,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may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75" y="990599"/>
            <a:ext cx="5580888" cy="4375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62038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 algn="just">
              <a:lnSpc>
                <a:spcPct val="1086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need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training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support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experience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Python programming.</a:t>
            </a:r>
            <a:endParaRPr sz="1400">
              <a:latin typeface="Calibri"/>
              <a:cs typeface="Calibri"/>
            </a:endParaRPr>
          </a:p>
          <a:p>
            <a:pPr marL="12700" marR="23495" algn="just">
              <a:lnSpc>
                <a:spcPct val="107900"/>
              </a:lnSpc>
              <a:spcBef>
                <a:spcPts val="855"/>
              </a:spcBef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addition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components,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 need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factor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developing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deploying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hiring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developers,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administrators,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other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10" dirty="0">
                <a:latin typeface="Calibri"/>
                <a:cs typeface="Calibri"/>
              </a:rPr>
              <a:t>professionals.</a:t>
            </a:r>
            <a:endParaRPr sz="1400">
              <a:latin typeface="Calibri"/>
              <a:cs typeface="Calibri"/>
            </a:endParaRPr>
          </a:p>
          <a:p>
            <a:pPr marL="12700" marR="155575">
              <a:lnSpc>
                <a:spcPct val="108600"/>
              </a:lnSpc>
              <a:spcBef>
                <a:spcPts val="840"/>
              </a:spcBef>
            </a:pPr>
            <a:r>
              <a:rPr sz="1400" spc="-10" dirty="0">
                <a:latin typeface="Calibri"/>
                <a:cs typeface="Calibri"/>
              </a:rPr>
              <a:t>Overall,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Traffic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Management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could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range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few </a:t>
            </a:r>
            <a:r>
              <a:rPr sz="1400" dirty="0">
                <a:latin typeface="Calibri"/>
                <a:cs typeface="Calibri"/>
              </a:rPr>
              <a:t>thousand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dollars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thousands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dollars,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depending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factors </a:t>
            </a:r>
            <a:r>
              <a:rPr sz="1400" dirty="0">
                <a:latin typeface="Calibri"/>
                <a:cs typeface="Calibri"/>
              </a:rPr>
              <a:t>mentioned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above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5080" indent="45720">
              <a:lnSpc>
                <a:spcPct val="111200"/>
              </a:lnSpc>
              <a:spcBef>
                <a:spcPts val="1165"/>
              </a:spcBef>
            </a:pPr>
            <a:r>
              <a:rPr sz="1600" spc="-10" dirty="0">
                <a:solidFill>
                  <a:srgbClr val="2D5294"/>
                </a:solidFill>
                <a:latin typeface="Calibri Light"/>
                <a:cs typeface="Calibri Light"/>
              </a:rPr>
              <a:t>Here</a:t>
            </a:r>
            <a:r>
              <a:rPr sz="1600" spc="-9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are</a:t>
            </a:r>
            <a:r>
              <a:rPr sz="1600" spc="-8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some</a:t>
            </a:r>
            <a:r>
              <a:rPr sz="1600" spc="-7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tips</a:t>
            </a:r>
            <a:r>
              <a:rPr sz="1600" spc="-80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for</a:t>
            </a:r>
            <a:r>
              <a:rPr sz="1600" spc="-7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reducing</a:t>
            </a:r>
            <a:r>
              <a:rPr sz="1600" spc="-8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the</a:t>
            </a:r>
            <a:r>
              <a:rPr sz="1600" spc="-7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cost</a:t>
            </a:r>
            <a:r>
              <a:rPr sz="1600" spc="-7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of</a:t>
            </a:r>
            <a:r>
              <a:rPr sz="1600" spc="-5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your</a:t>
            </a:r>
            <a:r>
              <a:rPr sz="1600" spc="-5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D5294"/>
                </a:solidFill>
                <a:latin typeface="Calibri Light"/>
                <a:cs typeface="Calibri Light"/>
              </a:rPr>
              <a:t>Traffic</a:t>
            </a:r>
            <a:r>
              <a:rPr sz="1600" spc="-55" dirty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D5294"/>
                </a:solidFill>
                <a:latin typeface="Calibri Light"/>
                <a:cs typeface="Calibri Light"/>
              </a:rPr>
              <a:t>Management System:</a:t>
            </a:r>
            <a:endParaRPr sz="1600">
              <a:latin typeface="Calibri Light"/>
              <a:cs typeface="Calibri Light"/>
            </a:endParaRPr>
          </a:p>
          <a:p>
            <a:pPr marL="469900" indent="-229235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Calibri"/>
                <a:cs typeface="Calibri"/>
              </a:rPr>
              <a:t>Use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open-source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software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whenever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possible.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Calibri"/>
                <a:cs typeface="Calibri"/>
              </a:rPr>
              <a:t>Start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small,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pilot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scale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needed.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Calibri"/>
                <a:cs typeface="Calibri"/>
              </a:rPr>
              <a:t>Consider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partnering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other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costs.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Calibri"/>
                <a:cs typeface="Calibri"/>
              </a:rPr>
              <a:t>Look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government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industry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opportunities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408929"/>
            <a:ext cx="5713476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385" y="984173"/>
            <a:ext cx="1469136" cy="2181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860" y="3930611"/>
            <a:ext cx="1012507" cy="2681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2494" y="5063070"/>
            <a:ext cx="1100175" cy="1859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895857"/>
            <a:ext cx="5640705" cy="6962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4470C4"/>
                </a:solidFill>
                <a:latin typeface="Calibri"/>
                <a:cs typeface="Calibri"/>
              </a:rPr>
              <a:t>Introduction: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1035"/>
              </a:spcBef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Arduino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tutorial,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Traffic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management </a:t>
            </a:r>
            <a:r>
              <a:rPr sz="1600" dirty="0">
                <a:latin typeface="Calibri"/>
                <a:cs typeface="Calibri"/>
              </a:rPr>
              <a:t>system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Arduino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R3.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project,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LEDs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three different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colours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blink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simultaneously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particular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period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time.</a:t>
            </a:r>
            <a:endParaRPr sz="1600">
              <a:latin typeface="Calibri"/>
              <a:cs typeface="Calibri"/>
            </a:endParaRPr>
          </a:p>
          <a:p>
            <a:pPr marL="12700" marR="313690">
              <a:lnSpc>
                <a:spcPct val="108800"/>
              </a:lnSpc>
              <a:spcBef>
                <a:spcPts val="819"/>
              </a:spcBef>
            </a:pPr>
            <a:r>
              <a:rPr sz="1600" dirty="0">
                <a:latin typeface="Calibri"/>
                <a:cs typeface="Calibri"/>
              </a:rPr>
              <a:t>You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components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online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electronics </a:t>
            </a:r>
            <a:r>
              <a:rPr sz="1600" dirty="0">
                <a:latin typeface="Calibri"/>
                <a:cs typeface="Calibri"/>
              </a:rPr>
              <a:t>center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physical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projects.</a:t>
            </a:r>
            <a:endParaRPr sz="1600">
              <a:latin typeface="Calibri"/>
              <a:cs typeface="Calibri"/>
            </a:endParaRPr>
          </a:p>
          <a:p>
            <a:pPr marL="12700" marR="591185">
              <a:lnSpc>
                <a:spcPct val="110000"/>
              </a:lnSpc>
              <a:spcBef>
                <a:spcPts val="790"/>
              </a:spcBef>
            </a:pPr>
            <a:r>
              <a:rPr sz="1600" dirty="0">
                <a:latin typeface="Calibri"/>
                <a:cs typeface="Calibri"/>
              </a:rPr>
              <a:t>Whereas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online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projects,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Tinker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Cad </a:t>
            </a:r>
            <a:r>
              <a:rPr sz="1600" spc="-10" dirty="0">
                <a:latin typeface="Calibri"/>
                <a:cs typeface="Calibri"/>
              </a:rPr>
              <a:t>website.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10" dirty="0">
                <a:solidFill>
                  <a:srgbClr val="4470C4"/>
                </a:solidFill>
                <a:latin typeface="Calibri"/>
                <a:cs typeface="Calibri"/>
              </a:rPr>
              <a:t>Supplies:</a:t>
            </a:r>
            <a:endParaRPr sz="2200">
              <a:latin typeface="Calibri"/>
              <a:cs typeface="Calibri"/>
            </a:endParaRPr>
          </a:p>
          <a:p>
            <a:pPr marL="12700" marR="62865">
              <a:lnSpc>
                <a:spcPct val="110100"/>
              </a:lnSpc>
              <a:spcBef>
                <a:spcPts val="985"/>
              </a:spcBef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traffic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management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Arduino,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following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components: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Components: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55"/>
              </a:spcBef>
              <a:buChar char="•"/>
              <a:tabLst>
                <a:tab pos="469900" algn="l"/>
                <a:tab pos="470534" algn="l"/>
              </a:tabLst>
            </a:pPr>
            <a:r>
              <a:rPr sz="1600" spc="-10" dirty="0">
                <a:latin typeface="Calibri"/>
                <a:cs typeface="Calibri"/>
              </a:rPr>
              <a:t>Arduino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R3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90"/>
              </a:spcBef>
              <a:buChar char="•"/>
              <a:tabLst>
                <a:tab pos="469900" algn="l"/>
                <a:tab pos="470534" algn="l"/>
              </a:tabLst>
            </a:pPr>
            <a:r>
              <a:rPr sz="1600" spc="-10" dirty="0">
                <a:latin typeface="Calibri"/>
                <a:cs typeface="Calibri"/>
              </a:rPr>
              <a:t>Yellow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LEDs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(Green,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and)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80"/>
              </a:spcBef>
              <a:buChar char="•"/>
              <a:tabLst>
                <a:tab pos="469900" algn="l"/>
                <a:tab pos="470534" algn="l"/>
              </a:tabLst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Small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Breadboard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85"/>
              </a:spcBef>
              <a:buChar char="•"/>
              <a:tabLst>
                <a:tab pos="469900" algn="l"/>
                <a:tab pos="470534" algn="l"/>
              </a:tabLst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Green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wire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90"/>
              </a:spcBef>
              <a:buChar char="•"/>
              <a:tabLst>
                <a:tab pos="469900" algn="l"/>
                <a:tab pos="470534" algn="l"/>
              </a:tabLst>
            </a:pPr>
            <a:r>
              <a:rPr sz="1600" dirty="0">
                <a:latin typeface="Calibri"/>
                <a:cs typeface="Calibri"/>
              </a:rPr>
              <a:t>5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Black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wires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80"/>
              </a:spcBef>
              <a:buChar char="•"/>
              <a:tabLst>
                <a:tab pos="469900" algn="l"/>
                <a:tab pos="470534" algn="l"/>
              </a:tabLst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Yellow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wire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10"/>
              </a:spcBef>
              <a:buChar char="•"/>
              <a:tabLst>
                <a:tab pos="469900" algn="l"/>
                <a:tab pos="470534" algn="l"/>
              </a:tabLst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wire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494" y="974051"/>
            <a:ext cx="1319530" cy="1859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901953"/>
            <a:ext cx="13360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Circuit</a:t>
            </a:r>
            <a:r>
              <a:rPr sz="1600" spc="-6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Diagram: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294764"/>
            <a:ext cx="4861560" cy="3429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2494" y="5233072"/>
            <a:ext cx="5017897" cy="1950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8956" y="5173471"/>
            <a:ext cx="5668645" cy="433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solidFill>
                  <a:srgbClr val="4470C4"/>
                </a:solidFill>
                <a:latin typeface="Calibri"/>
                <a:cs typeface="Calibri"/>
              </a:rPr>
              <a:t>Steps</a:t>
            </a:r>
            <a:r>
              <a:rPr sz="1600" spc="-7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0C4"/>
                </a:solidFill>
                <a:latin typeface="Calibri"/>
                <a:cs typeface="Calibri"/>
              </a:rPr>
              <a:t>To</a:t>
            </a:r>
            <a:r>
              <a:rPr sz="1600" spc="-6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70C4"/>
                </a:solidFill>
                <a:latin typeface="Calibri"/>
                <a:cs typeface="Calibri"/>
              </a:rPr>
              <a:t>Create</a:t>
            </a:r>
            <a:r>
              <a:rPr sz="1600" spc="-5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0C4"/>
                </a:solidFill>
                <a:latin typeface="Calibri"/>
                <a:cs typeface="Calibri"/>
              </a:rPr>
              <a:t>A</a:t>
            </a:r>
            <a:r>
              <a:rPr sz="1600" spc="-5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Traffic</a:t>
            </a:r>
            <a:r>
              <a:rPr sz="1600" spc="-5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70C4"/>
                </a:solidFill>
                <a:latin typeface="Calibri"/>
                <a:cs typeface="Calibri"/>
              </a:rPr>
              <a:t>Management</a:t>
            </a:r>
            <a:r>
              <a:rPr sz="1600" spc="-7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70C4"/>
                </a:solidFill>
                <a:latin typeface="Calibri"/>
                <a:cs typeface="Calibri"/>
              </a:rPr>
              <a:t>System</a:t>
            </a:r>
            <a:r>
              <a:rPr sz="1600" spc="-4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Using</a:t>
            </a:r>
            <a:r>
              <a:rPr sz="1600" spc="-3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Arduino:</a:t>
            </a:r>
            <a:endParaRPr sz="1600">
              <a:latin typeface="Calibri"/>
              <a:cs typeface="Calibri"/>
            </a:endParaRPr>
          </a:p>
          <a:p>
            <a:pPr marL="15240" marR="453390">
              <a:lnSpc>
                <a:spcPct val="3143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Step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Gather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components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Digital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Board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Physical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Table. </a:t>
            </a:r>
            <a:r>
              <a:rPr sz="1400" dirty="0">
                <a:latin typeface="Calibri"/>
                <a:cs typeface="Calibri"/>
              </a:rPr>
              <a:t>Step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three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BreadBoard.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alibri"/>
              <a:cs typeface="Calibri"/>
            </a:endParaRPr>
          </a:p>
          <a:p>
            <a:pPr marL="15240" marR="611505">
              <a:lnSpc>
                <a:spcPct val="108600"/>
              </a:lnSpc>
            </a:pPr>
            <a:r>
              <a:rPr sz="1400" dirty="0">
                <a:latin typeface="Calibri"/>
                <a:cs typeface="Calibri"/>
              </a:rPr>
              <a:t>Step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Connect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Anode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Arduino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three </a:t>
            </a:r>
            <a:r>
              <a:rPr sz="1400" dirty="0">
                <a:latin typeface="Calibri"/>
                <a:cs typeface="Calibri"/>
              </a:rPr>
              <a:t>coloured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wires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7,4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Arduino,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respectively.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5240" marR="83185">
              <a:lnSpc>
                <a:spcPct val="108600"/>
              </a:lnSpc>
            </a:pPr>
            <a:r>
              <a:rPr sz="1400" dirty="0">
                <a:latin typeface="Calibri"/>
                <a:cs typeface="Calibri"/>
              </a:rPr>
              <a:t>Step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Connect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cathode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three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grounding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Arduino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black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coloured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alibri"/>
              <a:cs typeface="Calibri"/>
            </a:endParaRPr>
          </a:p>
          <a:p>
            <a:pPr marL="15240" marR="5080">
              <a:lnSpc>
                <a:spcPct val="108500"/>
              </a:lnSpc>
            </a:pPr>
            <a:r>
              <a:rPr sz="1400" dirty="0">
                <a:latin typeface="Calibri"/>
                <a:cs typeface="Calibri"/>
              </a:rPr>
              <a:t>Step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circuit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ready,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source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switch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Arduino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run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28486"/>
            <a:ext cx="215201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2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digitalWrite(ledYellow,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HIGH); delay(1000); </a:t>
            </a:r>
            <a:r>
              <a:rPr sz="1400" spc="-25" dirty="0">
                <a:latin typeface="Calibri"/>
                <a:cs typeface="Calibri"/>
              </a:rPr>
              <a:t>digitalWrite(ledYellow,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LOW);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208950"/>
            <a:ext cx="21304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2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digitalWrite(ledGreen,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HIGH); delay(1000); </a:t>
            </a:r>
            <a:r>
              <a:rPr sz="1400" spc="-20" dirty="0">
                <a:latin typeface="Calibri"/>
                <a:cs typeface="Calibri"/>
              </a:rPr>
              <a:t>digitalWrite(ledGreen,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LOW);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494" y="964971"/>
            <a:ext cx="1080541" cy="159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898905"/>
            <a:ext cx="2192020" cy="4984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Source</a:t>
            </a:r>
            <a:r>
              <a:rPr sz="1600" spc="-6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Code:</a:t>
            </a:r>
            <a:endParaRPr sz="1600">
              <a:latin typeface="Calibri"/>
              <a:cs typeface="Calibri"/>
            </a:endParaRPr>
          </a:p>
          <a:p>
            <a:pPr marL="12700" marR="965200">
              <a:lnSpc>
                <a:spcPct val="1577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int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ledRed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25" dirty="0">
                <a:latin typeface="Calibri"/>
                <a:cs typeface="Calibri"/>
              </a:rPr>
              <a:t>7; </a:t>
            </a:r>
            <a:r>
              <a:rPr sz="1400" spc="-10" dirty="0">
                <a:latin typeface="Calibri"/>
                <a:cs typeface="Calibri"/>
              </a:rPr>
              <a:t>int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ledYellow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=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4; </a:t>
            </a:r>
            <a:r>
              <a:rPr sz="1400" dirty="0">
                <a:latin typeface="Calibri"/>
                <a:cs typeface="Calibri"/>
              </a:rPr>
              <a:t>int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ledGreen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1; </a:t>
            </a:r>
            <a:r>
              <a:rPr sz="1400" dirty="0">
                <a:latin typeface="Calibri"/>
                <a:cs typeface="Calibri"/>
              </a:rPr>
              <a:t>void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setup()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2640"/>
              </a:lnSpc>
              <a:spcBef>
                <a:spcPts val="200"/>
              </a:spcBef>
            </a:pPr>
            <a:r>
              <a:rPr sz="1400" spc="-10" dirty="0">
                <a:latin typeface="Calibri"/>
                <a:cs typeface="Calibri"/>
              </a:rPr>
              <a:t>pinMode(ledRed,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OUTPUT); </a:t>
            </a:r>
            <a:r>
              <a:rPr sz="1400" spc="-20" dirty="0">
                <a:latin typeface="Calibri"/>
                <a:cs typeface="Calibri"/>
              </a:rPr>
              <a:t>pinMode(ledYellow,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OUTPUT);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400" spc="-10" dirty="0">
                <a:latin typeface="Calibri"/>
                <a:cs typeface="Calibri"/>
              </a:rPr>
              <a:t>pinMode(ledGreen, OUTPUT);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Calibri"/>
                <a:cs typeface="Calibri"/>
              </a:rPr>
              <a:t>void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loop()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 marR="231140">
              <a:lnSpc>
                <a:spcPct val="157100"/>
              </a:lnSpc>
              <a:spcBef>
                <a:spcPts val="5"/>
              </a:spcBef>
            </a:pPr>
            <a:r>
              <a:rPr sz="1400" spc="-20" dirty="0">
                <a:latin typeface="Calibri"/>
                <a:cs typeface="Calibri"/>
              </a:rPr>
              <a:t>digitalWrite(ledRed,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HIGH); delay(1000); </a:t>
            </a:r>
            <a:r>
              <a:rPr sz="1400" spc="-20" dirty="0">
                <a:latin typeface="Calibri"/>
                <a:cs typeface="Calibri"/>
              </a:rPr>
              <a:t>digitalWrite(ledRed,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LOW);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04" y="7353426"/>
            <a:ext cx="5862955" cy="2975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glow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delay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function,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just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after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other.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950"/>
              </a:spcBef>
            </a:pPr>
            <a:r>
              <a:rPr sz="1600" dirty="0">
                <a:solidFill>
                  <a:srgbClr val="365F91"/>
                </a:solidFill>
                <a:latin typeface="Calibri"/>
                <a:cs typeface="Calibri"/>
              </a:rPr>
              <a:t>Technologies</a:t>
            </a:r>
            <a:r>
              <a:rPr sz="1600" spc="-80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65F91"/>
                </a:solidFill>
                <a:latin typeface="Calibri"/>
                <a:cs typeface="Calibri"/>
              </a:rPr>
              <a:t>used: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/>
              <a:cs typeface="Calibri"/>
            </a:endParaRPr>
          </a:p>
          <a:p>
            <a:pPr marL="12700" marR="132080">
              <a:lnSpc>
                <a:spcPct val="102000"/>
              </a:lnSpc>
            </a:pPr>
            <a:r>
              <a:rPr sz="1400" dirty="0">
                <a:latin typeface="Calibri"/>
                <a:cs typeface="Calibri"/>
              </a:rPr>
              <a:t>User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applications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citizens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receive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instant</a:t>
            </a:r>
            <a:r>
              <a:rPr sz="1400" spc="-10" dirty="0">
                <a:latin typeface="Calibri"/>
                <a:cs typeface="Calibri"/>
              </a:rPr>
              <a:t> notifications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jams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congested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routes.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Desktop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control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rooms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send </a:t>
            </a:r>
            <a:r>
              <a:rPr sz="1400" dirty="0">
                <a:latin typeface="Calibri"/>
                <a:cs typeface="Calibri"/>
              </a:rPr>
              <a:t>commands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actuators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altering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signals.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relieve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congestion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optimize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routes.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1400"/>
              </a:lnSpc>
            </a:pPr>
            <a:r>
              <a:rPr sz="1400" spc="-10" dirty="0">
                <a:latin typeface="Calibri"/>
                <a:cs typeface="Calibri"/>
              </a:rPr>
              <a:t>Cross-</a:t>
            </a:r>
            <a:r>
              <a:rPr sz="1400" dirty="0">
                <a:latin typeface="Calibri"/>
                <a:cs typeface="Calibri"/>
              </a:rPr>
              <a:t>solution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integrations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traffic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lights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streetlight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management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systems. </a:t>
            </a:r>
            <a:r>
              <a:rPr sz="1400" dirty="0">
                <a:latin typeface="Calibri"/>
                <a:cs typeface="Calibri"/>
              </a:rPr>
              <a:t>Control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predefined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rules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prompt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appropriate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output </a:t>
            </a:r>
            <a:r>
              <a:rPr sz="1400" dirty="0">
                <a:latin typeface="Calibri"/>
                <a:cs typeface="Calibri"/>
              </a:rPr>
              <a:t>action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quality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poor.</a:t>
            </a:r>
            <a:endParaRPr sz="1400">
              <a:latin typeface="Calibri"/>
              <a:cs typeface="Calibri"/>
            </a:endParaRPr>
          </a:p>
          <a:p>
            <a:pPr marL="12700" marR="274320" algn="just">
              <a:lnSpc>
                <a:spcPts val="1730"/>
              </a:lnSpc>
              <a:spcBef>
                <a:spcPts val="40"/>
              </a:spcBef>
            </a:pPr>
            <a:r>
              <a:rPr sz="1400" dirty="0">
                <a:latin typeface="Calibri"/>
                <a:cs typeface="Calibri"/>
              </a:rPr>
              <a:t>Data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analytics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analyzing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streetlight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centralized </a:t>
            </a:r>
            <a:r>
              <a:rPr sz="1400" dirty="0">
                <a:latin typeface="Calibri"/>
                <a:cs typeface="Calibri"/>
              </a:rPr>
              <a:t>dashboard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adjust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intensity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lights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385" y="964983"/>
            <a:ext cx="2013077" cy="195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494" y="4544275"/>
            <a:ext cx="643242" cy="1859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8956" y="901953"/>
            <a:ext cx="5542280" cy="384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Explanation</a:t>
            </a:r>
            <a:r>
              <a:rPr sz="1600" spc="-75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0C4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0C4"/>
                </a:solidFill>
                <a:latin typeface="Calibri"/>
                <a:cs typeface="Calibri"/>
              </a:rPr>
              <a:t>the</a:t>
            </a:r>
            <a:r>
              <a:rPr sz="1600" spc="-60" dirty="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Code:</a:t>
            </a:r>
            <a:endParaRPr sz="16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995"/>
              </a:spcBef>
            </a:pP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Traffic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management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need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code.</a:t>
            </a:r>
            <a:endParaRPr sz="1400">
              <a:latin typeface="Calibri"/>
              <a:cs typeface="Calibri"/>
            </a:endParaRPr>
          </a:p>
          <a:p>
            <a:pPr marL="15240" marR="5080" indent="174625">
              <a:lnSpc>
                <a:spcPct val="108600"/>
              </a:lnSpc>
              <a:spcBef>
                <a:spcPts val="815"/>
              </a:spcBef>
              <a:buAutoNum type="arabicPeriod"/>
              <a:tabLst>
                <a:tab pos="189865" algn="l"/>
              </a:tabLst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beginning,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initialized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three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variables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their </a:t>
            </a:r>
            <a:r>
              <a:rPr sz="1400" dirty="0">
                <a:latin typeface="Calibri"/>
                <a:cs typeface="Calibri"/>
              </a:rPr>
              <a:t>respective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connected.</a:t>
            </a:r>
            <a:endParaRPr sz="1400">
              <a:latin typeface="Calibri"/>
              <a:cs typeface="Calibri"/>
            </a:endParaRPr>
          </a:p>
          <a:p>
            <a:pPr marL="189230" indent="-17462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189865" algn="l"/>
              </a:tabLst>
            </a:pPr>
            <a:r>
              <a:rPr sz="1400" dirty="0">
                <a:latin typeface="Calibri"/>
                <a:cs typeface="Calibri"/>
              </a:rPr>
              <a:t>We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two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functions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code,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namely,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setup()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loop().</a:t>
            </a:r>
            <a:endParaRPr sz="1400">
              <a:latin typeface="Calibri"/>
              <a:cs typeface="Calibri"/>
            </a:endParaRPr>
          </a:p>
          <a:p>
            <a:pPr marL="15240" marR="139700" indent="174625">
              <a:lnSpc>
                <a:spcPct val="108600"/>
              </a:lnSpc>
              <a:spcBef>
                <a:spcPts val="819"/>
              </a:spcBef>
              <a:buAutoNum type="arabicPeriod"/>
              <a:tabLst>
                <a:tab pos="189865" algn="l"/>
              </a:tabLst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setup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declare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producing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output.</a:t>
            </a:r>
            <a:endParaRPr sz="1400">
              <a:latin typeface="Calibri"/>
              <a:cs typeface="Calibri"/>
            </a:endParaRPr>
          </a:p>
          <a:p>
            <a:pPr marL="15240" marR="184150" indent="174625">
              <a:lnSpc>
                <a:spcPct val="110100"/>
              </a:lnSpc>
              <a:spcBef>
                <a:spcPts val="790"/>
              </a:spcBef>
              <a:buAutoNum type="arabicPeriod"/>
              <a:tabLst>
                <a:tab pos="189865" algn="l"/>
              </a:tabLst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loop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producing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output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pin </a:t>
            </a:r>
            <a:r>
              <a:rPr sz="1400" spc="-10" dirty="0">
                <a:latin typeface="Calibri"/>
                <a:cs typeface="Calibri"/>
              </a:rPr>
              <a:t>number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some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amount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delay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function.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thereafter,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low.</a:t>
            </a:r>
            <a:endParaRPr sz="1400">
              <a:latin typeface="Calibri"/>
              <a:cs typeface="Calibri"/>
            </a:endParaRPr>
          </a:p>
          <a:p>
            <a:pPr marL="15240" marR="22225" indent="174625">
              <a:lnSpc>
                <a:spcPct val="110000"/>
              </a:lnSpc>
              <a:spcBef>
                <a:spcPts val="790"/>
              </a:spcBef>
              <a:buAutoNum type="arabicPeriod"/>
              <a:tabLst>
                <a:tab pos="189865" algn="l"/>
              </a:tabLst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delay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fix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period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till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glow.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milliseconds.</a:t>
            </a:r>
            <a:endParaRPr sz="14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120"/>
              </a:spcBef>
            </a:pPr>
            <a:r>
              <a:rPr sz="1600" spc="-10" dirty="0">
                <a:solidFill>
                  <a:srgbClr val="4470C4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874259"/>
            <a:ext cx="5739765" cy="2382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3307EA-35E9-515A-0B57-AB2BD1D5C789}"/>
              </a:ext>
            </a:extLst>
          </p:cNvPr>
          <p:cNvSpPr txBox="1"/>
          <p:nvPr/>
        </p:nvSpPr>
        <p:spPr>
          <a:xfrm>
            <a:off x="1773321" y="75911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A05D6-0783-1128-7048-2A8D52767CC4}"/>
              </a:ext>
            </a:extLst>
          </p:cNvPr>
          <p:cNvSpPr txBox="1"/>
          <p:nvPr/>
        </p:nvSpPr>
        <p:spPr>
          <a:xfrm>
            <a:off x="2309749" y="414518"/>
            <a:ext cx="3777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Python and </a:t>
            </a:r>
            <a:r>
              <a:rPr lang="en-IN" sz="2400" dirty="0" err="1"/>
              <a:t>PyQt</a:t>
            </a:r>
            <a:r>
              <a:rPr lang="en-IN" sz="2400" dirty="0"/>
              <a:t>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0F7D3-E2CE-0CDD-3C92-DCD0DCE80B26}"/>
              </a:ext>
            </a:extLst>
          </p:cNvPr>
          <p:cNvSpPr txBox="1"/>
          <p:nvPr/>
        </p:nvSpPr>
        <p:spPr>
          <a:xfrm>
            <a:off x="577850" y="14605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code creates a simple desktop application using </a:t>
            </a:r>
            <a:r>
              <a:rPr lang="en-US" dirty="0" err="1"/>
              <a:t>PyQt</a:t>
            </a:r>
            <a:r>
              <a:rPr lang="en-US" dirty="0"/>
              <a:t>. It displays vehicle count and congestion levels, and you can update the data by clicking the "Update Data" </a:t>
            </a:r>
            <a:r>
              <a:rPr lang="en-US" dirty="0" err="1"/>
              <a:t>button.To</a:t>
            </a:r>
            <a:r>
              <a:rPr lang="en-US" dirty="0"/>
              <a:t> run this code, you'll need to install PyQt5:bashpip install PyQt5After running the script, a window with the desktop application will appear, allowing you to visualize simulated traffic data. You can replace the simulated data with real data from your IoT </a:t>
            </a:r>
            <a:r>
              <a:rPr lang="en-US" dirty="0" err="1"/>
              <a:t>devices.Keep</a:t>
            </a:r>
            <a:r>
              <a:rPr lang="en-US" dirty="0"/>
              <a:t> in mind that this is a basic example, and you can expand it to suit your specific needs, add additional features, and make the application more interactive or informative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E2F45-A83A-EEA7-D365-DB44C3A99AE1}"/>
              </a:ext>
            </a:extLst>
          </p:cNvPr>
          <p:cNvSpPr txBox="1"/>
          <p:nvPr/>
        </p:nvSpPr>
        <p:spPr>
          <a:xfrm>
            <a:off x="730250" y="5346700"/>
            <a:ext cx="647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sys</a:t>
            </a:r>
          </a:p>
          <a:p>
            <a:r>
              <a:rPr lang="en-IN" dirty="0"/>
              <a:t>from PyQt5.QtWidgets import </a:t>
            </a:r>
            <a:r>
              <a:rPr lang="en-IN" dirty="0" err="1"/>
              <a:t>QApplication</a:t>
            </a:r>
            <a:r>
              <a:rPr lang="en-IN" dirty="0"/>
              <a:t>, </a:t>
            </a:r>
          </a:p>
          <a:p>
            <a:r>
              <a:rPr lang="en-IN" dirty="0" err="1"/>
              <a:t>QMainWindow</a:t>
            </a:r>
            <a:r>
              <a:rPr lang="en-IN" dirty="0"/>
              <a:t>, </a:t>
            </a:r>
            <a:r>
              <a:rPr lang="en-IN" dirty="0" err="1"/>
              <a:t>QLabel</a:t>
            </a:r>
            <a:r>
              <a:rPr lang="en-IN" dirty="0"/>
              <a:t>, </a:t>
            </a:r>
            <a:r>
              <a:rPr lang="en-IN" dirty="0" err="1"/>
              <a:t>QPushButton</a:t>
            </a:r>
            <a:r>
              <a:rPr lang="en-IN" dirty="0"/>
              <a:t>,</a:t>
            </a:r>
          </a:p>
          <a:p>
            <a:r>
              <a:rPr lang="en-IN" dirty="0"/>
              <a:t> </a:t>
            </a:r>
            <a:r>
              <a:rPr lang="en-IN" dirty="0" err="1"/>
              <a:t>QVBoxLayout</a:t>
            </a:r>
            <a:r>
              <a:rPr lang="en-IN" dirty="0"/>
              <a:t>, </a:t>
            </a:r>
            <a:r>
              <a:rPr lang="en-IN" dirty="0" err="1"/>
              <a:t>QWidgetimport</a:t>
            </a:r>
            <a:r>
              <a:rPr lang="en-IN" dirty="0"/>
              <a:t> </a:t>
            </a:r>
          </a:p>
          <a:p>
            <a:r>
              <a:rPr lang="en-IN" dirty="0" err="1"/>
              <a:t>randomclass</a:t>
            </a:r>
            <a:r>
              <a:rPr lang="en-IN" dirty="0"/>
              <a:t> </a:t>
            </a:r>
            <a:r>
              <a:rPr lang="en-IN" dirty="0" err="1"/>
              <a:t>TrafficManagementApp</a:t>
            </a:r>
            <a:r>
              <a:rPr lang="en-IN" dirty="0"/>
              <a:t>(</a:t>
            </a:r>
            <a:r>
              <a:rPr lang="en-IN" dirty="0" err="1"/>
              <a:t>QMainWindow</a:t>
            </a:r>
            <a:r>
              <a:rPr lang="en-IN" dirty="0"/>
              <a:t>):   </a:t>
            </a:r>
          </a:p>
          <a:p>
            <a:r>
              <a:rPr lang="en-IN" dirty="0"/>
              <a:t> def _</a:t>
            </a:r>
            <a:r>
              <a:rPr lang="en-IN" dirty="0" err="1"/>
              <a:t>init</a:t>
            </a:r>
            <a:r>
              <a:rPr lang="en-IN" dirty="0"/>
              <a:t>_(self):       </a:t>
            </a:r>
          </a:p>
          <a:p>
            <a:r>
              <a:rPr lang="en-IN" dirty="0"/>
              <a:t> super()._</a:t>
            </a:r>
            <a:r>
              <a:rPr lang="en-IN" dirty="0" err="1"/>
              <a:t>init</a:t>
            </a:r>
            <a:r>
              <a:rPr lang="en-IN" dirty="0"/>
              <a:t>_()        </a:t>
            </a:r>
          </a:p>
          <a:p>
            <a:r>
              <a:rPr lang="en-IN" dirty="0" err="1"/>
              <a:t>self.init_ui</a:t>
            </a:r>
            <a:r>
              <a:rPr lang="en-IN" dirty="0"/>
              <a:t>()   </a:t>
            </a:r>
          </a:p>
          <a:p>
            <a:r>
              <a:rPr lang="en-IN" dirty="0"/>
              <a:t> def </a:t>
            </a:r>
            <a:r>
              <a:rPr lang="en-IN" dirty="0" err="1"/>
              <a:t>init_ui</a:t>
            </a:r>
            <a:r>
              <a:rPr lang="en-IN" dirty="0"/>
              <a:t>(self):       </a:t>
            </a:r>
          </a:p>
          <a:p>
            <a:r>
              <a:rPr lang="en-IN" dirty="0"/>
              <a:t> </a:t>
            </a:r>
            <a:r>
              <a:rPr lang="en-IN" dirty="0" err="1"/>
              <a:t>self.setWindowTitle</a:t>
            </a:r>
            <a:r>
              <a:rPr lang="en-IN" dirty="0"/>
              <a:t>('Traffic Management System')        </a:t>
            </a:r>
            <a:r>
              <a:rPr lang="en-IN" dirty="0" err="1"/>
              <a:t>self.setGeometry</a:t>
            </a:r>
            <a:r>
              <a:rPr lang="en-IN" dirty="0"/>
              <a:t>(100, 100, 400, 200)        </a:t>
            </a:r>
          </a:p>
          <a:p>
            <a:r>
              <a:rPr lang="en-IN" dirty="0" err="1"/>
              <a:t>self.central_widget</a:t>
            </a:r>
            <a:r>
              <a:rPr lang="en-IN" dirty="0"/>
              <a:t> = </a:t>
            </a:r>
            <a:r>
              <a:rPr lang="en-IN" dirty="0" err="1"/>
              <a:t>QWidget</a:t>
            </a:r>
            <a:r>
              <a:rPr lang="en-IN" dirty="0"/>
              <a:t>()        </a:t>
            </a:r>
            <a:r>
              <a:rPr lang="en-IN" dirty="0" err="1"/>
              <a:t>self.setCentralWidget</a:t>
            </a:r>
            <a:r>
              <a:rPr lang="en-IN" dirty="0"/>
              <a:t>(</a:t>
            </a:r>
            <a:r>
              <a:rPr lang="en-IN" dirty="0" err="1"/>
              <a:t>self.central_widget</a:t>
            </a:r>
            <a:r>
              <a:rPr lang="en-IN" dirty="0"/>
              <a:t>)        </a:t>
            </a:r>
            <a:r>
              <a:rPr lang="en-IN" dirty="0" err="1"/>
              <a:t>self.vehicle_count_label</a:t>
            </a:r>
            <a:r>
              <a:rPr lang="en-IN" dirty="0"/>
              <a:t> = </a:t>
            </a:r>
            <a:r>
              <a:rPr lang="en-IN" dirty="0" err="1"/>
              <a:t>QLabel</a:t>
            </a:r>
            <a:r>
              <a:rPr lang="en-IN" dirty="0"/>
              <a:t>('Vehicle Count: 0', self)        </a:t>
            </a:r>
            <a:r>
              <a:rPr lang="en-IN" dirty="0" err="1"/>
              <a:t>self.congestion_level_label</a:t>
            </a:r>
            <a:r>
              <a:rPr lang="en-IN" dirty="0"/>
              <a:t> = </a:t>
            </a:r>
            <a:r>
              <a:rPr lang="en-IN" dirty="0" err="1"/>
              <a:t>QLabel</a:t>
            </a:r>
            <a:r>
              <a:rPr lang="en-IN" dirty="0"/>
              <a:t>('Congestion Level: Low congestion', self)       </a:t>
            </a:r>
          </a:p>
          <a:p>
            <a:r>
              <a:rPr lang="en-IN" dirty="0"/>
              <a:t> </a:t>
            </a:r>
            <a:r>
              <a:rPr lang="en-IN" dirty="0" err="1"/>
              <a:t>self.update_button</a:t>
            </a:r>
            <a:r>
              <a:rPr lang="en-IN" dirty="0"/>
              <a:t> = </a:t>
            </a:r>
            <a:r>
              <a:rPr lang="en-IN" dirty="0" err="1"/>
              <a:t>QPushButton</a:t>
            </a:r>
            <a:r>
              <a:rPr lang="en-IN" dirty="0"/>
              <a:t>('Update Data', self)        </a:t>
            </a:r>
            <a:r>
              <a:rPr lang="en-IN" dirty="0" err="1"/>
              <a:t>self.update_button.clicked.connect</a:t>
            </a:r>
            <a:r>
              <a:rPr lang="en-IN" dirty="0"/>
              <a:t>(</a:t>
            </a:r>
            <a:r>
              <a:rPr lang="en-IN" dirty="0" err="1"/>
              <a:t>self.update_data</a:t>
            </a:r>
            <a:r>
              <a:rPr lang="en-IN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4A5E2-CF8C-F186-47C0-7E5A9B83FDCE}"/>
              </a:ext>
            </a:extLst>
          </p:cNvPr>
          <p:cNvSpPr txBox="1"/>
          <p:nvPr/>
        </p:nvSpPr>
        <p:spPr>
          <a:xfrm>
            <a:off x="958850" y="698500"/>
            <a:ext cx="6019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update_data</a:t>
            </a:r>
            <a:r>
              <a:rPr lang="en-IN" dirty="0"/>
              <a:t>(self):       </a:t>
            </a:r>
          </a:p>
          <a:p>
            <a:r>
              <a:rPr lang="en-IN" dirty="0"/>
              <a:t> # Simulate real-time data with random values for demonstration      </a:t>
            </a:r>
          </a:p>
          <a:p>
            <a:r>
              <a:rPr lang="en-IN" dirty="0"/>
              <a:t>  </a:t>
            </a:r>
            <a:r>
              <a:rPr lang="en-IN" dirty="0" err="1"/>
              <a:t>vehicle_count</a:t>
            </a:r>
            <a:r>
              <a:rPr lang="en-IN" dirty="0"/>
              <a:t> = </a:t>
            </a:r>
            <a:r>
              <a:rPr lang="en-IN" dirty="0" err="1"/>
              <a:t>random.randint</a:t>
            </a:r>
            <a:r>
              <a:rPr lang="en-IN" dirty="0"/>
              <a:t>(0, 100)        </a:t>
            </a:r>
            <a:r>
              <a:rPr lang="en-IN" dirty="0" err="1"/>
              <a:t>congestion_level</a:t>
            </a:r>
            <a:r>
              <a:rPr lang="en-IN" dirty="0"/>
              <a:t>=</a:t>
            </a:r>
            <a:r>
              <a:rPr lang="en-IN" dirty="0" err="1"/>
              <a:t>self.calculate_congestion_level</a:t>
            </a:r>
            <a:r>
              <a:rPr lang="en-IN" dirty="0"/>
              <a:t>(</a:t>
            </a:r>
            <a:r>
              <a:rPr lang="en-IN" dirty="0" err="1"/>
              <a:t>vehicle_count</a:t>
            </a:r>
            <a:r>
              <a:rPr lang="en-IN" dirty="0"/>
              <a:t>)       </a:t>
            </a:r>
          </a:p>
          <a:p>
            <a:r>
              <a:rPr lang="en-IN" dirty="0"/>
              <a:t> </a:t>
            </a:r>
            <a:r>
              <a:rPr lang="en-IN" dirty="0" err="1"/>
              <a:t>self.vehicle_count_label.setText</a:t>
            </a:r>
            <a:r>
              <a:rPr lang="en-IN" dirty="0"/>
              <a:t>(</a:t>
            </a:r>
            <a:r>
              <a:rPr lang="en-IN" dirty="0" err="1"/>
              <a:t>f'Vehicle</a:t>
            </a:r>
            <a:r>
              <a:rPr lang="en-IN" dirty="0"/>
              <a:t> Count: {</a:t>
            </a:r>
            <a:r>
              <a:rPr lang="en-IN" dirty="0" err="1"/>
              <a:t>vehicle_count</a:t>
            </a:r>
            <a:r>
              <a:rPr lang="en-IN" dirty="0"/>
              <a:t>}')        </a:t>
            </a:r>
            <a:r>
              <a:rPr lang="en-IN" dirty="0" err="1"/>
              <a:t>self.congestion_level_label.setText</a:t>
            </a:r>
            <a:r>
              <a:rPr lang="en-IN" dirty="0"/>
              <a:t>(</a:t>
            </a:r>
            <a:r>
              <a:rPr lang="en-IN" dirty="0" err="1"/>
              <a:t>f'Congestion</a:t>
            </a:r>
            <a:r>
              <a:rPr lang="en-IN" dirty="0"/>
              <a:t> Level: {</a:t>
            </a:r>
            <a:r>
              <a:rPr lang="en-IN" dirty="0" err="1"/>
              <a:t>congestion_level</a:t>
            </a:r>
            <a:r>
              <a:rPr lang="en-IN" dirty="0"/>
              <a:t>}')   </a:t>
            </a:r>
          </a:p>
          <a:p>
            <a:r>
              <a:rPr lang="en-IN" dirty="0"/>
              <a:t> def </a:t>
            </a:r>
            <a:r>
              <a:rPr lang="en-IN" dirty="0" err="1"/>
              <a:t>calculate_congestion_level</a:t>
            </a:r>
            <a:r>
              <a:rPr lang="en-IN" dirty="0"/>
              <a:t>(self, </a:t>
            </a:r>
            <a:r>
              <a:rPr lang="en-IN" dirty="0" err="1"/>
              <a:t>vehicle_count</a:t>
            </a:r>
            <a:r>
              <a:rPr lang="en-IN" dirty="0"/>
              <a:t>):        </a:t>
            </a:r>
          </a:p>
          <a:p>
            <a:r>
              <a:rPr lang="en-IN" dirty="0"/>
              <a:t>if </a:t>
            </a:r>
            <a:r>
              <a:rPr lang="en-IN" dirty="0" err="1"/>
              <a:t>vehicle_count</a:t>
            </a:r>
            <a:r>
              <a:rPr lang="en-IN" dirty="0"/>
              <a:t> &gt; 80:           </a:t>
            </a:r>
          </a:p>
          <a:p>
            <a:r>
              <a:rPr lang="en-IN" dirty="0"/>
              <a:t> return "High congestion"        </a:t>
            </a:r>
          </a:p>
          <a:p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vehicle_count</a:t>
            </a:r>
            <a:r>
              <a:rPr lang="en-IN" dirty="0"/>
              <a:t> &gt; 40:           </a:t>
            </a:r>
          </a:p>
          <a:p>
            <a:r>
              <a:rPr lang="en-IN" dirty="0"/>
              <a:t> return "Moderate congestion"        </a:t>
            </a:r>
          </a:p>
          <a:p>
            <a:r>
              <a:rPr lang="en-IN" dirty="0"/>
              <a:t>else:           </a:t>
            </a:r>
          </a:p>
          <a:p>
            <a:r>
              <a:rPr lang="en-IN" dirty="0"/>
              <a:t> return "Low </a:t>
            </a:r>
            <a:r>
              <a:rPr lang="en-IN" dirty="0" err="1"/>
              <a:t>congestion"def</a:t>
            </a:r>
            <a:r>
              <a:rPr lang="en-IN" dirty="0"/>
              <a:t> main():    </a:t>
            </a:r>
          </a:p>
          <a:p>
            <a:r>
              <a:rPr lang="en-IN" dirty="0"/>
              <a:t>app =</a:t>
            </a:r>
            <a:r>
              <a:rPr lang="en-IN" dirty="0" err="1"/>
              <a:t>QApplication</a:t>
            </a:r>
            <a:r>
              <a:rPr lang="en-IN" dirty="0"/>
              <a:t>(</a:t>
            </a:r>
            <a:r>
              <a:rPr lang="en-IN" dirty="0" err="1"/>
              <a:t>sys.argv</a:t>
            </a:r>
            <a:r>
              <a:rPr lang="en-IN" dirty="0"/>
              <a:t>)    window=</a:t>
            </a:r>
            <a:r>
              <a:rPr lang="en-IN" dirty="0" err="1"/>
              <a:t>TrafficManagementApp</a:t>
            </a:r>
            <a:r>
              <a:rPr lang="en-IN" dirty="0"/>
              <a:t>()    </a:t>
            </a:r>
          </a:p>
          <a:p>
            <a:r>
              <a:rPr lang="en-IN" dirty="0" err="1"/>
              <a:t>window.show</a:t>
            </a:r>
            <a:r>
              <a:rPr lang="en-IN" dirty="0"/>
              <a:t>()   </a:t>
            </a:r>
          </a:p>
          <a:p>
            <a:r>
              <a:rPr lang="en-IN" dirty="0"/>
              <a:t> </a:t>
            </a:r>
            <a:r>
              <a:rPr lang="en-IN" dirty="0" err="1"/>
              <a:t>sys.exit</a:t>
            </a:r>
            <a:r>
              <a:rPr lang="en-IN" dirty="0"/>
              <a:t>(</a:t>
            </a:r>
            <a:r>
              <a:rPr lang="en-IN" dirty="0" err="1"/>
              <a:t>app.exec</a:t>
            </a:r>
            <a:r>
              <a:rPr lang="en-IN" dirty="0"/>
              <a:t>_())</a:t>
            </a:r>
          </a:p>
          <a:p>
            <a:r>
              <a:rPr lang="en-IN" dirty="0"/>
              <a:t>if _name_ == '_main_':    main()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1586</Words>
  <Application>Microsoft Office PowerPoint</Application>
  <PresentationFormat>Custom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Symbol</vt:lpstr>
      <vt:lpstr>Office Theme</vt:lpstr>
      <vt:lpstr>Title: Traffic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Traffic Management System</dc:title>
  <dc:creator>M.J. Firthouse</dc:creator>
  <cp:lastModifiedBy>akashvenivel2004@outlook.com</cp:lastModifiedBy>
  <cp:revision>3</cp:revision>
  <dcterms:created xsi:type="dcterms:W3CDTF">2023-10-31T16:51:06Z</dcterms:created>
  <dcterms:modified xsi:type="dcterms:W3CDTF">2023-10-31T17:23:00Z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2023-10-31T00:00:00Z</vt:filetime>
  </property>
  <property fmtid="{D5CDD505-2E9C-101B-9397-08002B2CF9AE}" pid="5" name="Producer">
    <vt:lpwstr>www.ilovepdf.com</vt:lpwstr>
  </property>
</Properties>
</file>