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7" r:id="rId5"/>
    <p:sldId id="389" r:id="rId6"/>
    <p:sldId id="384" r:id="rId7"/>
    <p:sldId id="317" r:id="rId8"/>
    <p:sldId id="277" r:id="rId9"/>
    <p:sldId id="278" r:id="rId10"/>
    <p:sldId id="279" r:id="rId11"/>
    <p:sldId id="272" r:id="rId12"/>
    <p:sldId id="270" r:id="rId13"/>
    <p:sldId id="321" r:id="rId14"/>
    <p:sldId id="3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3725" autoAdjust="0"/>
  </p:normalViewPr>
  <p:slideViewPr>
    <p:cSldViewPr snapToGrid="0">
      <p:cViewPr varScale="1">
        <p:scale>
          <a:sx n="40" d="100"/>
          <a:sy n="40" d="100"/>
        </p:scale>
        <p:origin x="828" y="4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10/10/2023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10/10/2023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8</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dirty="0"/>
              <a:t>Traffic management with Arduino using </a:t>
            </a:r>
            <a:r>
              <a:rPr lang="en-US" dirty="0" err="1"/>
              <a:t>Iot</a:t>
            </a:r>
            <a:endParaRPr lang="en-US"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Team members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fontScale="92500" lnSpcReduction="10000"/>
          </a:bodyPr>
          <a:lstStyle/>
          <a:p>
            <a:r>
              <a:rPr lang="en-US" dirty="0"/>
              <a:t>1.AKASH  2.PRASANNA 3.VIGNESH 4.RAMKUMAR 5.YOGESHWARAN</a:t>
            </a:r>
            <a:br>
              <a:rPr lang="en-US" dirty="0"/>
            </a:br>
            <a:br>
              <a:rPr lang="en-US" dirty="0"/>
            </a:br>
            <a:r>
              <a:rPr lang="en-US" dirty="0"/>
              <a:t>3</a:t>
            </a:r>
            <a:r>
              <a:rPr lang="en-US" baseline="30000" dirty="0"/>
              <a:t>RD</a:t>
            </a:r>
            <a:r>
              <a:rPr lang="en-US" dirty="0"/>
              <a:t> YEAR CSE, NADAR SARASWATHI COLLEGE OF ENGINEERING AND TECHNOLOGY</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52156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3" name="Subtitle 2">
            <a:extLst>
              <a:ext uri="{FF2B5EF4-FFF2-40B4-BE49-F238E27FC236}">
                <a16:creationId xmlns:a16="http://schemas.microsoft.com/office/drawing/2014/main" id="{9C68F8B5-FDAE-D102-AECD-199D6C72C68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List of contents</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Problem</a:t>
            </a:r>
          </a:p>
          <a:p>
            <a:r>
              <a:rPr lang="en-US" dirty="0"/>
              <a:t>Flowchart</a:t>
            </a:r>
          </a:p>
          <a:p>
            <a:r>
              <a:rPr lang="en-US" dirty="0"/>
              <a:t>Solution</a:t>
            </a:r>
          </a:p>
          <a:p>
            <a:r>
              <a:rPr lang="en-US" dirty="0"/>
              <a:t>Dependencies</a:t>
            </a:r>
          </a:p>
          <a:p>
            <a:endParaRPr lang="en-US" dirty="0"/>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Autofit/>
          </a:bodyPr>
          <a:lstStyle/>
          <a:p>
            <a:r>
              <a:rPr lang="en-US" sz="1600" b="0" i="0" dirty="0">
                <a:solidFill>
                  <a:schemeClr val="tx1">
                    <a:lumMod val="95000"/>
                  </a:schemeClr>
                </a:solidFill>
                <a:effectLst/>
                <a:latin typeface="Söhne"/>
              </a:rPr>
              <a:t>In an era of rapid urbanization and technological advancement, managing urban traffic has become a critical challenge for city planners and policymakers worldwide. The traditional methods of traffic control are proving to be insufficient in handling the escalating complexities of modern urban environments. In this context, the integration of Internet of Things (IoT) technologies presents a groundbreaking solution.</a:t>
            </a:r>
            <a:r>
              <a:rPr lang="en-US" sz="1600" dirty="0">
                <a:solidFill>
                  <a:schemeClr val="tx1">
                    <a:lumMod val="95000"/>
                  </a:schemeClr>
                </a:solidFill>
              </a:rPr>
              <a:t>.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Problem</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49537" y="573769"/>
            <a:ext cx="11091600" cy="5519055"/>
          </a:xfrm>
        </p:spPr>
        <p:txBody>
          <a:bodyPr/>
          <a:lstStyle/>
          <a:p>
            <a:pPr algn="l">
              <a:buFont typeface="+mj-lt"/>
              <a:buAutoNum type="arabicPeriod"/>
            </a:pPr>
            <a:r>
              <a:rPr lang="en-US" dirty="0"/>
              <a:t>Problems with traffic control:</a:t>
            </a:r>
            <a:br>
              <a:rPr lang="en-US" dirty="0"/>
            </a:br>
            <a:br>
              <a:rPr lang="en-US" sz="2800" dirty="0">
                <a:latin typeface="Aptos Display" panose="020B0004020202020204" pitchFamily="34" charset="0"/>
              </a:rPr>
            </a:br>
            <a:r>
              <a:rPr lang="en-US" sz="2400" b="1" i="0" dirty="0">
                <a:effectLst/>
                <a:latin typeface="Söhne"/>
              </a:rPr>
              <a:t>Congestion:</a:t>
            </a:r>
            <a:r>
              <a:rPr lang="en-US" sz="2400" b="0" i="0" dirty="0">
                <a:effectLst/>
                <a:latin typeface="Söhne"/>
              </a:rPr>
              <a:t> Traffic congestion is a widespread issue in many cities, leading to delays, increased travel times, and frustration among commuters. It can occur due to a high volume of vehicles on the road, inadequate road capacity, and inefficient traffic management.</a:t>
            </a:r>
            <a:br>
              <a:rPr lang="en-US" sz="2400" b="0" i="0" dirty="0">
                <a:effectLst/>
                <a:latin typeface="Söhne"/>
              </a:rPr>
            </a:br>
            <a:r>
              <a:rPr lang="en-US" sz="2400" b="1" i="0" dirty="0">
                <a:effectLst/>
                <a:latin typeface="Söhne"/>
              </a:rPr>
              <a:t>Inadequate Infrastructure:</a:t>
            </a:r>
            <a:r>
              <a:rPr lang="en-US" sz="2400" b="0" i="0" dirty="0">
                <a:effectLst/>
                <a:latin typeface="Söhne"/>
              </a:rPr>
              <a:t> Outdated or insufficient road infrastructure can lead to traffic problems. Narrow roads, poorly designed intersections, and lack of proper signage can contribute to traffic bottlenecks and accidents.</a:t>
            </a:r>
            <a:br>
              <a:rPr lang="en-US" sz="2400" b="0" i="0" dirty="0">
                <a:effectLst/>
                <a:latin typeface="Söhne"/>
              </a:rPr>
            </a:br>
            <a:r>
              <a:rPr lang="en-US" sz="2400" b="1" i="0" dirty="0">
                <a:effectLst/>
                <a:latin typeface="Söhne"/>
              </a:rPr>
              <a:t>Distracted Driving:</a:t>
            </a:r>
            <a:r>
              <a:rPr lang="en-US" sz="2400" b="0" i="0" dirty="0">
                <a:effectLst/>
                <a:latin typeface="Söhne"/>
              </a:rPr>
              <a:t> The proliferation of mobile devices and other distractions can lead to distracted driving, which is a significant cause of accidents and traffic problems. Drivers who use their phones while driving are less attentive to the road and are more likely to cause accidents.</a:t>
            </a:r>
            <a:br>
              <a:rPr lang="en-US" sz="2400" b="0" i="0" dirty="0">
                <a:effectLst/>
                <a:latin typeface="Söhne"/>
              </a:rPr>
            </a:br>
            <a:br>
              <a:rPr lang="en-US" sz="2800" dirty="0">
                <a:latin typeface="Aptos Display" panose="020B0004020202020204" pitchFamily="34" charset="0"/>
              </a:rPr>
            </a:br>
            <a:endParaRPr lang="en-US" sz="2800" dirty="0">
              <a:latin typeface="Aptos Display" panose="020B0004020202020204" pitchFamily="34" charset="0"/>
            </a:endParaRP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graphicFrame>
        <p:nvGraphicFramePr>
          <p:cNvPr id="8" name="Content Placeholder 10" descr="Bar Chart Placeholder ">
            <a:extLst>
              <a:ext uri="{FF2B5EF4-FFF2-40B4-BE49-F238E27FC236}">
                <a16:creationId xmlns:a16="http://schemas.microsoft.com/office/drawing/2014/main" id="{C3F8257B-4E1A-B30E-7B60-94220A136CBA}"/>
              </a:ext>
            </a:extLst>
          </p:cNvPr>
          <p:cNvGraphicFramePr>
            <a:graphicFrameLocks noGrp="1"/>
          </p:cNvGraphicFramePr>
          <p:nvPr>
            <p:ph idx="1"/>
            <p:extLst>
              <p:ext uri="{D42A27DB-BD31-4B8C-83A1-F6EECF244321}">
                <p14:modId xmlns:p14="http://schemas.microsoft.com/office/powerpoint/2010/main" val="4279772550"/>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10" descr="Bar Chart Placeholder ">
            <a:extLst>
              <a:ext uri="{FF2B5EF4-FFF2-40B4-BE49-F238E27FC236}">
                <a16:creationId xmlns:a16="http://schemas.microsoft.com/office/drawing/2014/main" id="{B21C6657-9424-5B1E-2A4C-0FF2BB52F7FE}"/>
              </a:ext>
            </a:extLst>
          </p:cNvPr>
          <p:cNvGraphicFramePr>
            <a:graphicFrameLocks/>
          </p:cNvGraphicFramePr>
          <p:nvPr>
            <p:extLst>
              <p:ext uri="{D42A27DB-BD31-4B8C-83A1-F6EECF244321}">
                <p14:modId xmlns:p14="http://schemas.microsoft.com/office/powerpoint/2010/main" val="1518655232"/>
              </p:ext>
            </p:extLst>
          </p:nvPr>
        </p:nvGraphicFramePr>
        <p:xfrm>
          <a:off x="0" y="3652156"/>
          <a:ext cx="11090275" cy="39798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ontent Placeholder 10" descr="Bar Chart Placeholder ">
            <a:extLst>
              <a:ext uri="{FF2B5EF4-FFF2-40B4-BE49-F238E27FC236}">
                <a16:creationId xmlns:a16="http://schemas.microsoft.com/office/drawing/2014/main" id="{E2DF75BE-B2CE-2D05-9A0E-9319FD7A3172}"/>
              </a:ext>
            </a:extLst>
          </p:cNvPr>
          <p:cNvGraphicFramePr>
            <a:graphicFrameLocks/>
          </p:cNvGraphicFramePr>
          <p:nvPr>
            <p:extLst>
              <p:ext uri="{D42A27DB-BD31-4B8C-83A1-F6EECF244321}">
                <p14:modId xmlns:p14="http://schemas.microsoft.com/office/powerpoint/2010/main" val="1166619629"/>
              </p:ext>
            </p:extLst>
          </p:nvPr>
        </p:nvGraphicFramePr>
        <p:xfrm>
          <a:off x="10253664" y="6397625"/>
          <a:ext cx="1692274" cy="10958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flowchart</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6" name="Content Placeholder 5">
            <a:extLst>
              <a:ext uri="{FF2B5EF4-FFF2-40B4-BE49-F238E27FC236}">
                <a16:creationId xmlns:a16="http://schemas.microsoft.com/office/drawing/2014/main" id="{54E3A9DE-2A20-9177-BD0A-2CEF9789535E}"/>
              </a:ext>
            </a:extLst>
          </p:cNvPr>
          <p:cNvPicPr>
            <a:picLocks noGrp="1" noChangeAspect="1"/>
          </p:cNvPicPr>
          <p:nvPr>
            <p:ph idx="1"/>
          </p:nvPr>
        </p:nvPicPr>
        <p:blipFill>
          <a:blip r:embed="rId2"/>
          <a:stretch>
            <a:fillRect/>
          </a:stretch>
        </p:blipFill>
        <p:spPr>
          <a:xfrm>
            <a:off x="4054784" y="1760037"/>
            <a:ext cx="3709595" cy="3979862"/>
          </a:xfrm>
        </p:spPr>
      </p:pic>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1259938" y="-1495375"/>
            <a:ext cx="3566160" cy="3384550"/>
          </a:xfrm>
        </p:spPr>
        <p:txBody>
          <a:bodyPr>
            <a:normAutofit/>
          </a:bodyPr>
          <a:lstStyle/>
          <a:p>
            <a:r>
              <a:rPr lang="en-US" sz="5400" dirty="0"/>
              <a:t>Solution</a:t>
            </a:r>
            <a:r>
              <a:rPr lang="en-US" dirty="0"/>
              <a:t> </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endParaRPr lang="en-US" dirty="0"/>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711283" y="574005"/>
            <a:ext cx="11091600" cy="1332000"/>
          </a:xfrm>
        </p:spPr>
        <p:txBody>
          <a:bodyPr/>
          <a:lstStyle/>
          <a:p>
            <a:r>
              <a:rPr lang="en-US" dirty="0" err="1"/>
              <a:t>Dependancies</a:t>
            </a:r>
            <a:r>
              <a:rPr lang="en-US" dirty="0"/>
              <a:t> </a:t>
            </a:r>
          </a:p>
        </p:txBody>
      </p:sp>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8" name="Content Placeholder 7">
            <a:extLst>
              <a:ext uri="{FF2B5EF4-FFF2-40B4-BE49-F238E27FC236}">
                <a16:creationId xmlns:a16="http://schemas.microsoft.com/office/drawing/2014/main" id="{3C2D6634-7C04-D022-71BD-B72083EE3929}"/>
              </a:ext>
            </a:extLst>
          </p:cNvPr>
          <p:cNvSpPr>
            <a:spLocks noGrp="1"/>
          </p:cNvSpPr>
          <p:nvPr>
            <p:ph idx="1"/>
          </p:nvPr>
        </p:nvSpPr>
        <p:spPr>
          <a:xfrm>
            <a:off x="550863" y="1439187"/>
            <a:ext cx="11090274" cy="3979625"/>
          </a:xfrm>
        </p:spPr>
        <p:txBody>
          <a:bodyPr/>
          <a:lstStyle/>
          <a:p>
            <a:pPr algn="l">
              <a:buFont typeface="+mj-lt"/>
              <a:buAutoNum type="arabicPeriod"/>
            </a:pPr>
            <a:r>
              <a:rPr lang="en-US" b="1" i="0" dirty="0">
                <a:solidFill>
                  <a:schemeClr val="tx1">
                    <a:lumMod val="95000"/>
                  </a:schemeClr>
                </a:solidFill>
                <a:effectLst/>
                <a:latin typeface="Söhne"/>
              </a:rPr>
              <a:t>Traffic Lights (LEDs):</a:t>
            </a:r>
            <a:r>
              <a:rPr lang="en-US" b="0" i="0" dirty="0">
                <a:solidFill>
                  <a:schemeClr val="tx1">
                    <a:lumMod val="95000"/>
                  </a:schemeClr>
                </a:solidFill>
                <a:effectLst/>
                <a:latin typeface="Söhne"/>
              </a:rPr>
              <a:t> Traffic lights are a fundamental component of traffic management. They control the flow of vehicles and pedestrians at intersections. Arduino microcontrollers are used to program and control the timing of the traffic lights.</a:t>
            </a:r>
          </a:p>
          <a:p>
            <a:pPr algn="l">
              <a:buFont typeface="+mj-lt"/>
              <a:buAutoNum type="arabicPeriod"/>
            </a:pPr>
            <a:r>
              <a:rPr lang="en-US" b="1" i="0" dirty="0">
                <a:solidFill>
                  <a:schemeClr val="tx1">
                    <a:lumMod val="95000"/>
                  </a:schemeClr>
                </a:solidFill>
                <a:effectLst/>
                <a:latin typeface="Söhne"/>
              </a:rPr>
              <a:t>Sensors (IR, Ultrasonic, etc.):</a:t>
            </a:r>
            <a:r>
              <a:rPr lang="en-US" b="0" i="0" dirty="0">
                <a:solidFill>
                  <a:schemeClr val="tx1">
                    <a:lumMod val="95000"/>
                  </a:schemeClr>
                </a:solidFill>
                <a:effectLst/>
                <a:latin typeface="Söhne"/>
              </a:rPr>
              <a:t> Sensors are crucial for detecting the presence of vehicles, pedestrians, or other objects. They provide input to the Arduino, which can then make decisions based on this data. For example, an IR sensor might be used to detect vehicles waiting at a red light.</a:t>
            </a:r>
          </a:p>
          <a:p>
            <a:pPr algn="l">
              <a:buFont typeface="+mj-lt"/>
              <a:buAutoNum type="arabicPeriod"/>
            </a:pPr>
            <a:r>
              <a:rPr lang="en-US" b="1" i="0" dirty="0">
                <a:solidFill>
                  <a:schemeClr val="tx1">
                    <a:lumMod val="95000"/>
                  </a:schemeClr>
                </a:solidFill>
                <a:effectLst/>
                <a:latin typeface="Söhne"/>
              </a:rPr>
              <a:t>LCD Displays:</a:t>
            </a:r>
            <a:r>
              <a:rPr lang="en-US" b="0" i="0" dirty="0">
                <a:solidFill>
                  <a:schemeClr val="tx1">
                    <a:lumMod val="95000"/>
                  </a:schemeClr>
                </a:solidFill>
                <a:effectLst/>
                <a:latin typeface="Söhne"/>
              </a:rPr>
              <a:t> LCD displays provide information to drivers and pedestrians about the status of traffic lights or important messages. The Arduino controls what is displayed on the screen based on the traffic conditions.</a:t>
            </a:r>
          </a:p>
          <a:p>
            <a:pPr algn="l">
              <a:buFont typeface="+mj-lt"/>
              <a:buAutoNum type="arabicPeriod"/>
            </a:pPr>
            <a:r>
              <a:rPr lang="en-US" b="1" i="0" dirty="0">
                <a:solidFill>
                  <a:schemeClr val="tx1">
                    <a:lumMod val="95000"/>
                  </a:schemeClr>
                </a:solidFill>
                <a:effectLst/>
                <a:latin typeface="Söhne"/>
              </a:rPr>
              <a:t>Traffic Flow Algorithms:</a:t>
            </a:r>
            <a:r>
              <a:rPr lang="en-US" b="0" i="0" dirty="0">
                <a:solidFill>
                  <a:schemeClr val="tx1">
                    <a:lumMod val="95000"/>
                  </a:schemeClr>
                </a:solidFill>
                <a:effectLst/>
                <a:latin typeface="Söhne"/>
              </a:rPr>
              <a:t> These are algorithms implemented in Arduino code that determine how traffic lights should change based on sensor inputs. For instance, if a sensor detects a vehicle waiting at a red light, the algorithm might shorten the red light duration</a:t>
            </a:r>
            <a:r>
              <a:rPr lang="en-US" b="0" i="0" dirty="0">
                <a:solidFill>
                  <a:srgbClr val="374151"/>
                </a:solidFill>
                <a:effectLst/>
                <a:latin typeface="Söhne"/>
              </a:rPr>
              <a:t>.</a:t>
            </a:r>
          </a:p>
          <a:p>
            <a:endParaRPr lang="en-IN" dirty="0"/>
          </a:p>
        </p:txBody>
      </p:sp>
    </p:spTree>
    <p:extLst>
      <p:ext uri="{BB962C8B-B14F-4D97-AF65-F5344CB8AC3E}">
        <p14:creationId xmlns:p14="http://schemas.microsoft.com/office/powerpoint/2010/main" val="2624630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Effects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advantages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523623"/>
            <a:ext cx="5429114" cy="3515555"/>
          </a:xfrm>
        </p:spPr>
        <p:txBody>
          <a:bodyPr/>
          <a:lstStyle/>
          <a:p>
            <a:pPr algn="l">
              <a:buFont typeface="+mj-lt"/>
              <a:buAutoNum type="arabicPeriod"/>
            </a:pPr>
            <a:r>
              <a:rPr lang="en-US" sz="1400" b="1" i="0" dirty="0">
                <a:solidFill>
                  <a:schemeClr val="tx1"/>
                </a:solidFill>
                <a:effectLst/>
                <a:latin typeface="Söhne"/>
              </a:rPr>
              <a:t>Cost-Effectiveness:</a:t>
            </a:r>
            <a:r>
              <a:rPr lang="en-US" sz="1400" b="0" i="0" dirty="0">
                <a:solidFill>
                  <a:schemeClr val="tx1"/>
                </a:solidFill>
                <a:effectLst/>
                <a:latin typeface="Söhne"/>
              </a:rPr>
              <a:t> Arduino-based solutions are generally more affordable compared to complex, proprietary traffic management systems. The components are widely available and relatively inexpensive, making them accessible for municipalities with limited budgets.</a:t>
            </a:r>
          </a:p>
          <a:p>
            <a:pPr algn="l">
              <a:buFont typeface="+mj-lt"/>
              <a:buAutoNum type="arabicPeriod"/>
            </a:pPr>
            <a:r>
              <a:rPr lang="en-US" sz="1400" b="1" i="0" dirty="0">
                <a:solidFill>
                  <a:schemeClr val="tx1"/>
                </a:solidFill>
                <a:effectLst/>
                <a:latin typeface="Söhne"/>
              </a:rPr>
              <a:t>Flexibility and Customization:</a:t>
            </a:r>
            <a:r>
              <a:rPr lang="en-US" sz="1400" b="0" i="0" dirty="0">
                <a:solidFill>
                  <a:schemeClr val="tx1"/>
                </a:solidFill>
                <a:effectLst/>
                <a:latin typeface="Söhne"/>
              </a:rPr>
              <a:t> Arduino allows for highly customizable solutions. It can be programmed to adapt to specific traffic conditions, intersection configurations, and local requirements. This flexibility enables tailored solutions for different urban environments.</a:t>
            </a:r>
          </a:p>
          <a:p>
            <a:pPr algn="l">
              <a:buFont typeface="+mj-lt"/>
              <a:buAutoNum type="arabicPeriod"/>
            </a:pPr>
            <a:r>
              <a:rPr lang="en-US" sz="1200" b="1" i="0" dirty="0">
                <a:solidFill>
                  <a:schemeClr val="tx1"/>
                </a:solidFill>
                <a:effectLst/>
                <a:latin typeface="Söhne"/>
              </a:rPr>
              <a:t>Ease of Programming:</a:t>
            </a:r>
            <a:r>
              <a:rPr lang="en-US" sz="1200" b="0" i="0" dirty="0">
                <a:solidFill>
                  <a:schemeClr val="tx1"/>
                </a:solidFill>
                <a:effectLst/>
                <a:latin typeface="Söhne"/>
              </a:rPr>
              <a:t> Arduino's user-friendly programming environment simplifies the development process. Even individuals with basic programming knowledge can create effective traffic management systems. This accessibility promotes innovation and experimentation in traffic control</a:t>
            </a:r>
            <a:r>
              <a:rPr lang="en-US" b="0" i="0" dirty="0">
                <a:solidFill>
                  <a:schemeClr val="tx1"/>
                </a:solidFill>
                <a:effectLst/>
                <a:latin typeface="Söhne"/>
              </a:rPr>
              <a:t>.</a:t>
            </a:r>
          </a:p>
          <a:p>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disadvantages</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pPr algn="l">
              <a:buFont typeface="+mj-lt"/>
              <a:buAutoNum type="arabicPeriod"/>
            </a:pPr>
            <a:r>
              <a:rPr lang="en-US" sz="1400" b="1" i="0" dirty="0">
                <a:solidFill>
                  <a:schemeClr val="tx1">
                    <a:lumMod val="95000"/>
                  </a:schemeClr>
                </a:solidFill>
                <a:effectLst/>
                <a:latin typeface="Söhne"/>
              </a:rPr>
              <a:t>Limited Processing Power:</a:t>
            </a:r>
            <a:r>
              <a:rPr lang="en-US" sz="1400" b="0" i="0" dirty="0">
                <a:solidFill>
                  <a:schemeClr val="tx1">
                    <a:lumMod val="95000"/>
                  </a:schemeClr>
                </a:solidFill>
                <a:effectLst/>
                <a:latin typeface="Söhne"/>
              </a:rPr>
              <a:t> Compared to more advanced microcontrollers or dedicated traffic management systems, Arduino boards may have limited processing power. This can constrain the complexity and sophistication of algorithms, potentially leading to suboptimal traffic control in highly complex or congested areas.</a:t>
            </a:r>
          </a:p>
          <a:p>
            <a:pPr algn="l">
              <a:buFont typeface="+mj-lt"/>
              <a:buAutoNum type="arabicPeriod"/>
            </a:pPr>
            <a:r>
              <a:rPr lang="en-US" sz="1400" b="1" i="0" dirty="0">
                <a:solidFill>
                  <a:schemeClr val="tx1">
                    <a:lumMod val="95000"/>
                  </a:schemeClr>
                </a:solidFill>
                <a:effectLst/>
                <a:latin typeface="Söhne"/>
              </a:rPr>
              <a:t>Limited Input/Output Ports:</a:t>
            </a:r>
            <a:r>
              <a:rPr lang="en-US" sz="1400" b="0" i="0" dirty="0">
                <a:solidFill>
                  <a:schemeClr val="tx1">
                    <a:lumMod val="95000"/>
                  </a:schemeClr>
                </a:solidFill>
                <a:effectLst/>
                <a:latin typeface="Söhne"/>
              </a:rPr>
              <a:t> Some Arduino models have a finite number of input/output ports. This may restrict the number and variety of sensors, displays, or other components that can be integrated into the system.</a:t>
            </a:r>
          </a:p>
          <a:p>
            <a:pPr algn="l">
              <a:buFont typeface="+mj-lt"/>
              <a:buAutoNum type="arabicPeriod"/>
            </a:pPr>
            <a:r>
              <a:rPr lang="en-US" sz="1400" b="1" i="0" dirty="0">
                <a:solidFill>
                  <a:schemeClr val="tx1">
                    <a:lumMod val="95000"/>
                  </a:schemeClr>
                </a:solidFill>
                <a:effectLst/>
                <a:latin typeface="Söhne"/>
              </a:rPr>
              <a:t>Dependence on Sensors:</a:t>
            </a:r>
            <a:r>
              <a:rPr lang="en-US" sz="1400" b="0" i="0" dirty="0">
                <a:solidFill>
                  <a:schemeClr val="tx1">
                    <a:lumMod val="95000"/>
                  </a:schemeClr>
                </a:solidFill>
                <a:effectLst/>
                <a:latin typeface="Söhne"/>
              </a:rPr>
              <a:t> The accuracy and reliability of an Arduino-based traffic management system heavily rely on the performance of sensors. If sensors malfunction, provide inaccurate data, or fail to detect objects reliably, it can lead to incorrect traffic control decisions.</a:t>
            </a:r>
          </a:p>
          <a:p>
            <a:r>
              <a:rPr lang="en-US" sz="1400" dirty="0">
                <a:solidFill>
                  <a:schemeClr val="tx1">
                    <a:lumMod val="95000"/>
                  </a:schemeClr>
                </a:solidFill>
              </a:rPr>
              <a:t>.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21</TotalTime>
  <Words>794</Words>
  <Application>Microsoft Office PowerPoint</Application>
  <PresentationFormat>Widescreen</PresentationFormat>
  <Paragraphs>66</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 Display</vt:lpstr>
      <vt:lpstr>Arial</vt:lpstr>
      <vt:lpstr>Calibri</vt:lpstr>
      <vt:lpstr>Gill Sans MT</vt:lpstr>
      <vt:lpstr>Söhne</vt:lpstr>
      <vt:lpstr>Walbaum Display</vt:lpstr>
      <vt:lpstr>3DFloatVTI</vt:lpstr>
      <vt:lpstr>Traffic management with Arduino using Iot</vt:lpstr>
      <vt:lpstr>List of contents</vt:lpstr>
      <vt:lpstr>Introduction</vt:lpstr>
      <vt:lpstr>Problem</vt:lpstr>
      <vt:lpstr>Problems with traffic control:  Congestion: Traffic congestion is a widespread issue in many cities, leading to delays, increased travel times, and frustration among commuters. It can occur due to a high volume of vehicles on the road, inadequate road capacity, and inefficient traffic management. Inadequate Infrastructure: Outdated or insufficient road infrastructure can lead to traffic problems. Narrow roads, poorly designed intersections, and lack of proper signage can contribute to traffic bottlenecks and accidents. Distracted Driving: The proliferation of mobile devices and other distractions can lead to distracted driving, which is a significant cause of accidents and traffic problems. Drivers who use their phones while driving are less attentive to the road and are more likely to cause accidents.  </vt:lpstr>
      <vt:lpstr>flowchart</vt:lpstr>
      <vt:lpstr>Solution </vt:lpstr>
      <vt:lpstr>Dependancies </vt:lpstr>
      <vt:lpstr>Effects </vt:lpstr>
      <vt:lpstr>Team members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akashvenivel2004@outlook.com</dc:creator>
  <cp:lastModifiedBy>akashvenivel2004@outlook.com</cp:lastModifiedBy>
  <cp:revision>2</cp:revision>
  <dcterms:created xsi:type="dcterms:W3CDTF">2023-10-10T15:30:29Z</dcterms:created>
  <dcterms:modified xsi:type="dcterms:W3CDTF">2023-10-10T15:58:42Z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