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32"/>
  </p:notesMasterIdLst>
  <p:sldIdLst>
    <p:sldId id="1276" r:id="rId2"/>
    <p:sldId id="1275" r:id="rId3"/>
    <p:sldId id="1277" r:id="rId4"/>
    <p:sldId id="1279" r:id="rId5"/>
    <p:sldId id="1282" r:id="rId6"/>
    <p:sldId id="1278" r:id="rId7"/>
    <p:sldId id="1280" r:id="rId8"/>
    <p:sldId id="1281" r:id="rId9"/>
    <p:sldId id="1283" r:id="rId10"/>
    <p:sldId id="1284" r:id="rId11"/>
    <p:sldId id="1297" r:id="rId12"/>
    <p:sldId id="1298" r:id="rId13"/>
    <p:sldId id="1300" r:id="rId14"/>
    <p:sldId id="1299" r:id="rId15"/>
    <p:sldId id="1301" r:id="rId16"/>
    <p:sldId id="1287" r:id="rId17"/>
    <p:sldId id="1288" r:id="rId18"/>
    <p:sldId id="1289" r:id="rId19"/>
    <p:sldId id="1291" r:id="rId20"/>
    <p:sldId id="1290" r:id="rId21"/>
    <p:sldId id="1296" r:id="rId22"/>
    <p:sldId id="1292" r:id="rId23"/>
    <p:sldId id="1293" r:id="rId24"/>
    <p:sldId id="1294" r:id="rId25"/>
    <p:sldId id="1304" r:id="rId26"/>
    <p:sldId id="1302" r:id="rId27"/>
    <p:sldId id="1305" r:id="rId28"/>
    <p:sldId id="1285" r:id="rId29"/>
    <p:sldId id="1286" r:id="rId30"/>
    <p:sldId id="1295" r:id="rId31"/>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9" autoAdjust="0"/>
    <p:restoredTop sz="94654" autoAdjust="0"/>
  </p:normalViewPr>
  <p:slideViewPr>
    <p:cSldViewPr>
      <p:cViewPr varScale="1">
        <p:scale>
          <a:sx n="75" d="100"/>
          <a:sy n="75" d="100"/>
        </p:scale>
        <p:origin x="10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F1F89-E52D-4275-B964-4289A46E1C29}" type="datetimeFigureOut">
              <a:rPr lang="en-US" smtClean="0"/>
              <a:t>11/24/2020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CDDFA-9AD0-4789-8CE7-61728EA7C086}" type="slidenum">
              <a:rPr lang="en-US" smtClean="0"/>
              <a:t>‹#›</a:t>
            </a:fld>
            <a:endParaRPr lang="en-US"/>
          </a:p>
        </p:txBody>
      </p:sp>
    </p:spTree>
    <p:extLst>
      <p:ext uri="{BB962C8B-B14F-4D97-AF65-F5344CB8AC3E}">
        <p14:creationId xmlns:p14="http://schemas.microsoft.com/office/powerpoint/2010/main" val="391683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1" name="Picture 21" descr="t214"/>
          <p:cNvPicPr>
            <a:picLocks noChangeAspect="1" noChangeArrowheads="1"/>
          </p:cNvPicPr>
          <p:nvPr/>
        </p:nvPicPr>
        <p:blipFill>
          <a:blip r:embed="rId2">
            <a:lum bright="70000" contrast="-70000"/>
          </a:blip>
          <a:srcRect t="14902" b="36058"/>
          <a:stretch>
            <a:fillRect/>
          </a:stretch>
        </p:blipFill>
        <p:spPr bwMode="auto">
          <a:xfrm>
            <a:off x="0" y="0"/>
            <a:ext cx="9144000" cy="6858000"/>
          </a:xfrm>
          <a:prstGeom prst="rect">
            <a:avLst/>
          </a:prstGeom>
          <a:noFill/>
        </p:spPr>
      </p:pic>
      <p:sp>
        <p:nvSpPr>
          <p:cNvPr id="10263" name="Rectangle 23"/>
          <p:cNvSpPr>
            <a:spLocks noChangeArrowheads="1"/>
          </p:cNvSpPr>
          <p:nvPr/>
        </p:nvSpPr>
        <p:spPr bwMode="auto">
          <a:xfrm>
            <a:off x="0" y="990600"/>
            <a:ext cx="3657600" cy="111125"/>
          </a:xfrm>
          <a:prstGeom prst="rect">
            <a:avLst/>
          </a:prstGeom>
          <a:gradFill rotWithShape="0">
            <a:gsLst>
              <a:gs pos="0">
                <a:srgbClr val="006600"/>
              </a:gs>
              <a:gs pos="100000">
                <a:srgbClr val="FFFFFF"/>
              </a:gs>
            </a:gsLst>
            <a:lin ang="0" scaled="1"/>
          </a:gradFill>
          <a:ln w="9525">
            <a:noFill/>
            <a:miter lim="800000"/>
            <a:headEnd/>
            <a:tailEnd/>
          </a:ln>
          <a:effectLst/>
        </p:spPr>
        <p:txBody>
          <a:bodyPr wrap="none" anchor="ctr"/>
          <a:lstStyle/>
          <a:p>
            <a:endParaRPr lang="en-US"/>
          </a:p>
        </p:txBody>
      </p:sp>
      <p:sp>
        <p:nvSpPr>
          <p:cNvPr id="10247" name="Rectangle 7"/>
          <p:cNvSpPr>
            <a:spLocks noGrp="1" noChangeArrowheads="1"/>
          </p:cNvSpPr>
          <p:nvPr>
            <p:ph type="ctrTitle" sz="quarter"/>
          </p:nvPr>
        </p:nvSpPr>
        <p:spPr>
          <a:xfrm>
            <a:off x="685800" y="990600"/>
            <a:ext cx="7772400" cy="1143000"/>
          </a:xfrm>
        </p:spPr>
        <p:txBody>
          <a:bodyPr lIns="92075" tIns="46038" rIns="92075" bIns="46038" anchor="b"/>
          <a:lstStyle>
            <a:lvl1pPr algn="ctr">
              <a:defRPr/>
            </a:lvl1pPr>
          </a:lstStyle>
          <a:p>
            <a:r>
              <a:rPr lang="en-US"/>
              <a:t>Click to edit Master title style</a:t>
            </a:r>
          </a:p>
        </p:txBody>
      </p:sp>
      <p:sp>
        <p:nvSpPr>
          <p:cNvPr id="10248" name="Rectangle 8"/>
          <p:cNvSpPr>
            <a:spLocks noGrp="1" noChangeArrowheads="1"/>
          </p:cNvSpPr>
          <p:nvPr>
            <p:ph type="subTitle" sz="quarter" idx="1"/>
          </p:nvPr>
        </p:nvSpPr>
        <p:spPr>
          <a:xfrm>
            <a:off x="1371600" y="2895600"/>
            <a:ext cx="6400800" cy="1752600"/>
          </a:xfrm>
        </p:spPr>
        <p:txBody>
          <a:bodyPr lIns="92075" tIns="46038" rIns="92075" bIns="46038"/>
          <a:lstStyle>
            <a:lvl1pPr marL="0" indent="0" algn="ctr">
              <a:defRPr/>
            </a:lvl1pPr>
          </a:lstStyle>
          <a:p>
            <a:r>
              <a:rPr lang="en-US"/>
              <a:t>Click to edit Master subtitle style</a:t>
            </a:r>
          </a:p>
        </p:txBody>
      </p:sp>
      <p:sp>
        <p:nvSpPr>
          <p:cNvPr id="14" name="Rectangle 14"/>
          <p:cNvSpPr>
            <a:spLocks noGrp="1" noChangeArrowheads="1"/>
          </p:cNvSpPr>
          <p:nvPr>
            <p:ph type="dt" sz="half" idx="2"/>
          </p:nvPr>
        </p:nvSpPr>
        <p:spPr bwMode="auto">
          <a:xfrm>
            <a:off x="68580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endParaRPr lang="en-US" dirty="0"/>
          </a:p>
        </p:txBody>
      </p:sp>
      <p:sp>
        <p:nvSpPr>
          <p:cNvPr id="15" name="Rectangle 16"/>
          <p:cNvSpPr>
            <a:spLocks noGrp="1" noChangeArrowheads="1"/>
          </p:cNvSpPr>
          <p:nvPr>
            <p:ph type="sldNum" sz="quarter" idx="4"/>
          </p:nvPr>
        </p:nvSpPr>
        <p:spPr bwMode="auto">
          <a:xfrm>
            <a:off x="8534400" y="6248400"/>
            <a:ext cx="46513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CDC06FC0-DD74-4FB3-84ED-BE0B53D97167}" type="slidenum">
              <a:rPr lang="en-US"/>
              <a:pPr/>
              <a:t>‹#›</a:t>
            </a:fld>
            <a:endParaRPr lang="en-US" dirty="0"/>
          </a:p>
        </p:txBody>
      </p:sp>
      <p:pic>
        <p:nvPicPr>
          <p:cNvPr id="16" name="Picture 18" descr="GMU_PLogo_RGB"/>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152400" y="5318125"/>
            <a:ext cx="2144712" cy="1376363"/>
          </a:xfrm>
          <a:prstGeom prst="rect">
            <a:avLst/>
          </a:prstGeom>
          <a:noFill/>
        </p:spPr>
      </p:pic>
      <p:sp>
        <p:nvSpPr>
          <p:cNvPr id="17" name="Text Box 20"/>
          <p:cNvSpPr txBox="1">
            <a:spLocks noChangeArrowheads="1"/>
          </p:cNvSpPr>
          <p:nvPr userDrawn="1"/>
        </p:nvSpPr>
        <p:spPr bwMode="auto">
          <a:xfrm>
            <a:off x="3289300" y="6348413"/>
            <a:ext cx="3204916" cy="369332"/>
          </a:xfrm>
          <a:prstGeom prst="rect">
            <a:avLst/>
          </a:prstGeom>
          <a:noFill/>
          <a:ln w="12700">
            <a:noFill/>
            <a:miter lim="800000"/>
            <a:headEnd type="none" w="sm" len="sm"/>
            <a:tailEnd type="none" w="sm" len="sm"/>
          </a:ln>
          <a:effectLst/>
        </p:spPr>
        <p:txBody>
          <a:bodyPr wrap="none">
            <a:spAutoFit/>
          </a:bodyPr>
          <a:lstStyle/>
          <a:p>
            <a:r>
              <a:rPr lang="en-US" sz="1800" b="1" dirty="0">
                <a:solidFill>
                  <a:srgbClr val="006600"/>
                </a:solidFill>
              </a:rPr>
              <a:t>Where</a:t>
            </a:r>
            <a:r>
              <a:rPr lang="en-US" sz="1800" b="1" baseline="0" dirty="0">
                <a:solidFill>
                  <a:srgbClr val="006600"/>
                </a:solidFill>
              </a:rPr>
              <a:t> Innovation Is Tradition</a:t>
            </a:r>
            <a:endParaRPr lang="en-US" sz="1800" b="1" dirty="0">
              <a:solidFill>
                <a:srgbClr val="006600"/>
              </a:solidFill>
            </a:endParaRPr>
          </a:p>
        </p:txBody>
      </p:sp>
    </p:spTree>
    <p:extLst>
      <p:ext uri="{BB962C8B-B14F-4D97-AF65-F5344CB8AC3E}">
        <p14:creationId xmlns:p14="http://schemas.microsoft.com/office/powerpoint/2010/main" val="221790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193675" y="6248400"/>
            <a:ext cx="465138" cy="457200"/>
          </a:xfrm>
          <a:prstGeom prst="rect">
            <a:avLst/>
          </a:prstGeom>
        </p:spPr>
        <p:txBody>
          <a:bodyPr/>
          <a:lstStyle>
            <a:lvl1pPr>
              <a:defRPr/>
            </a:lvl1pPr>
          </a:lstStyle>
          <a:p>
            <a:fld id="{AB7FF232-C702-40B5-94BE-33F40B120BD5}" type="slidenum">
              <a:rPr lang="en-US"/>
              <a:pPr/>
              <a:t>‹#›</a:t>
            </a:fld>
            <a:endParaRPr lang="en-US"/>
          </a:p>
        </p:txBody>
      </p:sp>
    </p:spTree>
    <p:extLst>
      <p:ext uri="{BB962C8B-B14F-4D97-AF65-F5344CB8AC3E}">
        <p14:creationId xmlns:p14="http://schemas.microsoft.com/office/powerpoint/2010/main" val="13391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193675" y="6248400"/>
            <a:ext cx="465138" cy="457200"/>
          </a:xfrm>
          <a:prstGeom prst="rect">
            <a:avLst/>
          </a:prstGeom>
        </p:spPr>
        <p:txBody>
          <a:bodyPr/>
          <a:lstStyle>
            <a:lvl1pPr>
              <a:defRPr/>
            </a:lvl1pPr>
          </a:lstStyle>
          <a:p>
            <a:fld id="{AA77218F-A540-4C7A-B679-94B762161008}" type="slidenum">
              <a:rPr lang="en-US"/>
              <a:pPr/>
              <a:t>‹#›</a:t>
            </a:fld>
            <a:endParaRPr lang="en-US"/>
          </a:p>
        </p:txBody>
      </p:sp>
    </p:spTree>
    <p:extLst>
      <p:ext uri="{BB962C8B-B14F-4D97-AF65-F5344CB8AC3E}">
        <p14:creationId xmlns:p14="http://schemas.microsoft.com/office/powerpoint/2010/main" val="3793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71600"/>
            <a:ext cx="40005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371600"/>
            <a:ext cx="40005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193675" y="6248400"/>
            <a:ext cx="465138" cy="457200"/>
          </a:xfrm>
          <a:prstGeom prst="rect">
            <a:avLst/>
          </a:prstGeom>
        </p:spPr>
        <p:txBody>
          <a:bodyPr/>
          <a:lstStyle>
            <a:lvl1pPr>
              <a:defRPr/>
            </a:lvl1pPr>
          </a:lstStyle>
          <a:p>
            <a:fld id="{1166E913-3954-4DE5-A7DF-6CD828F7F31C}" type="slidenum">
              <a:rPr lang="en-US"/>
              <a:pPr/>
              <a:t>‹#›</a:t>
            </a:fld>
            <a:endParaRPr lang="en-US"/>
          </a:p>
        </p:txBody>
      </p:sp>
    </p:spTree>
    <p:extLst>
      <p:ext uri="{BB962C8B-B14F-4D97-AF65-F5344CB8AC3E}">
        <p14:creationId xmlns:p14="http://schemas.microsoft.com/office/powerpoint/2010/main" val="152784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1"/>
          </p:nvPr>
        </p:nvSpPr>
        <p:spPr>
          <a:xfrm>
            <a:off x="193675" y="6248400"/>
            <a:ext cx="465138" cy="457200"/>
          </a:xfrm>
          <a:prstGeom prst="rect">
            <a:avLst/>
          </a:prstGeom>
        </p:spPr>
        <p:txBody>
          <a:bodyPr/>
          <a:lstStyle>
            <a:lvl1pPr>
              <a:defRPr/>
            </a:lvl1pPr>
          </a:lstStyle>
          <a:p>
            <a:fld id="{D749C9A5-E8C8-48BA-AB8A-79A7AD6AC7DC}" type="slidenum">
              <a:rPr lang="en-US"/>
              <a:pPr/>
              <a:t>‹#›</a:t>
            </a:fld>
            <a:endParaRPr lang="en-US"/>
          </a:p>
        </p:txBody>
      </p:sp>
    </p:spTree>
    <p:extLst>
      <p:ext uri="{BB962C8B-B14F-4D97-AF65-F5344CB8AC3E}">
        <p14:creationId xmlns:p14="http://schemas.microsoft.com/office/powerpoint/2010/main" val="334093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1"/>
          </p:nvPr>
        </p:nvSpPr>
        <p:spPr>
          <a:xfrm>
            <a:off x="193675" y="6248400"/>
            <a:ext cx="465138" cy="457200"/>
          </a:xfrm>
          <a:prstGeom prst="rect">
            <a:avLst/>
          </a:prstGeom>
        </p:spPr>
        <p:txBody>
          <a:bodyPr/>
          <a:lstStyle>
            <a:lvl1pPr>
              <a:defRPr/>
            </a:lvl1pPr>
          </a:lstStyle>
          <a:p>
            <a:fld id="{786ADB56-4EFC-4C1C-8314-1AB02D9FDE25}" type="slidenum">
              <a:rPr lang="en-US"/>
              <a:pPr/>
              <a:t>‹#›</a:t>
            </a:fld>
            <a:endParaRPr lang="en-US"/>
          </a:p>
        </p:txBody>
      </p:sp>
    </p:spTree>
    <p:extLst>
      <p:ext uri="{BB962C8B-B14F-4D97-AF65-F5344CB8AC3E}">
        <p14:creationId xmlns:p14="http://schemas.microsoft.com/office/powerpoint/2010/main" val="2534046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3" name="Slide Number Placeholder 2"/>
          <p:cNvSpPr>
            <a:spLocks noGrp="1"/>
          </p:cNvSpPr>
          <p:nvPr>
            <p:ph type="sldNum" sz="quarter" idx="11"/>
          </p:nvPr>
        </p:nvSpPr>
        <p:spPr>
          <a:xfrm>
            <a:off x="193675" y="6248400"/>
            <a:ext cx="465138" cy="457200"/>
          </a:xfrm>
          <a:prstGeom prst="rect">
            <a:avLst/>
          </a:prstGeom>
        </p:spPr>
        <p:txBody>
          <a:bodyPr/>
          <a:lstStyle>
            <a:lvl1pPr>
              <a:defRPr/>
            </a:lvl1pPr>
          </a:lstStyle>
          <a:p>
            <a:fld id="{965814CF-127B-41C9-98A5-828B2FFFD56F}" type="slidenum">
              <a:rPr lang="en-US"/>
              <a:pPr/>
              <a:t>‹#›</a:t>
            </a:fld>
            <a:endParaRPr lang="en-US"/>
          </a:p>
        </p:txBody>
      </p:sp>
    </p:spTree>
    <p:extLst>
      <p:ext uri="{BB962C8B-B14F-4D97-AF65-F5344CB8AC3E}">
        <p14:creationId xmlns:p14="http://schemas.microsoft.com/office/powerpoint/2010/main" val="130224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193675" y="6248400"/>
            <a:ext cx="465138" cy="457200"/>
          </a:xfrm>
          <a:prstGeom prst="rect">
            <a:avLst/>
          </a:prstGeom>
        </p:spPr>
        <p:txBody>
          <a:bodyPr/>
          <a:lstStyle>
            <a:lvl1pPr>
              <a:defRPr/>
            </a:lvl1pPr>
          </a:lstStyle>
          <a:p>
            <a:fld id="{87F7C1F5-8343-4E99-9633-E38AD2A27BCE}" type="slidenum">
              <a:rPr lang="en-US"/>
              <a:pPr/>
              <a:t>‹#›</a:t>
            </a:fld>
            <a:endParaRPr lang="en-US"/>
          </a:p>
        </p:txBody>
      </p:sp>
    </p:spTree>
    <p:extLst>
      <p:ext uri="{BB962C8B-B14F-4D97-AF65-F5344CB8AC3E}">
        <p14:creationId xmlns:p14="http://schemas.microsoft.com/office/powerpoint/2010/main" val="316441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14400" y="6248400"/>
            <a:ext cx="20574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193675" y="6248400"/>
            <a:ext cx="465138" cy="457200"/>
          </a:xfrm>
          <a:prstGeom prst="rect">
            <a:avLst/>
          </a:prstGeom>
        </p:spPr>
        <p:txBody>
          <a:bodyPr/>
          <a:lstStyle>
            <a:lvl1pPr>
              <a:defRPr/>
            </a:lvl1pPr>
          </a:lstStyle>
          <a:p>
            <a:fld id="{5C21A45C-BA46-450B-B1EE-5667F3BC0110}" type="slidenum">
              <a:rPr lang="en-US"/>
              <a:pPr/>
              <a:t>‹#›</a:t>
            </a:fld>
            <a:endParaRPr lang="en-US"/>
          </a:p>
        </p:txBody>
      </p:sp>
    </p:spTree>
    <p:extLst>
      <p:ext uri="{BB962C8B-B14F-4D97-AF65-F5344CB8AC3E}">
        <p14:creationId xmlns:p14="http://schemas.microsoft.com/office/powerpoint/2010/main" val="305701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0C0C0"/>
            </a:gs>
            <a:gs pos="50000">
              <a:srgbClr val="FFFFFF"/>
            </a:gs>
            <a:gs pos="100000">
              <a:srgbClr val="C0C0C0"/>
            </a:gs>
          </a:gsLst>
          <a:lin ang="18900000" scaled="1"/>
        </a:gradFill>
        <a:effectLst/>
      </p:bgPr>
    </p:bg>
    <p:spTree>
      <p:nvGrpSpPr>
        <p:cNvPr id="1" name=""/>
        <p:cNvGrpSpPr/>
        <p:nvPr/>
      </p:nvGrpSpPr>
      <p:grpSpPr>
        <a:xfrm>
          <a:off x="0" y="0"/>
          <a:ext cx="0" cy="0"/>
          <a:chOff x="0" y="0"/>
          <a:chExt cx="0" cy="0"/>
        </a:xfrm>
      </p:grpSpPr>
      <p:pic>
        <p:nvPicPr>
          <p:cNvPr id="9233" name="Picture 17" descr="GrayCurve"/>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114800" y="4333875"/>
            <a:ext cx="5029200" cy="2524125"/>
          </a:xfrm>
          <a:prstGeom prst="rect">
            <a:avLst/>
          </a:prstGeom>
          <a:noFill/>
        </p:spPr>
      </p:pic>
      <p:sp>
        <p:nvSpPr>
          <p:cNvPr id="9235" name="Rectangle 19"/>
          <p:cNvSpPr>
            <a:spLocks noChangeArrowheads="1"/>
          </p:cNvSpPr>
          <p:nvPr/>
        </p:nvSpPr>
        <p:spPr bwMode="auto">
          <a:xfrm>
            <a:off x="0" y="990600"/>
            <a:ext cx="9144000" cy="103188"/>
          </a:xfrm>
          <a:prstGeom prst="rect">
            <a:avLst/>
          </a:prstGeom>
          <a:gradFill rotWithShape="0">
            <a:gsLst>
              <a:gs pos="0">
                <a:srgbClr val="006600"/>
              </a:gs>
              <a:gs pos="100000">
                <a:srgbClr val="FFFFFF"/>
              </a:gs>
            </a:gsLst>
            <a:lin ang="0" scaled="1"/>
          </a:gradFill>
          <a:ln w="9525">
            <a:noFill/>
            <a:miter lim="800000"/>
            <a:headEnd/>
            <a:tailEnd/>
          </a:ln>
          <a:effectLst/>
        </p:spPr>
        <p:txBody>
          <a:bodyPr wrap="none" anchor="ctr"/>
          <a:lstStyle/>
          <a:p>
            <a:endParaRPr lang="en-US"/>
          </a:p>
        </p:txBody>
      </p:sp>
      <p:sp>
        <p:nvSpPr>
          <p:cNvPr id="9229" name="Rectangle 13"/>
          <p:cNvSpPr>
            <a:spLocks noGrp="1" noChangeArrowheads="1"/>
          </p:cNvSpPr>
          <p:nvPr>
            <p:ph type="body" idx="1"/>
          </p:nvPr>
        </p:nvSpPr>
        <p:spPr bwMode="auto">
          <a:xfrm>
            <a:off x="609600" y="1371600"/>
            <a:ext cx="8153400" cy="381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8" name="Rectangle 12"/>
          <p:cNvSpPr>
            <a:spLocks noGrp="1" noChangeArrowheads="1"/>
          </p:cNvSpPr>
          <p:nvPr>
            <p:ph type="title"/>
          </p:nvPr>
        </p:nvSpPr>
        <p:spPr bwMode="auto">
          <a:xfrm>
            <a:off x="609600" y="52388"/>
            <a:ext cx="8153400" cy="10906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 name="Rectangle 14"/>
          <p:cNvSpPr>
            <a:spLocks noGrp="1" noChangeArrowheads="1"/>
          </p:cNvSpPr>
          <p:nvPr>
            <p:ph type="dt" sz="half" idx="2"/>
          </p:nvPr>
        </p:nvSpPr>
        <p:spPr bwMode="auto">
          <a:xfrm>
            <a:off x="68580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endParaRPr lang="en-US" dirty="0"/>
          </a:p>
        </p:txBody>
      </p:sp>
      <p:sp>
        <p:nvSpPr>
          <p:cNvPr id="15" name="Rectangle 16"/>
          <p:cNvSpPr>
            <a:spLocks noGrp="1" noChangeArrowheads="1"/>
          </p:cNvSpPr>
          <p:nvPr>
            <p:ph type="sldNum" sz="quarter" idx="4"/>
          </p:nvPr>
        </p:nvSpPr>
        <p:spPr bwMode="auto">
          <a:xfrm>
            <a:off x="8534400" y="6248400"/>
            <a:ext cx="46513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CDC06FC0-DD74-4FB3-84ED-BE0B53D97167}" type="slidenum">
              <a:rPr lang="en-US"/>
              <a:pPr/>
              <a:t>‹#›</a:t>
            </a:fld>
            <a:endParaRPr lang="en-US" dirty="0"/>
          </a:p>
        </p:txBody>
      </p:sp>
      <p:pic>
        <p:nvPicPr>
          <p:cNvPr id="16" name="Picture 18" descr="GMU_PLogo_RGB"/>
          <p:cNvPicPr>
            <a:picLocks noChangeAspect="1" noChangeArrowheads="1"/>
          </p:cNvPicPr>
          <p:nvPr userDrawn="1"/>
        </p:nvPicPr>
        <p:blipFill>
          <a:blip r:embed="rId12">
            <a:clrChange>
              <a:clrFrom>
                <a:srgbClr val="FFFFFF"/>
              </a:clrFrom>
              <a:clrTo>
                <a:srgbClr val="FFFFFF">
                  <a:alpha val="0"/>
                </a:srgbClr>
              </a:clrTo>
            </a:clrChange>
          </a:blip>
          <a:srcRect/>
          <a:stretch>
            <a:fillRect/>
          </a:stretch>
        </p:blipFill>
        <p:spPr bwMode="auto">
          <a:xfrm>
            <a:off x="152400" y="5791200"/>
            <a:ext cx="1407545" cy="903288"/>
          </a:xfrm>
          <a:prstGeom prst="rect">
            <a:avLst/>
          </a:prstGeom>
          <a:noFill/>
        </p:spPr>
      </p:pic>
      <p:sp>
        <p:nvSpPr>
          <p:cNvPr id="17" name="Text Box 20"/>
          <p:cNvSpPr txBox="1">
            <a:spLocks noChangeArrowheads="1"/>
          </p:cNvSpPr>
          <p:nvPr userDrawn="1"/>
        </p:nvSpPr>
        <p:spPr bwMode="auto">
          <a:xfrm>
            <a:off x="3289300" y="6348413"/>
            <a:ext cx="3204916" cy="369332"/>
          </a:xfrm>
          <a:prstGeom prst="rect">
            <a:avLst/>
          </a:prstGeom>
          <a:noFill/>
          <a:ln w="12700">
            <a:noFill/>
            <a:miter lim="800000"/>
            <a:headEnd type="none" w="sm" len="sm"/>
            <a:tailEnd type="none" w="sm" len="sm"/>
          </a:ln>
          <a:effectLst/>
        </p:spPr>
        <p:txBody>
          <a:bodyPr wrap="none">
            <a:spAutoFit/>
          </a:bodyPr>
          <a:lstStyle/>
          <a:p>
            <a:r>
              <a:rPr lang="en-US" sz="1800" b="1" dirty="0">
                <a:solidFill>
                  <a:srgbClr val="006600"/>
                </a:solidFill>
              </a:rPr>
              <a:t>Where</a:t>
            </a:r>
            <a:r>
              <a:rPr lang="en-US" sz="1800" b="1" baseline="0" dirty="0">
                <a:solidFill>
                  <a:srgbClr val="006600"/>
                </a:solidFill>
              </a:rPr>
              <a:t> Innovation Is Tradition</a:t>
            </a:r>
            <a:endParaRPr lang="en-US" sz="1800" b="1" dirty="0">
              <a:solidFill>
                <a:srgbClr val="006600"/>
              </a:solidFill>
            </a:endParaRPr>
          </a:p>
        </p:txBody>
      </p:sp>
    </p:spTree>
    <p:extLst>
      <p:ext uri="{BB962C8B-B14F-4D97-AF65-F5344CB8AC3E}">
        <p14:creationId xmlns:p14="http://schemas.microsoft.com/office/powerpoint/2010/main" val="651671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rtl="0" eaLnBrk="1" fontAlgn="base" hangingPunct="1">
        <a:spcBef>
          <a:spcPct val="0"/>
        </a:spcBef>
        <a:spcAft>
          <a:spcPct val="0"/>
        </a:spcAft>
        <a:defRPr sz="44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Times New Roman" pitchFamily="18" charset="0"/>
        </a:defRPr>
      </a:lvl2pPr>
      <a:lvl3pPr algn="l" rtl="0" eaLnBrk="1" fontAlgn="base" hangingPunct="1">
        <a:spcBef>
          <a:spcPct val="0"/>
        </a:spcBef>
        <a:spcAft>
          <a:spcPct val="0"/>
        </a:spcAft>
        <a:defRPr sz="4400">
          <a:solidFill>
            <a:schemeClr val="bg1"/>
          </a:solidFill>
          <a:latin typeface="Times New Roman" pitchFamily="18" charset="0"/>
        </a:defRPr>
      </a:lvl3pPr>
      <a:lvl4pPr algn="l" rtl="0" eaLnBrk="1" fontAlgn="base" hangingPunct="1">
        <a:spcBef>
          <a:spcPct val="0"/>
        </a:spcBef>
        <a:spcAft>
          <a:spcPct val="0"/>
        </a:spcAft>
        <a:defRPr sz="4400">
          <a:solidFill>
            <a:schemeClr val="bg1"/>
          </a:solidFill>
          <a:latin typeface="Times New Roman" pitchFamily="18" charset="0"/>
        </a:defRPr>
      </a:lvl4pPr>
      <a:lvl5pPr algn="l" rtl="0" eaLnBrk="1" fontAlgn="base" hangingPunct="1">
        <a:spcBef>
          <a:spcPct val="0"/>
        </a:spcBef>
        <a:spcAft>
          <a:spcPct val="0"/>
        </a:spcAft>
        <a:defRPr sz="4400">
          <a:solidFill>
            <a:schemeClr val="bg1"/>
          </a:solidFill>
          <a:latin typeface="Times New Roman" pitchFamily="18" charset="0"/>
        </a:defRPr>
      </a:lvl5pPr>
      <a:lvl6pPr marL="457200" algn="l" rtl="0" eaLnBrk="1" fontAlgn="base" hangingPunct="1">
        <a:spcBef>
          <a:spcPct val="0"/>
        </a:spcBef>
        <a:spcAft>
          <a:spcPct val="0"/>
        </a:spcAft>
        <a:defRPr sz="4400">
          <a:solidFill>
            <a:schemeClr val="bg1"/>
          </a:solidFill>
          <a:latin typeface="Times New Roman" pitchFamily="18" charset="0"/>
        </a:defRPr>
      </a:lvl6pPr>
      <a:lvl7pPr marL="914400" algn="l" rtl="0" eaLnBrk="1" fontAlgn="base" hangingPunct="1">
        <a:spcBef>
          <a:spcPct val="0"/>
        </a:spcBef>
        <a:spcAft>
          <a:spcPct val="0"/>
        </a:spcAft>
        <a:defRPr sz="4400">
          <a:solidFill>
            <a:schemeClr val="bg1"/>
          </a:solidFill>
          <a:latin typeface="Times New Roman" pitchFamily="18" charset="0"/>
        </a:defRPr>
      </a:lvl7pPr>
      <a:lvl8pPr marL="1371600" algn="l" rtl="0" eaLnBrk="1" fontAlgn="base" hangingPunct="1">
        <a:spcBef>
          <a:spcPct val="0"/>
        </a:spcBef>
        <a:spcAft>
          <a:spcPct val="0"/>
        </a:spcAft>
        <a:defRPr sz="4400">
          <a:solidFill>
            <a:schemeClr val="bg1"/>
          </a:solidFill>
          <a:latin typeface="Times New Roman" pitchFamily="18" charset="0"/>
        </a:defRPr>
      </a:lvl8pPr>
      <a:lvl9pPr marL="1828800" algn="l" rtl="0" eaLnBrk="1" fontAlgn="base" hangingPunct="1">
        <a:spcBef>
          <a:spcPct val="0"/>
        </a:spcBef>
        <a:spcAft>
          <a:spcPct val="0"/>
        </a:spcAft>
        <a:defRPr sz="4400">
          <a:solidFill>
            <a:schemeClr val="bg1"/>
          </a:solidFill>
          <a:latin typeface="Times New Roman" pitchFamily="18" charset="0"/>
        </a:defRPr>
      </a:lvl9pPr>
    </p:titleStyle>
    <p:bodyStyle>
      <a:lvl1pPr marL="342900" indent="-342900" algn="l" rtl="0" eaLnBrk="1" fontAlgn="base" hangingPunct="1">
        <a:spcBef>
          <a:spcPct val="20000"/>
        </a:spcBef>
        <a:spcAft>
          <a:spcPct val="0"/>
        </a:spcAft>
        <a:buClr>
          <a:srgbClr val="006600"/>
        </a:buClr>
        <a:defRPr sz="3200">
          <a:solidFill>
            <a:schemeClr val="bg1"/>
          </a:solidFill>
          <a:latin typeface="+mn-lt"/>
          <a:ea typeface="+mn-ea"/>
          <a:cs typeface="+mn-cs"/>
        </a:defRPr>
      </a:lvl1pPr>
      <a:lvl2pPr marL="742950" indent="-285750" algn="l" rtl="0" eaLnBrk="1" fontAlgn="base" hangingPunct="1">
        <a:spcBef>
          <a:spcPct val="20000"/>
        </a:spcBef>
        <a:spcAft>
          <a:spcPct val="0"/>
        </a:spcAft>
        <a:buClr>
          <a:srgbClr val="006600"/>
        </a:buClr>
        <a:buChar char="•"/>
        <a:defRPr sz="2800">
          <a:solidFill>
            <a:schemeClr val="bg1"/>
          </a:solidFill>
          <a:latin typeface="+mn-lt"/>
        </a:defRPr>
      </a:lvl2pPr>
      <a:lvl3pPr marL="1143000" indent="-228600" algn="l" rtl="0" eaLnBrk="1" fontAlgn="base" hangingPunct="1">
        <a:spcBef>
          <a:spcPct val="20000"/>
        </a:spcBef>
        <a:spcAft>
          <a:spcPct val="0"/>
        </a:spcAft>
        <a:buClr>
          <a:srgbClr val="006600"/>
        </a:buClr>
        <a:buChar char="–"/>
        <a:defRPr sz="2400">
          <a:solidFill>
            <a:schemeClr val="bg1"/>
          </a:solidFill>
          <a:latin typeface="+mn-lt"/>
        </a:defRPr>
      </a:lvl3pPr>
      <a:lvl4pPr marL="1600200" indent="-228600" algn="l" rtl="0" eaLnBrk="1" fontAlgn="base" hangingPunct="1">
        <a:spcBef>
          <a:spcPct val="20000"/>
        </a:spcBef>
        <a:spcAft>
          <a:spcPct val="0"/>
        </a:spcAft>
        <a:buClr>
          <a:srgbClr val="006600"/>
        </a:buClr>
        <a:buChar char="•"/>
        <a:defRPr sz="2000">
          <a:solidFill>
            <a:schemeClr val="bg1"/>
          </a:solidFill>
          <a:latin typeface="+mn-lt"/>
        </a:defRPr>
      </a:lvl4pPr>
      <a:lvl5pPr marL="2057400" indent="-228600" algn="l" rtl="0" eaLnBrk="1" fontAlgn="base" hangingPunct="1">
        <a:spcBef>
          <a:spcPct val="20000"/>
        </a:spcBef>
        <a:spcAft>
          <a:spcPct val="0"/>
        </a:spcAft>
        <a:buClr>
          <a:srgbClr val="006600"/>
        </a:buClr>
        <a:buChar char="–"/>
        <a:defRPr sz="2000">
          <a:solidFill>
            <a:schemeClr val="bg1"/>
          </a:solidFill>
          <a:latin typeface="+mn-lt"/>
        </a:defRPr>
      </a:lvl5pPr>
      <a:lvl6pPr marL="2514600" indent="-228600" algn="l" rtl="0" eaLnBrk="1" fontAlgn="base" hangingPunct="1">
        <a:spcBef>
          <a:spcPct val="20000"/>
        </a:spcBef>
        <a:spcAft>
          <a:spcPct val="0"/>
        </a:spcAft>
        <a:buClr>
          <a:srgbClr val="006600"/>
        </a:buClr>
        <a:buChar char="–"/>
        <a:defRPr sz="2000">
          <a:solidFill>
            <a:schemeClr val="bg1"/>
          </a:solidFill>
          <a:latin typeface="+mn-lt"/>
        </a:defRPr>
      </a:lvl6pPr>
      <a:lvl7pPr marL="2971800" indent="-228600" algn="l" rtl="0" eaLnBrk="1" fontAlgn="base" hangingPunct="1">
        <a:spcBef>
          <a:spcPct val="20000"/>
        </a:spcBef>
        <a:spcAft>
          <a:spcPct val="0"/>
        </a:spcAft>
        <a:buClr>
          <a:srgbClr val="006600"/>
        </a:buClr>
        <a:buChar char="–"/>
        <a:defRPr sz="2000">
          <a:solidFill>
            <a:schemeClr val="bg1"/>
          </a:solidFill>
          <a:latin typeface="+mn-lt"/>
        </a:defRPr>
      </a:lvl7pPr>
      <a:lvl8pPr marL="3429000" indent="-228600" algn="l" rtl="0" eaLnBrk="1" fontAlgn="base" hangingPunct="1">
        <a:spcBef>
          <a:spcPct val="20000"/>
        </a:spcBef>
        <a:spcAft>
          <a:spcPct val="0"/>
        </a:spcAft>
        <a:buClr>
          <a:srgbClr val="006600"/>
        </a:buClr>
        <a:buChar char="–"/>
        <a:defRPr sz="2000">
          <a:solidFill>
            <a:schemeClr val="bg1"/>
          </a:solidFill>
          <a:latin typeface="+mn-lt"/>
        </a:defRPr>
      </a:lvl8pPr>
      <a:lvl9pPr marL="3886200" indent="-228600" algn="l" rtl="0" eaLnBrk="1" fontAlgn="base" hangingPunct="1">
        <a:spcBef>
          <a:spcPct val="20000"/>
        </a:spcBef>
        <a:spcAft>
          <a:spcPct val="0"/>
        </a:spcAft>
        <a:buClr>
          <a:srgbClr val="006600"/>
        </a:buClr>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3795-0264-4FC5-A654-D644B15FC0BA}"/>
              </a:ext>
            </a:extLst>
          </p:cNvPr>
          <p:cNvSpPr>
            <a:spLocks noGrp="1"/>
          </p:cNvSpPr>
          <p:nvPr>
            <p:ph type="ctrTitle" sz="quarter"/>
          </p:nvPr>
        </p:nvSpPr>
        <p:spPr/>
        <p:txBody>
          <a:bodyPr/>
          <a:lstStyle/>
          <a:p>
            <a:r>
              <a:rPr lang="en-US" dirty="0"/>
              <a:t>Final Project</a:t>
            </a:r>
          </a:p>
        </p:txBody>
      </p:sp>
      <p:sp>
        <p:nvSpPr>
          <p:cNvPr id="3" name="Subtitle 2">
            <a:extLst>
              <a:ext uri="{FF2B5EF4-FFF2-40B4-BE49-F238E27FC236}">
                <a16:creationId xmlns:a16="http://schemas.microsoft.com/office/drawing/2014/main" id="{DF1593E3-3651-4C97-94B9-770A3A4A8C25}"/>
              </a:ext>
            </a:extLst>
          </p:cNvPr>
          <p:cNvSpPr>
            <a:spLocks noGrp="1"/>
          </p:cNvSpPr>
          <p:nvPr>
            <p:ph type="subTitle" sz="quarter" idx="1"/>
          </p:nvPr>
        </p:nvSpPr>
        <p:spPr>
          <a:xfrm>
            <a:off x="1371600" y="2362200"/>
            <a:ext cx="6400800" cy="1752600"/>
          </a:xfrm>
        </p:spPr>
        <p:txBody>
          <a:bodyPr/>
          <a:lstStyle/>
          <a:p>
            <a:r>
              <a:rPr lang="en-US" b="1" dirty="0"/>
              <a:t>Optimal Ship Routing and Personal Assignment for Naval Recruitment in Thailand</a:t>
            </a:r>
          </a:p>
          <a:p>
            <a:pPr>
              <a:spcBef>
                <a:spcPts val="0"/>
              </a:spcBef>
            </a:pPr>
            <a:endParaRPr lang="en-US" sz="2000" dirty="0">
              <a:solidFill>
                <a:srgbClr val="000000"/>
              </a:solidFill>
            </a:endParaRPr>
          </a:p>
          <a:p>
            <a:pPr>
              <a:spcBef>
                <a:spcPts val="0"/>
              </a:spcBef>
            </a:pPr>
            <a:r>
              <a:rPr lang="en-US" sz="2000" dirty="0">
                <a:solidFill>
                  <a:srgbClr val="000000"/>
                </a:solidFill>
              </a:rPr>
              <a:t>By</a:t>
            </a:r>
          </a:p>
          <a:p>
            <a:pPr>
              <a:spcBef>
                <a:spcPts val="0"/>
              </a:spcBef>
            </a:pPr>
            <a:r>
              <a:rPr lang="en-US" sz="2000" dirty="0">
                <a:solidFill>
                  <a:srgbClr val="000000"/>
                </a:solidFill>
              </a:rPr>
              <a:t>Lakshmi Prasanna </a:t>
            </a:r>
            <a:r>
              <a:rPr lang="en-US" sz="2000" dirty="0" err="1">
                <a:solidFill>
                  <a:srgbClr val="000000"/>
                </a:solidFill>
              </a:rPr>
              <a:t>Gundabolu</a:t>
            </a:r>
            <a:endParaRPr lang="en-US" sz="2000" dirty="0">
              <a:solidFill>
                <a:srgbClr val="000000"/>
              </a:solidFill>
            </a:endParaRPr>
          </a:p>
          <a:p>
            <a:pPr>
              <a:spcBef>
                <a:spcPts val="0"/>
              </a:spcBef>
            </a:pPr>
            <a:endParaRPr lang="en-US" sz="2000" dirty="0">
              <a:solidFill>
                <a:srgbClr val="000000"/>
              </a:solidFill>
            </a:endParaRPr>
          </a:p>
          <a:p>
            <a:endParaRPr lang="en-US" dirty="0"/>
          </a:p>
        </p:txBody>
      </p:sp>
    </p:spTree>
    <p:extLst>
      <p:ext uri="{BB962C8B-B14F-4D97-AF65-F5344CB8AC3E}">
        <p14:creationId xmlns:p14="http://schemas.microsoft.com/office/powerpoint/2010/main" val="91073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CC1-4A4D-4E80-8361-ACBC12793D4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EB0EAD92-E198-4438-B688-4895356F3702}"/>
              </a:ext>
            </a:extLst>
          </p:cNvPr>
          <p:cNvSpPr>
            <a:spLocks noGrp="1"/>
          </p:cNvSpPr>
          <p:nvPr>
            <p:ph idx="1"/>
          </p:nvPr>
        </p:nvSpPr>
        <p:spPr/>
        <p:txBody>
          <a:bodyPr/>
          <a:lstStyle/>
          <a:p>
            <a:pPr marL="457200" indent="-457200">
              <a:buFontTx/>
              <a:buChar char="-"/>
            </a:pPr>
            <a:r>
              <a:rPr lang="en-US" dirty="0"/>
              <a:t>Implemented Problem using the excel solver</a:t>
            </a:r>
          </a:p>
          <a:p>
            <a:pPr marL="457200" indent="-457200">
              <a:buFontTx/>
              <a:buChar char="-"/>
            </a:pPr>
            <a:r>
              <a:rPr lang="en-US" dirty="0"/>
              <a:t>We got minimum cost = $49,860</a:t>
            </a:r>
          </a:p>
          <a:p>
            <a:pPr marL="457200" indent="-457200">
              <a:buFontTx/>
              <a:buChar char="-"/>
            </a:pPr>
            <a:r>
              <a:rPr lang="en-US" dirty="0"/>
              <a:t>Sensitivity Analysis- The sensitivity analysis cannot be done because we have constraint for </a:t>
            </a:r>
            <a:r>
              <a:rPr lang="en-US" dirty="0" err="1"/>
              <a:t>Xij</a:t>
            </a:r>
            <a:r>
              <a:rPr lang="en-US" dirty="0"/>
              <a:t> should be integer.</a:t>
            </a:r>
          </a:p>
          <a:p>
            <a:pPr marL="0" indent="0"/>
            <a:endParaRPr lang="en-US" dirty="0"/>
          </a:p>
        </p:txBody>
      </p:sp>
    </p:spTree>
    <p:extLst>
      <p:ext uri="{BB962C8B-B14F-4D97-AF65-F5344CB8AC3E}">
        <p14:creationId xmlns:p14="http://schemas.microsoft.com/office/powerpoint/2010/main" val="275517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148D-6FD0-0A4A-9231-363DFE57CFC7}"/>
              </a:ext>
            </a:extLst>
          </p:cNvPr>
          <p:cNvSpPr>
            <a:spLocks noGrp="1"/>
          </p:cNvSpPr>
          <p:nvPr>
            <p:ph type="title"/>
          </p:nvPr>
        </p:nvSpPr>
        <p:spPr/>
        <p:txBody>
          <a:bodyPr/>
          <a:lstStyle/>
          <a:p>
            <a:r>
              <a:rPr lang="en-US" b="1" dirty="0">
                <a:latin typeface="Times New Roman" pitchFamily="18" charset="0"/>
                <a:cs typeface="Times New Roman" pitchFamily="18" charset="0"/>
              </a:rPr>
              <a:t>Research Question:</a:t>
            </a:r>
            <a:endParaRPr lang="en-US" dirty="0"/>
          </a:p>
        </p:txBody>
      </p:sp>
      <p:sp>
        <p:nvSpPr>
          <p:cNvPr id="3" name="Content Placeholder 2">
            <a:extLst>
              <a:ext uri="{FF2B5EF4-FFF2-40B4-BE49-F238E27FC236}">
                <a16:creationId xmlns:a16="http://schemas.microsoft.com/office/drawing/2014/main" id="{2395DA19-794E-7540-BE4C-872174AD3294}"/>
              </a:ext>
            </a:extLst>
          </p:cNvPr>
          <p:cNvSpPr>
            <a:spLocks noGrp="1"/>
          </p:cNvSpPr>
          <p:nvPr>
            <p:ph idx="1"/>
          </p:nvPr>
        </p:nvSpPr>
        <p:spPr/>
        <p:txBody>
          <a:bodyPr/>
          <a:lstStyle/>
          <a:p>
            <a:pPr algn="just"/>
            <a:r>
              <a:rPr lang="en-US" sz="2800" dirty="0"/>
              <a:t>Problem 2:</a:t>
            </a:r>
          </a:p>
          <a:p>
            <a:pPr algn="just"/>
            <a:r>
              <a:rPr lang="en-US" sz="2800" dirty="0">
                <a:cs typeface="Times New Roman" pitchFamily="18" charset="0"/>
              </a:rPr>
              <a:t>    How should the draftees be transported by ship from branch naval bases to main base?</a:t>
            </a:r>
          </a:p>
          <a:p>
            <a:pPr algn="just"/>
            <a:r>
              <a:rPr lang="en-US" sz="2800" dirty="0">
                <a:cs typeface="Times New Roman" pitchFamily="18" charset="0"/>
              </a:rPr>
              <a:t>  - We solved this problem by using Integer Programming model.</a:t>
            </a:r>
          </a:p>
          <a:p>
            <a:pPr algn="just"/>
            <a:r>
              <a:rPr lang="en-US" sz="2800" dirty="0">
                <a:cs typeface="Times New Roman" pitchFamily="18" charset="0"/>
              </a:rPr>
              <a:t>-computed the voyages table by using ships data and distance matrix .</a:t>
            </a:r>
          </a:p>
          <a:p>
            <a:endParaRPr lang="en-US" dirty="0"/>
          </a:p>
        </p:txBody>
      </p:sp>
    </p:spTree>
    <p:extLst>
      <p:ext uri="{BB962C8B-B14F-4D97-AF65-F5344CB8AC3E}">
        <p14:creationId xmlns:p14="http://schemas.microsoft.com/office/powerpoint/2010/main" val="333160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FA09-1902-0F4E-B298-7E7D74ED1A47}"/>
              </a:ext>
            </a:extLst>
          </p:cNvPr>
          <p:cNvSpPr>
            <a:spLocks noGrp="1"/>
          </p:cNvSpPr>
          <p:nvPr>
            <p:ph type="title"/>
          </p:nvPr>
        </p:nvSpPr>
        <p:spPr/>
        <p:txBody>
          <a:bodyPr/>
          <a:lstStyle/>
          <a:p>
            <a:r>
              <a:rPr lang="en-US" dirty="0"/>
              <a:t>Ship information and voyages</a:t>
            </a:r>
          </a:p>
        </p:txBody>
      </p:sp>
      <p:pic>
        <p:nvPicPr>
          <p:cNvPr id="4" name="Picture 2">
            <a:extLst>
              <a:ext uri="{FF2B5EF4-FFF2-40B4-BE49-F238E27FC236}">
                <a16:creationId xmlns:a16="http://schemas.microsoft.com/office/drawing/2014/main" id="{B311A6D1-D494-6541-8ECB-E279A6C139CE}"/>
              </a:ext>
            </a:extLst>
          </p:cNvPr>
          <p:cNvPicPr>
            <a:picLocks noGrp="1" noChangeAspect="1" noChangeArrowheads="1"/>
          </p:cNvPicPr>
          <p:nvPr>
            <p:ph idx="1"/>
          </p:nvPr>
        </p:nvPicPr>
        <p:blipFill>
          <a:blip r:embed="rId2" cstate="print"/>
          <a:srcRect/>
          <a:stretch>
            <a:fillRect/>
          </a:stretch>
        </p:blipFill>
        <p:spPr bwMode="auto">
          <a:xfrm>
            <a:off x="4114799" y="914400"/>
            <a:ext cx="4811487" cy="5648568"/>
          </a:xfrm>
          <a:prstGeom prst="rect">
            <a:avLst/>
          </a:prstGeom>
          <a:noFill/>
          <a:ln w="9525">
            <a:noFill/>
            <a:miter lim="800000"/>
            <a:headEnd/>
            <a:tailEnd/>
          </a:ln>
          <a:effectLst/>
        </p:spPr>
      </p:pic>
      <p:graphicFrame>
        <p:nvGraphicFramePr>
          <p:cNvPr id="7" name="Table 6">
            <a:extLst>
              <a:ext uri="{FF2B5EF4-FFF2-40B4-BE49-F238E27FC236}">
                <a16:creationId xmlns:a16="http://schemas.microsoft.com/office/drawing/2014/main" id="{7CAE1A1A-C38B-D444-8D76-750B162D076B}"/>
              </a:ext>
            </a:extLst>
          </p:cNvPr>
          <p:cNvGraphicFramePr>
            <a:graphicFrameLocks noGrp="1"/>
          </p:cNvGraphicFramePr>
          <p:nvPr>
            <p:extLst>
              <p:ext uri="{D42A27DB-BD31-4B8C-83A1-F6EECF244321}">
                <p14:modId xmlns:p14="http://schemas.microsoft.com/office/powerpoint/2010/main" val="1995322273"/>
              </p:ext>
            </p:extLst>
          </p:nvPr>
        </p:nvGraphicFramePr>
        <p:xfrm>
          <a:off x="0" y="1371600"/>
          <a:ext cx="4191000" cy="2362201"/>
        </p:xfrm>
        <a:graphic>
          <a:graphicData uri="http://schemas.openxmlformats.org/drawingml/2006/table">
            <a:tbl>
              <a:tblPr firstRow="1" bandRow="1">
                <a:tableStyleId>{5C22544A-7EE6-4342-B048-85BDC9FD1C3A}</a:tableStyleId>
              </a:tblPr>
              <a:tblGrid>
                <a:gridCol w="1047750">
                  <a:extLst>
                    <a:ext uri="{9D8B030D-6E8A-4147-A177-3AD203B41FA5}">
                      <a16:colId xmlns:a16="http://schemas.microsoft.com/office/drawing/2014/main" val="3252727490"/>
                    </a:ext>
                  </a:extLst>
                </a:gridCol>
                <a:gridCol w="1047750">
                  <a:extLst>
                    <a:ext uri="{9D8B030D-6E8A-4147-A177-3AD203B41FA5}">
                      <a16:colId xmlns:a16="http://schemas.microsoft.com/office/drawing/2014/main" val="1423248691"/>
                    </a:ext>
                  </a:extLst>
                </a:gridCol>
                <a:gridCol w="1047750">
                  <a:extLst>
                    <a:ext uri="{9D8B030D-6E8A-4147-A177-3AD203B41FA5}">
                      <a16:colId xmlns:a16="http://schemas.microsoft.com/office/drawing/2014/main" val="3237429224"/>
                    </a:ext>
                  </a:extLst>
                </a:gridCol>
                <a:gridCol w="1047750">
                  <a:extLst>
                    <a:ext uri="{9D8B030D-6E8A-4147-A177-3AD203B41FA5}">
                      <a16:colId xmlns:a16="http://schemas.microsoft.com/office/drawing/2014/main" val="2112933784"/>
                    </a:ext>
                  </a:extLst>
                </a:gridCol>
              </a:tblGrid>
              <a:tr h="862717">
                <a:tc>
                  <a:txBody>
                    <a:bodyPr/>
                    <a:lstStyle/>
                    <a:p>
                      <a:r>
                        <a:rPr lang="en-US" dirty="0"/>
                        <a:t>Ship class</a:t>
                      </a:r>
                    </a:p>
                  </a:txBody>
                  <a:tcPr/>
                </a:tc>
                <a:tc>
                  <a:txBody>
                    <a:bodyPr/>
                    <a:lstStyle/>
                    <a:p>
                      <a:r>
                        <a:rPr lang="en-US" dirty="0"/>
                        <a:t>capacity</a:t>
                      </a:r>
                    </a:p>
                  </a:txBody>
                  <a:tcPr/>
                </a:tc>
                <a:tc>
                  <a:txBody>
                    <a:bodyPr/>
                    <a:lstStyle/>
                    <a:p>
                      <a:r>
                        <a:rPr lang="en-US" dirty="0"/>
                        <a:t>Available ships</a:t>
                      </a:r>
                    </a:p>
                  </a:txBody>
                  <a:tcPr/>
                </a:tc>
                <a:tc>
                  <a:txBody>
                    <a:bodyPr/>
                    <a:lstStyle/>
                    <a:p>
                      <a:r>
                        <a:rPr lang="en-US" dirty="0"/>
                        <a:t>Allowed bases</a:t>
                      </a:r>
                    </a:p>
                  </a:txBody>
                  <a:tcPr/>
                </a:tc>
                <a:extLst>
                  <a:ext uri="{0D108BD9-81ED-4DB2-BD59-A6C34878D82A}">
                    <a16:rowId xmlns:a16="http://schemas.microsoft.com/office/drawing/2014/main" val="1707996748"/>
                  </a:ext>
                </a:extLst>
              </a:tr>
              <a:tr h="499828">
                <a:tc>
                  <a:txBody>
                    <a:bodyPr/>
                    <a:lstStyle/>
                    <a:p>
                      <a:r>
                        <a:rPr lang="en-US" dirty="0"/>
                        <a:t>1</a:t>
                      </a:r>
                    </a:p>
                  </a:txBody>
                  <a:tcPr/>
                </a:tc>
                <a:tc>
                  <a:txBody>
                    <a:bodyPr/>
                    <a:lstStyle/>
                    <a:p>
                      <a:r>
                        <a:rPr lang="en-US" dirty="0"/>
                        <a:t>100</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2791323454"/>
                  </a:ext>
                </a:extLst>
              </a:tr>
              <a:tr h="499828">
                <a:tc>
                  <a:txBody>
                    <a:bodyPr/>
                    <a:lstStyle/>
                    <a:p>
                      <a:r>
                        <a:rPr lang="en-US" dirty="0"/>
                        <a:t>2</a:t>
                      </a:r>
                    </a:p>
                  </a:txBody>
                  <a:tcPr/>
                </a:tc>
                <a:tc>
                  <a:txBody>
                    <a:bodyPr/>
                    <a:lstStyle/>
                    <a:p>
                      <a:r>
                        <a:rPr lang="en-US" dirty="0"/>
                        <a:t>200</a:t>
                      </a:r>
                    </a:p>
                  </a:txBody>
                  <a:tcPr/>
                </a:tc>
                <a:tc>
                  <a:txBody>
                    <a:bodyPr/>
                    <a:lstStyle/>
                    <a:p>
                      <a:r>
                        <a:rPr lang="en-US" dirty="0"/>
                        <a:t>10</a:t>
                      </a:r>
                    </a:p>
                  </a:txBody>
                  <a:tcPr/>
                </a:tc>
                <a:tc>
                  <a:txBody>
                    <a:bodyPr/>
                    <a:lstStyle/>
                    <a:p>
                      <a:r>
                        <a:rPr lang="en-US" dirty="0"/>
                        <a:t>1,2,3</a:t>
                      </a:r>
                    </a:p>
                  </a:txBody>
                  <a:tcPr/>
                </a:tc>
                <a:extLst>
                  <a:ext uri="{0D108BD9-81ED-4DB2-BD59-A6C34878D82A}">
                    <a16:rowId xmlns:a16="http://schemas.microsoft.com/office/drawing/2014/main" val="3060707449"/>
                  </a:ext>
                </a:extLst>
              </a:tr>
              <a:tr h="499828">
                <a:tc>
                  <a:txBody>
                    <a:bodyPr/>
                    <a:lstStyle/>
                    <a:p>
                      <a:r>
                        <a:rPr lang="en-US" dirty="0"/>
                        <a:t>3</a:t>
                      </a:r>
                    </a:p>
                  </a:txBody>
                  <a:tcPr/>
                </a:tc>
                <a:tc>
                  <a:txBody>
                    <a:bodyPr/>
                    <a:lstStyle/>
                    <a:p>
                      <a:r>
                        <a:rPr lang="en-US" dirty="0"/>
                        <a:t>600</a:t>
                      </a:r>
                    </a:p>
                  </a:txBody>
                  <a:tcPr/>
                </a:tc>
                <a:tc>
                  <a:txBody>
                    <a:bodyPr/>
                    <a:lstStyle/>
                    <a:p>
                      <a:r>
                        <a:rPr lang="en-US" dirty="0"/>
                        <a:t>2</a:t>
                      </a:r>
                    </a:p>
                  </a:txBody>
                  <a:tcPr/>
                </a:tc>
                <a:tc>
                  <a:txBody>
                    <a:bodyPr/>
                    <a:lstStyle/>
                    <a:p>
                      <a:r>
                        <a:rPr lang="en-US" dirty="0"/>
                        <a:t>1,2,3,4</a:t>
                      </a:r>
                    </a:p>
                  </a:txBody>
                  <a:tcPr/>
                </a:tc>
                <a:extLst>
                  <a:ext uri="{0D108BD9-81ED-4DB2-BD59-A6C34878D82A}">
                    <a16:rowId xmlns:a16="http://schemas.microsoft.com/office/drawing/2014/main" val="1360764420"/>
                  </a:ext>
                </a:extLst>
              </a:tr>
            </a:tbl>
          </a:graphicData>
        </a:graphic>
      </p:graphicFrame>
    </p:spTree>
    <p:extLst>
      <p:ext uri="{BB962C8B-B14F-4D97-AF65-F5344CB8AC3E}">
        <p14:creationId xmlns:p14="http://schemas.microsoft.com/office/powerpoint/2010/main" val="309354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B567-F158-0441-9F42-39D4284F6085}"/>
              </a:ext>
            </a:extLst>
          </p:cNvPr>
          <p:cNvSpPr>
            <a:spLocks noGrp="1"/>
          </p:cNvSpPr>
          <p:nvPr>
            <p:ph type="title"/>
          </p:nvPr>
        </p:nvSpPr>
        <p:spPr/>
        <p:txBody>
          <a:bodyPr/>
          <a:lstStyle/>
          <a:p>
            <a:r>
              <a:rPr lang="en-US" dirty="0"/>
              <a:t>Variables for our model are</a:t>
            </a:r>
          </a:p>
        </p:txBody>
      </p:sp>
      <p:pic>
        <p:nvPicPr>
          <p:cNvPr id="5" name="Content Placeholder 4" descr="A screenshot of text&#10;&#10;Description automatically generated">
            <a:extLst>
              <a:ext uri="{FF2B5EF4-FFF2-40B4-BE49-F238E27FC236}">
                <a16:creationId xmlns:a16="http://schemas.microsoft.com/office/drawing/2014/main" id="{F0CA8AC6-DC05-4741-B98B-5FDAD6EE8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143000"/>
            <a:ext cx="6248400" cy="4876800"/>
          </a:xfrm>
        </p:spPr>
      </p:pic>
    </p:spTree>
    <p:extLst>
      <p:ext uri="{BB962C8B-B14F-4D97-AF65-F5344CB8AC3E}">
        <p14:creationId xmlns:p14="http://schemas.microsoft.com/office/powerpoint/2010/main" val="87746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32DE-5649-6F44-9503-2B355956575E}"/>
              </a:ext>
            </a:extLst>
          </p:cNvPr>
          <p:cNvSpPr>
            <a:spLocks noGrp="1"/>
          </p:cNvSpPr>
          <p:nvPr>
            <p:ph type="title"/>
          </p:nvPr>
        </p:nvSpPr>
        <p:spPr/>
        <p:txBody>
          <a:bodyPr/>
          <a:lstStyle/>
          <a:p>
            <a:r>
              <a:rPr lang="en-US" dirty="0"/>
              <a:t>Objective function and constrains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C86C28-6BE0-A74F-9F24-3B37AEC52726}"/>
                  </a:ext>
                </a:extLst>
              </p:cNvPr>
              <p:cNvSpPr>
                <a:spLocks noGrp="1"/>
              </p:cNvSpPr>
              <p:nvPr>
                <p:ph idx="1"/>
              </p:nvPr>
            </p:nvSpPr>
            <p:spPr/>
            <p:txBody>
              <a:bodyPr/>
              <a:lstStyle/>
              <a:p>
                <a:r>
                  <a:rPr lang="en-US" sz="1800" dirty="0"/>
                  <a:t>For our objective is using min no of ships we need to transport every draftee and secondary goal is having min distance.</a:t>
                </a:r>
              </a:p>
              <a:p>
                <a:r>
                  <a:rPr lang="en-US" sz="1800" dirty="0"/>
                  <a:t>So, our objective function will be</a:t>
                </a:r>
                <a14:m>
                  <m:oMath xmlns:m="http://schemas.openxmlformats.org/officeDocument/2006/math">
                    <m:nary>
                      <m:naryPr>
                        <m:chr m:val="∑"/>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𝑗</m:t>
                        </m:r>
                      </m:sub>
                      <m:sup>
                        <m:r>
                          <a:rPr lang="en-US" sz="1800" b="0" i="1" smtClean="0">
                            <a:latin typeface="Cambria Math" panose="02040503050406030204" pitchFamily="18" charset="0"/>
                          </a:rPr>
                          <m:t>23</m:t>
                        </m:r>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m:t>
                            </m:r>
                            <m:r>
                              <a:rPr lang="en-US" sz="1800" b="0" i="1" smtClean="0">
                                <a:latin typeface="Cambria Math" panose="02040503050406030204" pitchFamily="18" charset="0"/>
                              </a:rPr>
                              <m:t>𝑧</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𝑗</m:t>
                            </m:r>
                          </m:sub>
                        </m:sSub>
                      </m:e>
                    </m:nary>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𝑗</m:t>
                        </m:r>
                      </m:sub>
                    </m:sSub>
                    <m:r>
                      <a:rPr lang="en-US" sz="1800" b="0" i="1" smtClean="0">
                        <a:latin typeface="Cambria Math" panose="02040503050406030204" pitchFamily="18" charset="0"/>
                      </a:rPr>
                      <m:t>)</m:t>
                    </m:r>
                  </m:oMath>
                </a14:m>
                <a:r>
                  <a:rPr lang="en-US" sz="1800" dirty="0"/>
                  <a:t>.</a:t>
                </a:r>
              </a:p>
              <a:p>
                <a:r>
                  <a:rPr lang="en-US" sz="1800" dirty="0"/>
                  <a:t>And our constraints will be:</a:t>
                </a:r>
              </a:p>
              <a:p>
                <a:endParaRPr lang="en-US" sz="1800" dirty="0"/>
              </a:p>
            </p:txBody>
          </p:sp>
        </mc:Choice>
        <mc:Fallback xmlns="">
          <p:sp>
            <p:nvSpPr>
              <p:cNvPr id="3" name="Content Placeholder 2">
                <a:extLst>
                  <a:ext uri="{FF2B5EF4-FFF2-40B4-BE49-F238E27FC236}">
                    <a16:creationId xmlns:a16="http://schemas.microsoft.com/office/drawing/2014/main" id="{BEC86C28-6BE0-A74F-9F24-3B37AEC52726}"/>
                  </a:ext>
                </a:extLst>
              </p:cNvPr>
              <p:cNvSpPr>
                <a:spLocks noGrp="1" noRot="1" noChangeAspect="1" noMove="1" noResize="1" noEditPoints="1" noAdjustHandles="1" noChangeArrowheads="1" noChangeShapeType="1" noTextEdit="1"/>
              </p:cNvSpPr>
              <p:nvPr>
                <p:ph idx="1"/>
              </p:nvPr>
            </p:nvSpPr>
            <p:spPr>
              <a:blipFill>
                <a:blip r:embed="rId2"/>
                <a:stretch>
                  <a:fillRect l="-623" t="-667"/>
                </a:stretch>
              </a:blipFill>
            </p:spPr>
            <p:txBody>
              <a:bodyPr/>
              <a:lstStyle/>
              <a:p>
                <a:r>
                  <a:rPr lang="en-US">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F4EF431A-F24A-6643-B99D-0CD414E68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050" y="2667000"/>
            <a:ext cx="4787900" cy="3479800"/>
          </a:xfrm>
          <a:prstGeom prst="rect">
            <a:avLst/>
          </a:prstGeom>
        </p:spPr>
      </p:pic>
    </p:spTree>
    <p:extLst>
      <p:ext uri="{BB962C8B-B14F-4D97-AF65-F5344CB8AC3E}">
        <p14:creationId xmlns:p14="http://schemas.microsoft.com/office/powerpoint/2010/main" val="3276861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5EE5-4040-1640-9FF0-6ED97912F4D7}"/>
              </a:ext>
            </a:extLst>
          </p:cNvPr>
          <p:cNvSpPr>
            <a:spLocks noGrp="1"/>
          </p:cNvSpPr>
          <p:nvPr>
            <p:ph type="title"/>
          </p:nvPr>
        </p:nvSpPr>
        <p:spPr>
          <a:xfrm>
            <a:off x="609600" y="-27709"/>
            <a:ext cx="8153400" cy="1090612"/>
          </a:xfrm>
        </p:spPr>
        <p:txBody>
          <a:bodyPr/>
          <a:lstStyle/>
          <a:p>
            <a:r>
              <a:rPr lang="en-US" dirty="0"/>
              <a:t>Approach</a:t>
            </a:r>
          </a:p>
        </p:txBody>
      </p:sp>
      <p:sp>
        <p:nvSpPr>
          <p:cNvPr id="3" name="Content Placeholder 2">
            <a:extLst>
              <a:ext uri="{FF2B5EF4-FFF2-40B4-BE49-F238E27FC236}">
                <a16:creationId xmlns:a16="http://schemas.microsoft.com/office/drawing/2014/main" id="{F0A3116E-D6F0-5940-B1EF-EB9283D9567C}"/>
              </a:ext>
            </a:extLst>
          </p:cNvPr>
          <p:cNvSpPr>
            <a:spLocks noGrp="1"/>
          </p:cNvSpPr>
          <p:nvPr>
            <p:ph idx="1"/>
          </p:nvPr>
        </p:nvSpPr>
        <p:spPr/>
        <p:txBody>
          <a:bodyPr/>
          <a:lstStyle/>
          <a:p>
            <a:pPr marL="457200" indent="-457200">
              <a:buFontTx/>
              <a:buChar char="-"/>
            </a:pPr>
            <a:r>
              <a:rPr lang="en-US" dirty="0"/>
              <a:t>Implemented Problem using the excel solver</a:t>
            </a:r>
          </a:p>
          <a:p>
            <a:pPr marL="457200" indent="-457200">
              <a:buFontTx/>
              <a:buChar char="-"/>
            </a:pPr>
            <a:r>
              <a:rPr lang="en-US" dirty="0"/>
              <a:t>We get minimum distance = 10,605km</a:t>
            </a:r>
          </a:p>
          <a:p>
            <a:pPr marL="457200" indent="-457200">
              <a:buFontTx/>
              <a:buChar char="-"/>
            </a:pPr>
            <a:endParaRPr lang="en-US" dirty="0"/>
          </a:p>
          <a:p>
            <a:pPr marL="457200" indent="-457200">
              <a:buFontTx/>
              <a:buChar char="-"/>
            </a:pPr>
            <a:endParaRPr lang="en-US" dirty="0"/>
          </a:p>
          <a:p>
            <a:endParaRPr lang="en-US" dirty="0"/>
          </a:p>
        </p:txBody>
      </p:sp>
      <p:graphicFrame>
        <p:nvGraphicFramePr>
          <p:cNvPr id="4" name="Table 3">
            <a:extLst>
              <a:ext uri="{FF2B5EF4-FFF2-40B4-BE49-F238E27FC236}">
                <a16:creationId xmlns:a16="http://schemas.microsoft.com/office/drawing/2014/main" id="{0CAC0264-1BBD-8E46-B9A0-B5C4BE81615B}"/>
              </a:ext>
            </a:extLst>
          </p:cNvPr>
          <p:cNvGraphicFramePr>
            <a:graphicFrameLocks noGrp="1"/>
          </p:cNvGraphicFramePr>
          <p:nvPr>
            <p:extLst>
              <p:ext uri="{D42A27DB-BD31-4B8C-83A1-F6EECF244321}">
                <p14:modId xmlns:p14="http://schemas.microsoft.com/office/powerpoint/2010/main" val="4109464556"/>
              </p:ext>
            </p:extLst>
          </p:nvPr>
        </p:nvGraphicFramePr>
        <p:xfrm>
          <a:off x="1447800" y="2938747"/>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14333796"/>
                    </a:ext>
                  </a:extLst>
                </a:gridCol>
                <a:gridCol w="3048000">
                  <a:extLst>
                    <a:ext uri="{9D8B030D-6E8A-4147-A177-3AD203B41FA5}">
                      <a16:colId xmlns:a16="http://schemas.microsoft.com/office/drawing/2014/main" val="347374591"/>
                    </a:ext>
                  </a:extLst>
                </a:gridCol>
              </a:tblGrid>
              <a:tr h="370840">
                <a:tc>
                  <a:txBody>
                    <a:bodyPr/>
                    <a:lstStyle/>
                    <a:p>
                      <a:r>
                        <a:rPr lang="en-US" dirty="0"/>
                        <a:t>voyages</a:t>
                      </a:r>
                    </a:p>
                  </a:txBody>
                  <a:tcPr/>
                </a:tc>
                <a:tc>
                  <a:txBody>
                    <a:bodyPr/>
                    <a:lstStyle/>
                    <a:p>
                      <a:r>
                        <a:rPr lang="en-US" dirty="0"/>
                        <a:t>No of times it is used</a:t>
                      </a:r>
                    </a:p>
                  </a:txBody>
                  <a:tcPr/>
                </a:tc>
                <a:extLst>
                  <a:ext uri="{0D108BD9-81ED-4DB2-BD59-A6C34878D82A}">
                    <a16:rowId xmlns:a16="http://schemas.microsoft.com/office/drawing/2014/main" val="3050532209"/>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095536394"/>
                  </a:ext>
                </a:extLst>
              </a:tr>
              <a:tr h="370840">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4118000037"/>
                  </a:ext>
                </a:extLst>
              </a:tr>
              <a:tr h="370840">
                <a:tc>
                  <a:txBody>
                    <a:bodyPr/>
                    <a:lstStyle/>
                    <a:p>
                      <a:r>
                        <a:rPr lang="en-US" dirty="0"/>
                        <a:t>8</a:t>
                      </a:r>
                    </a:p>
                  </a:txBody>
                  <a:tcPr/>
                </a:tc>
                <a:tc>
                  <a:txBody>
                    <a:bodyPr/>
                    <a:lstStyle/>
                    <a:p>
                      <a:r>
                        <a:rPr lang="en-US" dirty="0"/>
                        <a:t>3</a:t>
                      </a:r>
                    </a:p>
                  </a:txBody>
                  <a:tcPr/>
                </a:tc>
                <a:extLst>
                  <a:ext uri="{0D108BD9-81ED-4DB2-BD59-A6C34878D82A}">
                    <a16:rowId xmlns:a16="http://schemas.microsoft.com/office/drawing/2014/main" val="4140296845"/>
                  </a:ext>
                </a:extLst>
              </a:tr>
              <a:tr h="370840">
                <a:tc>
                  <a:txBody>
                    <a:bodyPr/>
                    <a:lstStyle/>
                    <a:p>
                      <a:r>
                        <a:rPr lang="en-US" dirty="0"/>
                        <a:t>15</a:t>
                      </a:r>
                    </a:p>
                  </a:txBody>
                  <a:tcPr/>
                </a:tc>
                <a:tc>
                  <a:txBody>
                    <a:bodyPr/>
                    <a:lstStyle/>
                    <a:p>
                      <a:r>
                        <a:rPr lang="en-US" dirty="0"/>
                        <a:t>1</a:t>
                      </a:r>
                    </a:p>
                  </a:txBody>
                  <a:tcPr/>
                </a:tc>
                <a:extLst>
                  <a:ext uri="{0D108BD9-81ED-4DB2-BD59-A6C34878D82A}">
                    <a16:rowId xmlns:a16="http://schemas.microsoft.com/office/drawing/2014/main" val="260352733"/>
                  </a:ext>
                </a:extLst>
              </a:tr>
              <a:tr h="370840">
                <a:tc>
                  <a:txBody>
                    <a:bodyPr/>
                    <a:lstStyle/>
                    <a:p>
                      <a:r>
                        <a:rPr lang="en-US" dirty="0"/>
                        <a:t>23</a:t>
                      </a:r>
                    </a:p>
                  </a:txBody>
                  <a:tcPr/>
                </a:tc>
                <a:tc>
                  <a:txBody>
                    <a:bodyPr/>
                    <a:lstStyle/>
                    <a:p>
                      <a:r>
                        <a:rPr lang="en-US" dirty="0"/>
                        <a:t>1</a:t>
                      </a:r>
                    </a:p>
                  </a:txBody>
                  <a:tcPr/>
                </a:tc>
                <a:extLst>
                  <a:ext uri="{0D108BD9-81ED-4DB2-BD59-A6C34878D82A}">
                    <a16:rowId xmlns:a16="http://schemas.microsoft.com/office/drawing/2014/main" val="3513386443"/>
                  </a:ext>
                </a:extLst>
              </a:tr>
            </a:tbl>
          </a:graphicData>
        </a:graphic>
      </p:graphicFrame>
    </p:spTree>
    <p:extLst>
      <p:ext uri="{BB962C8B-B14F-4D97-AF65-F5344CB8AC3E}">
        <p14:creationId xmlns:p14="http://schemas.microsoft.com/office/powerpoint/2010/main" val="3793886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B89B-97ED-4BB4-A532-87D213CCA7F3}"/>
              </a:ext>
            </a:extLst>
          </p:cNvPr>
          <p:cNvSpPr>
            <a:spLocks noGrp="1"/>
          </p:cNvSpPr>
          <p:nvPr>
            <p:ph type="title"/>
          </p:nvPr>
        </p:nvSpPr>
        <p:spPr/>
        <p:txBody>
          <a:bodyPr/>
          <a:lstStyle/>
          <a:p>
            <a:r>
              <a:rPr lang="en-US" b="1" dirty="0">
                <a:latin typeface="Times New Roman" pitchFamily="18" charset="0"/>
                <a:cs typeface="Times New Roman" pitchFamily="18" charset="0"/>
              </a:rPr>
              <a:t>Research Question:</a:t>
            </a:r>
            <a:endParaRPr lang="en-US" dirty="0"/>
          </a:p>
        </p:txBody>
      </p:sp>
      <p:sp>
        <p:nvSpPr>
          <p:cNvPr id="3" name="Content Placeholder 2">
            <a:extLst>
              <a:ext uri="{FF2B5EF4-FFF2-40B4-BE49-F238E27FC236}">
                <a16:creationId xmlns:a16="http://schemas.microsoft.com/office/drawing/2014/main" id="{0CA0C910-1F1E-46C7-A973-14A723ADE2C5}"/>
              </a:ext>
            </a:extLst>
          </p:cNvPr>
          <p:cNvSpPr>
            <a:spLocks noGrp="1"/>
          </p:cNvSpPr>
          <p:nvPr>
            <p:ph idx="1"/>
          </p:nvPr>
        </p:nvSpPr>
        <p:spPr/>
        <p:txBody>
          <a:bodyPr/>
          <a:lstStyle/>
          <a:p>
            <a:r>
              <a:rPr lang="en-US" dirty="0"/>
              <a:t>Problem 2:</a:t>
            </a:r>
          </a:p>
          <a:p>
            <a:r>
              <a:rPr lang="en-US" sz="2800" dirty="0">
                <a:latin typeface="Times New Roman" pitchFamily="18" charset="0"/>
                <a:cs typeface="Times New Roman" pitchFamily="18" charset="0"/>
              </a:rPr>
              <a:t>How should the draftees be transported by ship from naval bases to main base by using minimum distance and minimum ships from each</a:t>
            </a:r>
          </a:p>
          <a:p>
            <a:pPr algn="just"/>
            <a:r>
              <a:rPr lang="en-US" sz="2800" dirty="0">
                <a:solidFill>
                  <a:schemeClr val="tx1"/>
                </a:solidFill>
                <a:latin typeface="Times New Roman" pitchFamily="18" charset="0"/>
                <a:cs typeface="Times New Roman" pitchFamily="18" charset="0"/>
              </a:rPr>
              <a:t>-we solved this problem by using minimal  spanning tree algorithms from the given data and constraints in base paper about voyages and path from every class </a:t>
            </a:r>
          </a:p>
          <a:p>
            <a:endParaRPr lang="en-US" dirty="0"/>
          </a:p>
        </p:txBody>
      </p:sp>
    </p:spTree>
    <p:extLst>
      <p:ext uri="{BB962C8B-B14F-4D97-AF65-F5344CB8AC3E}">
        <p14:creationId xmlns:p14="http://schemas.microsoft.com/office/powerpoint/2010/main" val="2115748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573B-C452-4C15-BDC4-4BF3A57D4C10}"/>
              </a:ext>
            </a:extLst>
          </p:cNvPr>
          <p:cNvSpPr>
            <a:spLocks noGrp="1"/>
          </p:cNvSpPr>
          <p:nvPr>
            <p:ph type="title"/>
          </p:nvPr>
        </p:nvSpPr>
        <p:spPr/>
        <p:txBody>
          <a:bodyPr/>
          <a:lstStyle/>
          <a:p>
            <a:r>
              <a:rPr lang="en-US" dirty="0"/>
              <a:t>Constraints in problem are:</a:t>
            </a:r>
          </a:p>
        </p:txBody>
      </p:sp>
      <p:sp>
        <p:nvSpPr>
          <p:cNvPr id="3" name="Content Placeholder 2">
            <a:extLst>
              <a:ext uri="{FF2B5EF4-FFF2-40B4-BE49-F238E27FC236}">
                <a16:creationId xmlns:a16="http://schemas.microsoft.com/office/drawing/2014/main" id="{1F8B795B-D4D5-4436-9C17-54E2B567F87B}"/>
              </a:ext>
            </a:extLst>
          </p:cNvPr>
          <p:cNvSpPr>
            <a:spLocks noGrp="1"/>
          </p:cNvSpPr>
          <p:nvPr>
            <p:ph idx="1"/>
          </p:nvPr>
        </p:nvSpPr>
        <p:spPr/>
        <p:txBody>
          <a:bodyPr/>
          <a:lstStyle/>
          <a:p>
            <a:r>
              <a:rPr lang="en-US" sz="2000" dirty="0">
                <a:solidFill>
                  <a:schemeClr val="tx1"/>
                </a:solidFill>
              </a:rPr>
              <a:t> n(k)= number of ships available in each class</a:t>
            </a:r>
          </a:p>
          <a:p>
            <a:r>
              <a:rPr lang="en-US" sz="2000" dirty="0">
                <a:solidFill>
                  <a:schemeClr val="tx1"/>
                </a:solidFill>
              </a:rPr>
              <a:t>n(1)= 2, n(2)= 3,n(3)=4</a:t>
            </a:r>
          </a:p>
          <a:p>
            <a:r>
              <a:rPr lang="en-US" sz="2000" dirty="0">
                <a:solidFill>
                  <a:schemeClr val="tx1"/>
                </a:solidFill>
              </a:rPr>
              <a:t>C(</a:t>
            </a:r>
            <a:r>
              <a:rPr lang="en-US" sz="2000" dirty="0" err="1">
                <a:solidFill>
                  <a:schemeClr val="tx1"/>
                </a:solidFill>
              </a:rPr>
              <a:t>i</a:t>
            </a:r>
            <a:r>
              <a:rPr lang="en-US" sz="2000" dirty="0">
                <a:solidFill>
                  <a:schemeClr val="tx1"/>
                </a:solidFill>
              </a:rPr>
              <a:t>)=capacity of ships in each class</a:t>
            </a:r>
          </a:p>
          <a:p>
            <a:r>
              <a:rPr lang="en-US" sz="2000" dirty="0">
                <a:solidFill>
                  <a:schemeClr val="tx1"/>
                </a:solidFill>
              </a:rPr>
              <a:t>C(1)=100 and it can only go to ‘1’ naval base</a:t>
            </a:r>
          </a:p>
          <a:p>
            <a:r>
              <a:rPr lang="en-US" sz="2000" dirty="0">
                <a:solidFill>
                  <a:schemeClr val="tx1"/>
                </a:solidFill>
              </a:rPr>
              <a:t>C(2)=200 and it can go to 1,2,3 naval bases</a:t>
            </a:r>
          </a:p>
          <a:p>
            <a:r>
              <a:rPr lang="en-US" sz="2000" dirty="0">
                <a:solidFill>
                  <a:schemeClr val="tx1"/>
                </a:solidFill>
              </a:rPr>
              <a:t>C(3)=600 and it can go to all the naval bases</a:t>
            </a:r>
          </a:p>
          <a:p>
            <a:r>
              <a:rPr lang="en-US" sz="2000" dirty="0">
                <a:solidFill>
                  <a:schemeClr val="tx1"/>
                </a:solidFill>
              </a:rPr>
              <a:t>N(a)=number of men available at naval bases</a:t>
            </a:r>
          </a:p>
          <a:p>
            <a:r>
              <a:rPr lang="en-US" sz="2000" dirty="0">
                <a:solidFill>
                  <a:schemeClr val="tx1"/>
                </a:solidFill>
              </a:rPr>
              <a:t>N(1)=475,N(2)=659,N(3)=672,N(4)=1123</a:t>
            </a:r>
          </a:p>
          <a:p>
            <a:r>
              <a:rPr lang="en-US" sz="2000" dirty="0">
                <a:solidFill>
                  <a:schemeClr val="tx1"/>
                </a:solidFill>
              </a:rPr>
              <a:t>	Condition is that total number of men transported to main base should be exactly 2929</a:t>
            </a:r>
          </a:p>
          <a:p>
            <a:r>
              <a:rPr lang="en-US" sz="2000" dirty="0">
                <a:solidFill>
                  <a:schemeClr val="tx1"/>
                </a:solidFill>
              </a:rPr>
              <a:t>v(</a:t>
            </a:r>
            <a:r>
              <a:rPr lang="en-US" sz="2000" dirty="0" err="1">
                <a:solidFill>
                  <a:schemeClr val="tx1"/>
                </a:solidFill>
              </a:rPr>
              <a:t>i</a:t>
            </a:r>
            <a:r>
              <a:rPr lang="en-US" sz="2000" dirty="0">
                <a:solidFill>
                  <a:schemeClr val="tx1"/>
                </a:solidFill>
              </a:rPr>
              <a:t>)=set of voyages that visit main base from naval base where </a:t>
            </a:r>
            <a:r>
              <a:rPr lang="en-US" sz="2000" dirty="0" err="1">
                <a:solidFill>
                  <a:schemeClr val="tx1"/>
                </a:solidFill>
              </a:rPr>
              <a:t>i</a:t>
            </a:r>
            <a:r>
              <a:rPr lang="en-US" sz="2000" dirty="0">
                <a:solidFill>
                  <a:schemeClr val="tx1"/>
                </a:solidFill>
              </a:rPr>
              <a:t>=1,2,3,4,…..23</a:t>
            </a:r>
          </a:p>
          <a:p>
            <a:r>
              <a:rPr lang="en-US" sz="2000" dirty="0">
                <a:solidFill>
                  <a:schemeClr val="tx1"/>
                </a:solidFill>
              </a:rPr>
              <a:t>v(1)&lt;=n(1),v(2)+…v(8)&lt;=n(2),v(9)+……v(23)&lt;=n(3)</a:t>
            </a:r>
          </a:p>
          <a:p>
            <a:endParaRPr lang="en-US" sz="2000" dirty="0"/>
          </a:p>
        </p:txBody>
      </p:sp>
    </p:spTree>
    <p:extLst>
      <p:ext uri="{BB962C8B-B14F-4D97-AF65-F5344CB8AC3E}">
        <p14:creationId xmlns:p14="http://schemas.microsoft.com/office/powerpoint/2010/main" val="196666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ABEB-0EC0-4347-90CE-110DE6678776}"/>
              </a:ext>
            </a:extLst>
          </p:cNvPr>
          <p:cNvSpPr>
            <a:spLocks noGrp="1"/>
          </p:cNvSpPr>
          <p:nvPr>
            <p:ph type="title"/>
          </p:nvPr>
        </p:nvSpPr>
        <p:spPr/>
        <p:txBody>
          <a:bodyPr/>
          <a:lstStyle/>
          <a:p>
            <a:r>
              <a:rPr lang="en-US" sz="2800" dirty="0"/>
              <a:t>Shortest path with minimum no of ships and distance</a:t>
            </a:r>
            <a:br>
              <a:rPr lang="en-US" dirty="0"/>
            </a:br>
            <a:endParaRPr lang="en-US" dirty="0"/>
          </a:p>
        </p:txBody>
      </p:sp>
      <p:pic>
        <p:nvPicPr>
          <p:cNvPr id="37" name="Content Placeholder 36">
            <a:extLst>
              <a:ext uri="{FF2B5EF4-FFF2-40B4-BE49-F238E27FC236}">
                <a16:creationId xmlns:a16="http://schemas.microsoft.com/office/drawing/2014/main" id="{0D64E091-CEC0-432B-9C6F-367F561A9315}"/>
              </a:ext>
            </a:extLst>
          </p:cNvPr>
          <p:cNvPicPr>
            <a:picLocks noGrp="1" noChangeAspect="1"/>
          </p:cNvPicPr>
          <p:nvPr>
            <p:ph idx="1"/>
          </p:nvPr>
        </p:nvPicPr>
        <p:blipFill>
          <a:blip r:embed="rId2"/>
          <a:stretch>
            <a:fillRect/>
          </a:stretch>
        </p:blipFill>
        <p:spPr>
          <a:xfrm>
            <a:off x="2492769" y="1371600"/>
            <a:ext cx="4387062" cy="3810000"/>
          </a:xfrm>
          <a:prstGeom prst="rect">
            <a:avLst/>
          </a:prstGeom>
        </p:spPr>
      </p:pic>
    </p:spTree>
    <p:extLst>
      <p:ext uri="{BB962C8B-B14F-4D97-AF65-F5344CB8AC3E}">
        <p14:creationId xmlns:p14="http://schemas.microsoft.com/office/powerpoint/2010/main" val="1932142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E24E-5B11-4312-BB9E-3241D5AFAFAC}"/>
              </a:ext>
            </a:extLst>
          </p:cNvPr>
          <p:cNvSpPr>
            <a:spLocks noGrp="1"/>
          </p:cNvSpPr>
          <p:nvPr>
            <p:ph type="title"/>
          </p:nvPr>
        </p:nvSpPr>
        <p:spPr/>
        <p:txBody>
          <a:bodyPr/>
          <a:lstStyle/>
          <a:p>
            <a:r>
              <a:rPr lang="en-US" dirty="0">
                <a:latin typeface="Times New Roman" pitchFamily="18" charset="0"/>
                <a:cs typeface="Times New Roman" pitchFamily="18" charset="0"/>
              </a:rPr>
              <a:t>Voyages we have used and their routes with minimum distance and minimum ships:</a:t>
            </a:r>
            <a:endParaRPr lang="en-US" dirty="0"/>
          </a:p>
        </p:txBody>
      </p:sp>
      <p:sp>
        <p:nvSpPr>
          <p:cNvPr id="5" name="Text Placeholder 3">
            <a:extLst>
              <a:ext uri="{FF2B5EF4-FFF2-40B4-BE49-F238E27FC236}">
                <a16:creationId xmlns:a16="http://schemas.microsoft.com/office/drawing/2014/main" id="{3C955D00-6A0F-49AD-910F-0E6DBCF3CE25}"/>
              </a:ext>
            </a:extLst>
          </p:cNvPr>
          <p:cNvSpPr txBox="1">
            <a:spLocks/>
          </p:cNvSpPr>
          <p:nvPr/>
        </p:nvSpPr>
        <p:spPr bwMode="auto">
          <a:xfrm>
            <a:off x="228600" y="1524000"/>
            <a:ext cx="327025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ct val="20000"/>
              </a:spcBef>
              <a:spcAft>
                <a:spcPct val="0"/>
              </a:spcAft>
              <a:buClr>
                <a:srgbClr val="006600"/>
              </a:buClr>
              <a:buNone/>
              <a:defRPr sz="1400">
                <a:solidFill>
                  <a:schemeClr val="bg1"/>
                </a:solidFill>
                <a:latin typeface="+mn-lt"/>
                <a:ea typeface="+mn-ea"/>
                <a:cs typeface="+mn-cs"/>
              </a:defRPr>
            </a:lvl1pPr>
            <a:lvl2pPr marL="457200" indent="0" algn="l" rtl="0" eaLnBrk="1" fontAlgn="base" hangingPunct="1">
              <a:spcBef>
                <a:spcPct val="20000"/>
              </a:spcBef>
              <a:spcAft>
                <a:spcPct val="0"/>
              </a:spcAft>
              <a:buClr>
                <a:srgbClr val="006600"/>
              </a:buClr>
              <a:buNone/>
              <a:defRPr sz="1200">
                <a:solidFill>
                  <a:schemeClr val="bg1"/>
                </a:solidFill>
                <a:latin typeface="+mn-lt"/>
              </a:defRPr>
            </a:lvl2pPr>
            <a:lvl3pPr marL="914400" indent="0" algn="l" rtl="0" eaLnBrk="1" fontAlgn="base" hangingPunct="1">
              <a:spcBef>
                <a:spcPct val="20000"/>
              </a:spcBef>
              <a:spcAft>
                <a:spcPct val="0"/>
              </a:spcAft>
              <a:buClr>
                <a:srgbClr val="006600"/>
              </a:buClr>
              <a:buNone/>
              <a:defRPr sz="1000">
                <a:solidFill>
                  <a:schemeClr val="bg1"/>
                </a:solidFill>
                <a:latin typeface="+mn-lt"/>
              </a:defRPr>
            </a:lvl3pPr>
            <a:lvl4pPr marL="1371600" indent="0" algn="l" rtl="0" eaLnBrk="1" fontAlgn="base" hangingPunct="1">
              <a:spcBef>
                <a:spcPct val="20000"/>
              </a:spcBef>
              <a:spcAft>
                <a:spcPct val="0"/>
              </a:spcAft>
              <a:buClr>
                <a:srgbClr val="006600"/>
              </a:buClr>
              <a:buNone/>
              <a:defRPr sz="900">
                <a:solidFill>
                  <a:schemeClr val="bg1"/>
                </a:solidFill>
                <a:latin typeface="+mn-lt"/>
              </a:defRPr>
            </a:lvl4pPr>
            <a:lvl5pPr marL="1828800" indent="0" algn="l" rtl="0" eaLnBrk="1" fontAlgn="base" hangingPunct="1">
              <a:spcBef>
                <a:spcPct val="20000"/>
              </a:spcBef>
              <a:spcAft>
                <a:spcPct val="0"/>
              </a:spcAft>
              <a:buClr>
                <a:srgbClr val="006600"/>
              </a:buClr>
              <a:buNone/>
              <a:defRPr sz="900">
                <a:solidFill>
                  <a:schemeClr val="bg1"/>
                </a:solidFill>
                <a:latin typeface="+mn-lt"/>
              </a:defRPr>
            </a:lvl5pPr>
            <a:lvl6pPr marL="2286000" indent="0" algn="l" rtl="0" eaLnBrk="1" fontAlgn="base" hangingPunct="1">
              <a:spcBef>
                <a:spcPct val="20000"/>
              </a:spcBef>
              <a:spcAft>
                <a:spcPct val="0"/>
              </a:spcAft>
              <a:buClr>
                <a:srgbClr val="006600"/>
              </a:buClr>
              <a:buNone/>
              <a:defRPr sz="900">
                <a:solidFill>
                  <a:schemeClr val="bg1"/>
                </a:solidFill>
                <a:latin typeface="+mn-lt"/>
              </a:defRPr>
            </a:lvl6pPr>
            <a:lvl7pPr marL="2743200" indent="0" algn="l" rtl="0" eaLnBrk="1" fontAlgn="base" hangingPunct="1">
              <a:spcBef>
                <a:spcPct val="20000"/>
              </a:spcBef>
              <a:spcAft>
                <a:spcPct val="0"/>
              </a:spcAft>
              <a:buClr>
                <a:srgbClr val="006600"/>
              </a:buClr>
              <a:buNone/>
              <a:defRPr sz="900">
                <a:solidFill>
                  <a:schemeClr val="bg1"/>
                </a:solidFill>
                <a:latin typeface="+mn-lt"/>
              </a:defRPr>
            </a:lvl7pPr>
            <a:lvl8pPr marL="3200400" indent="0" algn="l" rtl="0" eaLnBrk="1" fontAlgn="base" hangingPunct="1">
              <a:spcBef>
                <a:spcPct val="20000"/>
              </a:spcBef>
              <a:spcAft>
                <a:spcPct val="0"/>
              </a:spcAft>
              <a:buClr>
                <a:srgbClr val="006600"/>
              </a:buClr>
              <a:buNone/>
              <a:defRPr sz="900">
                <a:solidFill>
                  <a:schemeClr val="bg1"/>
                </a:solidFill>
                <a:latin typeface="+mn-lt"/>
              </a:defRPr>
            </a:lvl8pPr>
            <a:lvl9pPr marL="3657600" indent="0" algn="l" rtl="0" eaLnBrk="1" fontAlgn="base" hangingPunct="1">
              <a:spcBef>
                <a:spcPct val="20000"/>
              </a:spcBef>
              <a:spcAft>
                <a:spcPct val="0"/>
              </a:spcAft>
              <a:buClr>
                <a:srgbClr val="006600"/>
              </a:buClr>
              <a:buNone/>
              <a:defRPr sz="900">
                <a:solidFill>
                  <a:schemeClr val="bg1"/>
                </a:solidFill>
                <a:latin typeface="+mn-lt"/>
              </a:defRPr>
            </a:lvl9pPr>
          </a:lstStyle>
          <a:p>
            <a:r>
              <a:rPr lang="en-US" kern="0" dirty="0"/>
              <a:t>Voyage   class   route   distance   capacity</a:t>
            </a:r>
          </a:p>
          <a:p>
            <a:r>
              <a:rPr lang="en-US" kern="0" dirty="0"/>
              <a:t>      2            2     0-1-0       370          200</a:t>
            </a:r>
          </a:p>
          <a:p>
            <a:r>
              <a:rPr lang="en-US" kern="0" dirty="0"/>
              <a:t>      2            2     0-1-0      370          200</a:t>
            </a:r>
          </a:p>
          <a:p>
            <a:r>
              <a:rPr lang="en-US" kern="0" dirty="0"/>
              <a:t>      3            2    0-1-2-0   515          134(75+59)</a:t>
            </a:r>
          </a:p>
          <a:p>
            <a:r>
              <a:rPr lang="en-US" kern="0" dirty="0"/>
              <a:t>     10          3      0-2-0       460         600</a:t>
            </a:r>
          </a:p>
          <a:p>
            <a:r>
              <a:rPr lang="en-US" kern="0" dirty="0"/>
              <a:t>     11          3      0-3-0       600         595</a:t>
            </a:r>
          </a:p>
          <a:p>
            <a:r>
              <a:rPr lang="en-US" kern="0" dirty="0"/>
              <a:t>     12          3      0-4-0       750         600</a:t>
            </a:r>
          </a:p>
          <a:p>
            <a:r>
              <a:rPr lang="en-US" kern="0" dirty="0"/>
              <a:t>     18          3      0-3-4-0   800        600(523+77)</a:t>
            </a:r>
          </a:p>
          <a:p>
            <a:endParaRPr lang="en-US" kern="0" dirty="0"/>
          </a:p>
          <a:p>
            <a:r>
              <a:rPr lang="en-US" sz="1600" b="1" kern="0" dirty="0">
                <a:latin typeface="Times New Roman" pitchFamily="18" charset="0"/>
                <a:cs typeface="Times New Roman" pitchFamily="18" charset="0"/>
              </a:rPr>
              <a:t>The minimum distance was 3865 km and minimum ships used was 7</a:t>
            </a:r>
          </a:p>
          <a:p>
            <a:r>
              <a:rPr lang="en-US" sz="1600" b="1" kern="0" dirty="0">
                <a:latin typeface="Times New Roman" pitchFamily="18" charset="0"/>
                <a:cs typeface="Times New Roman" pitchFamily="18" charset="0"/>
              </a:rPr>
              <a:t>(3 from class 2 and 4 from class 3)</a:t>
            </a:r>
          </a:p>
          <a:p>
            <a:r>
              <a:rPr lang="en-US" sz="1600" b="1" kern="0" dirty="0">
                <a:latin typeface="Times New Roman" pitchFamily="18" charset="0"/>
                <a:cs typeface="Times New Roman" pitchFamily="18" charset="0"/>
              </a:rPr>
              <a:t> </a:t>
            </a:r>
          </a:p>
          <a:p>
            <a:r>
              <a:rPr lang="en-US" sz="1600" b="1" kern="0" dirty="0">
                <a:latin typeface="Times New Roman" pitchFamily="18" charset="0"/>
                <a:cs typeface="Times New Roman" pitchFamily="18" charset="0"/>
              </a:rPr>
              <a:t>The 2929 men were transported from naval bases 1,2,3,4 to main base (destination) used 7 voyages (2 </a:t>
            </a:r>
            <a:r>
              <a:rPr lang="en-US" sz="1600" b="1" kern="0" dirty="0" err="1">
                <a:latin typeface="Times New Roman" pitchFamily="18" charset="0"/>
                <a:cs typeface="Times New Roman" pitchFamily="18" charset="0"/>
              </a:rPr>
              <a:t>nd</a:t>
            </a:r>
            <a:r>
              <a:rPr lang="en-US" sz="1600" b="1" kern="0" dirty="0">
                <a:latin typeface="Times New Roman" pitchFamily="18" charset="0"/>
                <a:cs typeface="Times New Roman" pitchFamily="18" charset="0"/>
              </a:rPr>
              <a:t> voyage for 2 times and 3,10,11,12,18 are used)</a:t>
            </a:r>
          </a:p>
        </p:txBody>
      </p:sp>
      <p:pic>
        <p:nvPicPr>
          <p:cNvPr id="6" name="Picture 2">
            <a:extLst>
              <a:ext uri="{FF2B5EF4-FFF2-40B4-BE49-F238E27FC236}">
                <a16:creationId xmlns:a16="http://schemas.microsoft.com/office/drawing/2014/main" id="{72CFF2FF-EF92-46AC-AA7A-CCBFA15C8846}"/>
              </a:ext>
            </a:extLst>
          </p:cNvPr>
          <p:cNvPicPr>
            <a:picLocks noChangeAspect="1" noChangeArrowheads="1"/>
          </p:cNvPicPr>
          <p:nvPr/>
        </p:nvPicPr>
        <p:blipFill>
          <a:blip r:embed="rId2" cstate="print"/>
          <a:srcRect/>
          <a:stretch>
            <a:fillRect/>
          </a:stretch>
        </p:blipFill>
        <p:spPr bwMode="auto">
          <a:xfrm>
            <a:off x="3886200" y="381000"/>
            <a:ext cx="4337050" cy="5867399"/>
          </a:xfrm>
          <a:prstGeom prst="rect">
            <a:avLst/>
          </a:prstGeom>
          <a:noFill/>
          <a:ln w="9525">
            <a:noFill/>
            <a:miter lim="800000"/>
            <a:headEnd/>
            <a:tailEnd/>
          </a:ln>
          <a:effectLst/>
        </p:spPr>
      </p:pic>
    </p:spTree>
    <p:extLst>
      <p:ext uri="{BB962C8B-B14F-4D97-AF65-F5344CB8AC3E}">
        <p14:creationId xmlns:p14="http://schemas.microsoft.com/office/powerpoint/2010/main" val="237977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07D6-4A2C-4CF1-BE08-80B191B7F11A}"/>
              </a:ext>
            </a:extLst>
          </p:cNvPr>
          <p:cNvSpPr>
            <a:spLocks noGrp="1"/>
          </p:cNvSpPr>
          <p:nvPr>
            <p:ph type="title"/>
          </p:nvPr>
        </p:nvSpPr>
        <p:spPr/>
        <p:txBody>
          <a:bodyPr/>
          <a:lstStyle/>
          <a:p>
            <a:r>
              <a:rPr lang="en-US" dirty="0"/>
              <a:t>Description of Situation: </a:t>
            </a:r>
          </a:p>
        </p:txBody>
      </p:sp>
      <p:sp>
        <p:nvSpPr>
          <p:cNvPr id="3" name="Content Placeholder 2">
            <a:extLst>
              <a:ext uri="{FF2B5EF4-FFF2-40B4-BE49-F238E27FC236}">
                <a16:creationId xmlns:a16="http://schemas.microsoft.com/office/drawing/2014/main" id="{3BF3FE2D-98BB-4C4C-84A5-849C804A0E91}"/>
              </a:ext>
            </a:extLst>
          </p:cNvPr>
          <p:cNvSpPr>
            <a:spLocks noGrp="1"/>
          </p:cNvSpPr>
          <p:nvPr>
            <p:ph idx="1"/>
          </p:nvPr>
        </p:nvSpPr>
        <p:spPr/>
        <p:txBody>
          <a:bodyPr/>
          <a:lstStyle/>
          <a:p>
            <a:r>
              <a:rPr lang="en-US" dirty="0"/>
              <a:t>Thailand navy recruits are drafted four times a year. A draftee reports to one of the 34 centers in a home locality and then transported by bus to one of four navy branch bases. From there, recruits are transported to the main naval base by ship. All trips originate and terminate at the main base. Three classes of ships are available. Each branch base has limited capacity to accommodate all the draftees. </a:t>
            </a:r>
          </a:p>
        </p:txBody>
      </p:sp>
    </p:spTree>
    <p:extLst>
      <p:ext uri="{BB962C8B-B14F-4D97-AF65-F5344CB8AC3E}">
        <p14:creationId xmlns:p14="http://schemas.microsoft.com/office/powerpoint/2010/main" val="2671990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C8B8-CACC-435D-916E-CA87518D785B}"/>
              </a:ext>
            </a:extLst>
          </p:cNvPr>
          <p:cNvSpPr>
            <a:spLocks noGrp="1"/>
          </p:cNvSpPr>
          <p:nvPr>
            <p:ph type="title"/>
          </p:nvPr>
        </p:nvSpPr>
        <p:spPr/>
        <p:txBody>
          <a:bodyPr/>
          <a:lstStyle/>
          <a:p>
            <a:r>
              <a:rPr lang="en-US" dirty="0"/>
              <a:t>Bonus Research Problem</a:t>
            </a:r>
          </a:p>
        </p:txBody>
      </p:sp>
      <p:sp>
        <p:nvSpPr>
          <p:cNvPr id="3" name="Content Placeholder 2">
            <a:extLst>
              <a:ext uri="{FF2B5EF4-FFF2-40B4-BE49-F238E27FC236}">
                <a16:creationId xmlns:a16="http://schemas.microsoft.com/office/drawing/2014/main" id="{AB416DB9-EA52-4FA1-AA0D-FF4D13EF8091}"/>
              </a:ext>
            </a:extLst>
          </p:cNvPr>
          <p:cNvSpPr>
            <a:spLocks noGrp="1"/>
          </p:cNvSpPr>
          <p:nvPr>
            <p:ph idx="1"/>
          </p:nvPr>
        </p:nvSpPr>
        <p:spPr/>
        <p:txBody>
          <a:bodyPr/>
          <a:lstStyle/>
          <a:p>
            <a:r>
              <a:rPr lang="en-US" dirty="0">
                <a:latin typeface="Times New Roman" pitchFamily="18" charset="0"/>
                <a:cs typeface="Times New Roman" pitchFamily="18" charset="0"/>
              </a:rPr>
              <a:t>We also  have other problem which has different distance matrix and voyage</a:t>
            </a:r>
          </a:p>
          <a:p>
            <a:endParaRPr lang="en-US" dirty="0">
              <a:latin typeface="Times New Roman" pitchFamily="18" charset="0"/>
              <a:cs typeface="Times New Roman" pitchFamily="18" charset="0"/>
            </a:endParaRPr>
          </a:p>
          <a:p>
            <a:endParaRPr lang="en-US" dirty="0"/>
          </a:p>
        </p:txBody>
      </p:sp>
      <p:pic>
        <p:nvPicPr>
          <p:cNvPr id="4" name="Picture 3">
            <a:extLst>
              <a:ext uri="{FF2B5EF4-FFF2-40B4-BE49-F238E27FC236}">
                <a16:creationId xmlns:a16="http://schemas.microsoft.com/office/drawing/2014/main" id="{1D383D74-DF85-48F9-9FB8-0C1E4220AAF0}"/>
              </a:ext>
            </a:extLst>
          </p:cNvPr>
          <p:cNvPicPr>
            <a:picLocks noChangeAspect="1"/>
          </p:cNvPicPr>
          <p:nvPr/>
        </p:nvPicPr>
        <p:blipFill>
          <a:blip r:embed="rId2"/>
          <a:stretch>
            <a:fillRect/>
          </a:stretch>
        </p:blipFill>
        <p:spPr>
          <a:xfrm>
            <a:off x="547687" y="2571750"/>
            <a:ext cx="8048625" cy="1714500"/>
          </a:xfrm>
          <a:prstGeom prst="rect">
            <a:avLst/>
          </a:prstGeom>
        </p:spPr>
      </p:pic>
    </p:spTree>
    <p:extLst>
      <p:ext uri="{BB962C8B-B14F-4D97-AF65-F5344CB8AC3E}">
        <p14:creationId xmlns:p14="http://schemas.microsoft.com/office/powerpoint/2010/main" val="406314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E20E-5F40-491A-91C7-EBA19F1E9C7B}"/>
              </a:ext>
            </a:extLst>
          </p:cNvPr>
          <p:cNvSpPr>
            <a:spLocks noGrp="1"/>
          </p:cNvSpPr>
          <p:nvPr>
            <p:ph type="title"/>
          </p:nvPr>
        </p:nvSpPr>
        <p:spPr/>
        <p:txBody>
          <a:bodyPr/>
          <a:lstStyle/>
          <a:p>
            <a:r>
              <a:rPr lang="en-US" sz="2800" dirty="0"/>
              <a:t>Distance Matrix for Main(0) and Branch Bases(1,2,3,4)</a:t>
            </a:r>
          </a:p>
        </p:txBody>
      </p:sp>
      <p:pic>
        <p:nvPicPr>
          <p:cNvPr id="4" name="Content Placeholder 3">
            <a:extLst>
              <a:ext uri="{FF2B5EF4-FFF2-40B4-BE49-F238E27FC236}">
                <a16:creationId xmlns:a16="http://schemas.microsoft.com/office/drawing/2014/main" id="{EEB0775C-3227-4669-89C8-123290393861}"/>
              </a:ext>
            </a:extLst>
          </p:cNvPr>
          <p:cNvPicPr>
            <a:picLocks noGrp="1" noChangeAspect="1"/>
          </p:cNvPicPr>
          <p:nvPr>
            <p:ph idx="1"/>
          </p:nvPr>
        </p:nvPicPr>
        <p:blipFill>
          <a:blip r:embed="rId2"/>
          <a:stretch>
            <a:fillRect/>
          </a:stretch>
        </p:blipFill>
        <p:spPr>
          <a:xfrm>
            <a:off x="609600" y="1718685"/>
            <a:ext cx="8153400" cy="3115830"/>
          </a:xfrm>
          <a:prstGeom prst="rect">
            <a:avLst/>
          </a:prstGeom>
        </p:spPr>
      </p:pic>
    </p:spTree>
    <p:extLst>
      <p:ext uri="{BB962C8B-B14F-4D97-AF65-F5344CB8AC3E}">
        <p14:creationId xmlns:p14="http://schemas.microsoft.com/office/powerpoint/2010/main" val="4148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1B24-0275-4824-8946-0723EBB07C74}"/>
              </a:ext>
            </a:extLst>
          </p:cNvPr>
          <p:cNvSpPr>
            <a:spLocks noGrp="1"/>
          </p:cNvSpPr>
          <p:nvPr>
            <p:ph type="title"/>
          </p:nvPr>
        </p:nvSpPr>
        <p:spPr/>
        <p:txBody>
          <a:bodyPr/>
          <a:lstStyle/>
          <a:p>
            <a:r>
              <a:rPr lang="en-US" dirty="0"/>
              <a:t>Constraints In the Problem</a:t>
            </a:r>
          </a:p>
        </p:txBody>
      </p:sp>
      <p:sp>
        <p:nvSpPr>
          <p:cNvPr id="3" name="Content Placeholder 2">
            <a:extLst>
              <a:ext uri="{FF2B5EF4-FFF2-40B4-BE49-F238E27FC236}">
                <a16:creationId xmlns:a16="http://schemas.microsoft.com/office/drawing/2014/main" id="{F07B3BF1-2743-41F7-9808-CE2D61E23B32}"/>
              </a:ext>
            </a:extLst>
          </p:cNvPr>
          <p:cNvSpPr>
            <a:spLocks noGrp="1"/>
          </p:cNvSpPr>
          <p:nvPr>
            <p:ph idx="1"/>
          </p:nvPr>
        </p:nvSpPr>
        <p:spPr/>
        <p:txBody>
          <a:bodyPr/>
          <a:lstStyle/>
          <a:p>
            <a:r>
              <a:rPr lang="en-US" sz="2000" dirty="0">
                <a:solidFill>
                  <a:schemeClr val="tx1"/>
                </a:solidFill>
              </a:rPr>
              <a:t> n(k)= number of ships available in each class</a:t>
            </a:r>
          </a:p>
          <a:p>
            <a:r>
              <a:rPr lang="en-US" sz="2000" dirty="0">
                <a:solidFill>
                  <a:schemeClr val="tx1"/>
                </a:solidFill>
              </a:rPr>
              <a:t>n(1)= 2, n(2)= 10,n(3)=4</a:t>
            </a:r>
          </a:p>
          <a:p>
            <a:r>
              <a:rPr lang="en-US" sz="2000" dirty="0">
                <a:solidFill>
                  <a:schemeClr val="tx1"/>
                </a:solidFill>
              </a:rPr>
              <a:t>C(</a:t>
            </a:r>
            <a:r>
              <a:rPr lang="en-US" sz="2000" dirty="0" err="1">
                <a:solidFill>
                  <a:schemeClr val="tx1"/>
                </a:solidFill>
              </a:rPr>
              <a:t>i</a:t>
            </a:r>
            <a:r>
              <a:rPr lang="en-US" sz="2000" dirty="0">
                <a:solidFill>
                  <a:schemeClr val="tx1"/>
                </a:solidFill>
              </a:rPr>
              <a:t>)=capacity of ships in each class</a:t>
            </a:r>
          </a:p>
          <a:p>
            <a:r>
              <a:rPr lang="en-US" sz="2000" dirty="0">
                <a:solidFill>
                  <a:schemeClr val="tx1"/>
                </a:solidFill>
              </a:rPr>
              <a:t>C(1)=100 and it can only go to ‘1’ naval base</a:t>
            </a:r>
          </a:p>
          <a:p>
            <a:r>
              <a:rPr lang="en-US" sz="2000" dirty="0">
                <a:solidFill>
                  <a:schemeClr val="tx1"/>
                </a:solidFill>
              </a:rPr>
              <a:t>C(2)=200 and it can go to 1,2,3 naval bases</a:t>
            </a:r>
          </a:p>
          <a:p>
            <a:r>
              <a:rPr lang="en-US" sz="2000" dirty="0">
                <a:solidFill>
                  <a:schemeClr val="tx1"/>
                </a:solidFill>
              </a:rPr>
              <a:t>C(3)=600 and it can go to all the naval bases</a:t>
            </a:r>
          </a:p>
          <a:p>
            <a:r>
              <a:rPr lang="en-US" sz="2000" dirty="0">
                <a:solidFill>
                  <a:schemeClr val="tx1"/>
                </a:solidFill>
              </a:rPr>
              <a:t>N(a)=number of men available at naval bases</a:t>
            </a:r>
          </a:p>
          <a:p>
            <a:r>
              <a:rPr lang="en-US" sz="2000" dirty="0">
                <a:solidFill>
                  <a:schemeClr val="tx1"/>
                </a:solidFill>
              </a:rPr>
              <a:t>N(1)=475,N(2)=659,N(3)=672,N(4)=1123</a:t>
            </a:r>
          </a:p>
          <a:p>
            <a:r>
              <a:rPr lang="en-US" sz="2000" dirty="0">
                <a:solidFill>
                  <a:schemeClr val="tx1"/>
                </a:solidFill>
              </a:rPr>
              <a:t>	Condition is that total number of men transported to main base should be exactly 2929</a:t>
            </a:r>
          </a:p>
          <a:p>
            <a:r>
              <a:rPr lang="en-US" sz="2000" dirty="0">
                <a:solidFill>
                  <a:schemeClr val="tx1"/>
                </a:solidFill>
              </a:rPr>
              <a:t>v(</a:t>
            </a:r>
            <a:r>
              <a:rPr lang="en-US" sz="2000" dirty="0" err="1">
                <a:solidFill>
                  <a:schemeClr val="tx1"/>
                </a:solidFill>
              </a:rPr>
              <a:t>i</a:t>
            </a:r>
            <a:r>
              <a:rPr lang="en-US" sz="2000" dirty="0">
                <a:solidFill>
                  <a:schemeClr val="tx1"/>
                </a:solidFill>
              </a:rPr>
              <a:t>)=set of voyages that visit main base from naval base where </a:t>
            </a:r>
            <a:r>
              <a:rPr lang="en-US" sz="2000" dirty="0" err="1">
                <a:solidFill>
                  <a:schemeClr val="tx1"/>
                </a:solidFill>
              </a:rPr>
              <a:t>i</a:t>
            </a:r>
            <a:r>
              <a:rPr lang="en-US" sz="2000" dirty="0">
                <a:solidFill>
                  <a:schemeClr val="tx1"/>
                </a:solidFill>
              </a:rPr>
              <a:t>=1,2,3,4,…..23</a:t>
            </a:r>
          </a:p>
          <a:p>
            <a:r>
              <a:rPr lang="en-US" sz="2000" dirty="0">
                <a:solidFill>
                  <a:schemeClr val="tx1"/>
                </a:solidFill>
              </a:rPr>
              <a:t>v(1)&lt;=n(1),v(2)+…v(5)&lt;=n(2),v(6)+……v(10)&lt;=n(3)</a:t>
            </a:r>
          </a:p>
          <a:p>
            <a:endParaRPr lang="en-US" sz="2000" dirty="0"/>
          </a:p>
        </p:txBody>
      </p:sp>
    </p:spTree>
    <p:extLst>
      <p:ext uri="{BB962C8B-B14F-4D97-AF65-F5344CB8AC3E}">
        <p14:creationId xmlns:p14="http://schemas.microsoft.com/office/powerpoint/2010/main" val="2268846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E66A-A5C7-4CB6-AC0B-25F7F96269F0}"/>
              </a:ext>
            </a:extLst>
          </p:cNvPr>
          <p:cNvSpPr>
            <a:spLocks noGrp="1"/>
          </p:cNvSpPr>
          <p:nvPr>
            <p:ph type="title"/>
          </p:nvPr>
        </p:nvSpPr>
        <p:spPr/>
        <p:txBody>
          <a:bodyPr/>
          <a:lstStyle/>
          <a:p>
            <a:r>
              <a:rPr lang="en-US" sz="3200" b="1" dirty="0">
                <a:latin typeface="Times New Roman" pitchFamily="18" charset="0"/>
                <a:cs typeface="Times New Roman" pitchFamily="18" charset="0"/>
              </a:rPr>
              <a:t>Shortest path with minimum no of ships and distance</a:t>
            </a:r>
            <a:endParaRPr lang="en-US" sz="3200" dirty="0"/>
          </a:p>
        </p:txBody>
      </p:sp>
      <p:pic>
        <p:nvPicPr>
          <p:cNvPr id="4" name="Content Placeholder 3">
            <a:extLst>
              <a:ext uri="{FF2B5EF4-FFF2-40B4-BE49-F238E27FC236}">
                <a16:creationId xmlns:a16="http://schemas.microsoft.com/office/drawing/2014/main" id="{226E0C12-5347-42DF-858A-4F2BBE59409F}"/>
              </a:ext>
            </a:extLst>
          </p:cNvPr>
          <p:cNvPicPr>
            <a:picLocks noGrp="1" noChangeAspect="1"/>
          </p:cNvPicPr>
          <p:nvPr>
            <p:ph idx="1"/>
          </p:nvPr>
        </p:nvPicPr>
        <p:blipFill>
          <a:blip r:embed="rId2"/>
          <a:stretch>
            <a:fillRect/>
          </a:stretch>
        </p:blipFill>
        <p:spPr>
          <a:xfrm>
            <a:off x="2538261" y="1371600"/>
            <a:ext cx="4296078" cy="3810000"/>
          </a:xfrm>
          <a:prstGeom prst="rect">
            <a:avLst/>
          </a:prstGeom>
        </p:spPr>
      </p:pic>
    </p:spTree>
    <p:extLst>
      <p:ext uri="{BB962C8B-B14F-4D97-AF65-F5344CB8AC3E}">
        <p14:creationId xmlns:p14="http://schemas.microsoft.com/office/powerpoint/2010/main" val="288491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F4A7-A4FE-4E30-ABE9-CD05064FB038}"/>
              </a:ext>
            </a:extLst>
          </p:cNvPr>
          <p:cNvSpPr>
            <a:spLocks noGrp="1"/>
          </p:cNvSpPr>
          <p:nvPr>
            <p:ph type="title"/>
          </p:nvPr>
        </p:nvSpPr>
        <p:spPr/>
        <p:txBody>
          <a:bodyPr/>
          <a:lstStyle/>
          <a:p>
            <a:r>
              <a:rPr lang="en-US" dirty="0"/>
              <a:t>Minimum distance and ships we used are:</a:t>
            </a:r>
          </a:p>
        </p:txBody>
      </p:sp>
      <p:sp>
        <p:nvSpPr>
          <p:cNvPr id="5" name="Text Placeholder 3">
            <a:extLst>
              <a:ext uri="{FF2B5EF4-FFF2-40B4-BE49-F238E27FC236}">
                <a16:creationId xmlns:a16="http://schemas.microsoft.com/office/drawing/2014/main" id="{1D0EF442-104D-4CFC-85CD-FC7C849724E7}"/>
              </a:ext>
            </a:extLst>
          </p:cNvPr>
          <p:cNvSpPr>
            <a:spLocks noGrp="1"/>
          </p:cNvSpPr>
          <p:nvPr>
            <p:ph type="body" sz="half" idx="2"/>
          </p:nvPr>
        </p:nvSpPr>
        <p:spPr>
          <a:xfrm>
            <a:off x="228600" y="1435100"/>
            <a:ext cx="3581400" cy="4691063"/>
          </a:xfrm>
        </p:spPr>
        <p:txBody>
          <a:bodyPr>
            <a:normAutofit fontScale="92500" lnSpcReduction="10000"/>
          </a:bodyPr>
          <a:lstStyle/>
          <a:p>
            <a:r>
              <a:rPr lang="en-US" dirty="0">
                <a:latin typeface="Times New Roman" pitchFamily="18" charset="0"/>
                <a:cs typeface="Times New Roman" pitchFamily="18" charset="0"/>
              </a:rPr>
              <a:t>Voyages  Class   Route           Distance   Capacity</a:t>
            </a:r>
          </a:p>
          <a:p>
            <a:r>
              <a:rPr lang="en-US" dirty="0">
                <a:latin typeface="Times New Roman" pitchFamily="18" charset="0"/>
                <a:cs typeface="Times New Roman" pitchFamily="18" charset="0"/>
              </a:rPr>
              <a:t>      2	2      0-1-0	          620	      200</a:t>
            </a:r>
          </a:p>
          <a:p>
            <a:r>
              <a:rPr lang="en-US" dirty="0">
                <a:latin typeface="Times New Roman" pitchFamily="18" charset="0"/>
                <a:cs typeface="Times New Roman" pitchFamily="18" charset="0"/>
              </a:rPr>
              <a:t>      2	2      0-1-0	          620	      200</a:t>
            </a:r>
          </a:p>
          <a:p>
            <a:r>
              <a:rPr lang="en-US" dirty="0">
                <a:latin typeface="Times New Roman" pitchFamily="18" charset="0"/>
                <a:cs typeface="Times New Roman" pitchFamily="18" charset="0"/>
              </a:rPr>
              <a:t>      4	2     0-1-2-3-0        1025	      172</a:t>
            </a:r>
          </a:p>
          <a:p>
            <a:r>
              <a:rPr lang="en-US" dirty="0">
                <a:latin typeface="Times New Roman" pitchFamily="18" charset="0"/>
                <a:cs typeface="Times New Roman" pitchFamily="18" charset="0"/>
              </a:rPr>
              <a:t>      5	2     0-2-3-0            1075	       200</a:t>
            </a:r>
          </a:p>
          <a:p>
            <a:r>
              <a:rPr lang="en-US" dirty="0">
                <a:latin typeface="Times New Roman" pitchFamily="18" charset="0"/>
                <a:cs typeface="Times New Roman" pitchFamily="18" charset="0"/>
              </a:rPr>
              <a:t>      5	2      0-2-3-0           1075 	       200</a:t>
            </a:r>
          </a:p>
          <a:p>
            <a:r>
              <a:rPr lang="en-US" dirty="0">
                <a:latin typeface="Times New Roman" pitchFamily="18" charset="0"/>
                <a:cs typeface="Times New Roman" pitchFamily="18" charset="0"/>
              </a:rPr>
              <a:t>      5	2      0-2-3-0           1075	       200</a:t>
            </a:r>
          </a:p>
          <a:p>
            <a:r>
              <a:rPr lang="en-US" dirty="0">
                <a:latin typeface="Times New Roman" pitchFamily="18" charset="0"/>
                <a:cs typeface="Times New Roman" pitchFamily="18" charset="0"/>
              </a:rPr>
              <a:t>      5	2      0-2-3-0           1075            200</a:t>
            </a:r>
          </a:p>
          <a:p>
            <a:r>
              <a:rPr lang="en-US" dirty="0">
                <a:latin typeface="Times New Roman" pitchFamily="18" charset="0"/>
                <a:cs typeface="Times New Roman" pitchFamily="18" charset="0"/>
              </a:rPr>
              <a:t>      5	2      0-2-3-0	           1075	       200 </a:t>
            </a:r>
          </a:p>
          <a:p>
            <a:r>
              <a:rPr lang="en-US" dirty="0">
                <a:latin typeface="Times New Roman" pitchFamily="18" charset="0"/>
                <a:cs typeface="Times New Roman" pitchFamily="18" charset="0"/>
              </a:rPr>
              <a:t>      5	2      0-2-3-0	           1075          200</a:t>
            </a:r>
          </a:p>
          <a:p>
            <a:r>
              <a:rPr lang="en-US" dirty="0">
                <a:latin typeface="Times New Roman" pitchFamily="18" charset="0"/>
                <a:cs typeface="Times New Roman" pitchFamily="18" charset="0"/>
              </a:rPr>
              <a:t>      9	3      0-4-2-1-0        1210           578</a:t>
            </a:r>
          </a:p>
          <a:p>
            <a:r>
              <a:rPr lang="en-US" dirty="0">
                <a:latin typeface="Times New Roman" pitchFamily="18" charset="0"/>
                <a:cs typeface="Times New Roman" pitchFamily="18" charset="0"/>
              </a:rPr>
              <a:t>      9	3      0-4-2-1-0        1210           579</a:t>
            </a:r>
          </a:p>
          <a:p>
            <a:r>
              <a:rPr lang="en-US" b="1" dirty="0">
                <a:latin typeface="Times New Roman" pitchFamily="18" charset="0"/>
                <a:cs typeface="Times New Roman" pitchFamily="18" charset="0"/>
              </a:rPr>
              <a:t> </a:t>
            </a:r>
          </a:p>
          <a:p>
            <a:r>
              <a:rPr lang="en-US" b="1" dirty="0">
                <a:latin typeface="Times New Roman" pitchFamily="18" charset="0"/>
                <a:cs typeface="Times New Roman" pitchFamily="18" charset="0"/>
              </a:rPr>
              <a:t>The minimum distance was 11,135 km and minimum ships used was 11</a:t>
            </a:r>
          </a:p>
          <a:p>
            <a:r>
              <a:rPr lang="en-US" b="1" dirty="0">
                <a:latin typeface="Times New Roman" pitchFamily="18" charset="0"/>
                <a:cs typeface="Times New Roman" pitchFamily="18" charset="0"/>
              </a:rPr>
              <a:t>(9 from class 2 and 2 from class 3)</a:t>
            </a:r>
          </a:p>
          <a:p>
            <a:r>
              <a:rPr lang="en-US" b="1" dirty="0">
                <a:latin typeface="Times New Roman" pitchFamily="18" charset="0"/>
                <a:cs typeface="Times New Roman" pitchFamily="18" charset="0"/>
              </a:rPr>
              <a:t> </a:t>
            </a:r>
          </a:p>
          <a:p>
            <a:r>
              <a:rPr lang="en-US" b="1" dirty="0">
                <a:latin typeface="Times New Roman" pitchFamily="18" charset="0"/>
                <a:cs typeface="Times New Roman" pitchFamily="18" charset="0"/>
              </a:rPr>
              <a:t>The 2929 men were transported from naval bases 1,2,3,4 to main base (destination) used 11 voyages (2 nd voyage for 2 times,  5 th voyage for  6 times , 9 th voyage for 2 times  and 4 th voyage for one time )</a:t>
            </a:r>
          </a:p>
          <a:p>
            <a:endParaRPr lang="en-US" dirty="0">
              <a:latin typeface="Times New Roman" pitchFamily="18" charset="0"/>
              <a:cs typeface="Times New Roman" pitchFamily="18" charset="0"/>
            </a:endParaRPr>
          </a:p>
        </p:txBody>
      </p:sp>
      <p:sp>
        <p:nvSpPr>
          <p:cNvPr id="7" name="Content Placeholder 2">
            <a:extLst>
              <a:ext uri="{FF2B5EF4-FFF2-40B4-BE49-F238E27FC236}">
                <a16:creationId xmlns:a16="http://schemas.microsoft.com/office/drawing/2014/main" id="{309B297C-E22A-4625-9986-C42AEECB367B}"/>
              </a:ext>
            </a:extLst>
          </p:cNvPr>
          <p:cNvSpPr>
            <a:spLocks noGrp="1"/>
          </p:cNvSpPr>
          <p:nvPr>
            <p:ph idx="1"/>
          </p:nvPr>
        </p:nvSpPr>
        <p:spPr>
          <a:xfrm>
            <a:off x="4114800" y="1600200"/>
            <a:ext cx="4876800" cy="4557713"/>
          </a:xfrm>
        </p:spPr>
        <p:txBody>
          <a:bodyPr>
            <a:normAutofit/>
          </a:bodyPr>
          <a:lstStyle/>
          <a:p>
            <a:pPr>
              <a:buNone/>
            </a:pPr>
            <a:r>
              <a:rPr lang="en-US" sz="1600" dirty="0">
                <a:latin typeface="Times New Roman" pitchFamily="18" charset="0"/>
                <a:cs typeface="Times New Roman" pitchFamily="18" charset="0"/>
              </a:rPr>
              <a:t>Voyages Class      Route            Distance(km)      Capacity</a:t>
            </a:r>
          </a:p>
          <a:p>
            <a:pPr>
              <a:buNone/>
            </a:pPr>
            <a:r>
              <a:rPr lang="en-US" sz="1600" dirty="0">
                <a:latin typeface="Times New Roman" pitchFamily="18" charset="0"/>
                <a:cs typeface="Times New Roman" pitchFamily="18" charset="0"/>
              </a:rPr>
              <a:t>   1	          1         0-1-0	620	        100</a:t>
            </a:r>
          </a:p>
          <a:p>
            <a:pPr>
              <a:buNone/>
            </a:pPr>
            <a:r>
              <a:rPr lang="en-US" sz="1600" dirty="0">
                <a:latin typeface="Times New Roman" pitchFamily="18" charset="0"/>
                <a:cs typeface="Times New Roman" pitchFamily="18" charset="0"/>
              </a:rPr>
              <a:t>   2	          2         0-1-0	620	        200</a:t>
            </a:r>
          </a:p>
          <a:p>
            <a:pPr>
              <a:buNone/>
            </a:pPr>
            <a:r>
              <a:rPr lang="en-US" sz="1600" dirty="0">
                <a:latin typeface="Times New Roman" pitchFamily="18" charset="0"/>
                <a:cs typeface="Times New Roman" pitchFamily="18" charset="0"/>
              </a:rPr>
              <a:t>   3	          2         0-3-2-0	1075	        200</a:t>
            </a:r>
          </a:p>
          <a:p>
            <a:pPr>
              <a:buNone/>
            </a:pPr>
            <a:r>
              <a:rPr lang="en-US" sz="1600" dirty="0">
                <a:latin typeface="Times New Roman" pitchFamily="18" charset="0"/>
                <a:cs typeface="Times New Roman" pitchFamily="18" charset="0"/>
              </a:rPr>
              <a:t>   4	          2         0-1-2-3-0	1025	        200</a:t>
            </a:r>
          </a:p>
          <a:p>
            <a:pPr>
              <a:buNone/>
            </a:pPr>
            <a:r>
              <a:rPr lang="en-US" sz="1600" dirty="0">
                <a:latin typeface="Times New Roman" pitchFamily="18" charset="0"/>
                <a:cs typeface="Times New Roman" pitchFamily="18" charset="0"/>
              </a:rPr>
              <a:t>   5	          2         0-2-3-0	1075	        200</a:t>
            </a:r>
          </a:p>
          <a:p>
            <a:pPr>
              <a:buNone/>
            </a:pPr>
            <a:r>
              <a:rPr lang="en-US" sz="1600" dirty="0">
                <a:latin typeface="Times New Roman" pitchFamily="18" charset="0"/>
                <a:cs typeface="Times New Roman" pitchFamily="18" charset="0"/>
              </a:rPr>
              <a:t>   6	          3          0-3-0	1080	        600</a:t>
            </a:r>
          </a:p>
          <a:p>
            <a:pPr>
              <a:buNone/>
            </a:pPr>
            <a:r>
              <a:rPr lang="en-US" sz="1600" dirty="0">
                <a:latin typeface="Times New Roman" pitchFamily="18" charset="0"/>
                <a:cs typeface="Times New Roman" pitchFamily="18" charset="0"/>
              </a:rPr>
              <a:t>   7	          3        0-1-4-3-2-0	1140	        600</a:t>
            </a:r>
          </a:p>
          <a:p>
            <a:pPr>
              <a:buNone/>
            </a:pPr>
            <a:r>
              <a:rPr lang="en-US" sz="1600" dirty="0">
                <a:latin typeface="Times New Roman" pitchFamily="18" charset="0"/>
                <a:cs typeface="Times New Roman" pitchFamily="18" charset="0"/>
              </a:rPr>
              <a:t>   8	          3          0-3-1-0	940	        600</a:t>
            </a:r>
          </a:p>
          <a:p>
            <a:pPr>
              <a:buNone/>
            </a:pPr>
            <a:r>
              <a:rPr lang="en-US" sz="1600" dirty="0">
                <a:latin typeface="Times New Roman" pitchFamily="18" charset="0"/>
                <a:cs typeface="Times New Roman" pitchFamily="18" charset="0"/>
              </a:rPr>
              <a:t>   9	          3        0-4-2-1-0	1210	        600</a:t>
            </a:r>
          </a:p>
          <a:p>
            <a:pPr>
              <a:buNone/>
            </a:pPr>
            <a:r>
              <a:rPr lang="en-US" sz="1600" dirty="0">
                <a:latin typeface="Times New Roman" pitchFamily="18" charset="0"/>
                <a:cs typeface="Times New Roman" pitchFamily="18" charset="0"/>
              </a:rPr>
              <a:t>  10	          3         0-3-4-1-0	1580	        600</a:t>
            </a:r>
          </a:p>
        </p:txBody>
      </p:sp>
    </p:spTree>
    <p:extLst>
      <p:ext uri="{BB962C8B-B14F-4D97-AF65-F5344CB8AC3E}">
        <p14:creationId xmlns:p14="http://schemas.microsoft.com/office/powerpoint/2010/main" val="2946655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AA4F-FAAF-CC4B-BFDA-B5BD4DEABF4B}"/>
              </a:ext>
            </a:extLst>
          </p:cNvPr>
          <p:cNvSpPr>
            <a:spLocks noGrp="1"/>
          </p:cNvSpPr>
          <p:nvPr>
            <p:ph type="title"/>
          </p:nvPr>
        </p:nvSpPr>
        <p:spPr/>
        <p:txBody>
          <a:bodyPr/>
          <a:lstStyle/>
          <a:p>
            <a:endParaRPr lang="en-US"/>
          </a:p>
        </p:txBody>
      </p:sp>
      <p:pic>
        <p:nvPicPr>
          <p:cNvPr id="1025" name="Picture 1" descr="page17image2022371472">
            <a:extLst>
              <a:ext uri="{FF2B5EF4-FFF2-40B4-BE49-F238E27FC236}">
                <a16:creationId xmlns:a16="http://schemas.microsoft.com/office/drawing/2014/main" id="{91359B72-DCCB-DB4B-8E0E-AD14339BDC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1606550"/>
            <a:ext cx="75819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2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1E25-F3CA-A940-8919-788AFE817E28}"/>
              </a:ext>
            </a:extLst>
          </p:cNvPr>
          <p:cNvSpPr>
            <a:spLocks noGrp="1"/>
          </p:cNvSpPr>
          <p:nvPr>
            <p:ph type="title"/>
          </p:nvPr>
        </p:nvSpPr>
        <p:spPr/>
        <p:txBody>
          <a:bodyPr/>
          <a:lstStyle/>
          <a:p>
            <a:r>
              <a:rPr lang="en-US" dirty="0"/>
              <a:t>Solution for b part</a:t>
            </a:r>
          </a:p>
        </p:txBody>
      </p:sp>
      <p:pic>
        <p:nvPicPr>
          <p:cNvPr id="6" name="Content Placeholder 5" descr="A screenshot of a cell phone&#10;&#10;Description automatically generated">
            <a:extLst>
              <a:ext uri="{FF2B5EF4-FFF2-40B4-BE49-F238E27FC236}">
                <a16:creationId xmlns:a16="http://schemas.microsoft.com/office/drawing/2014/main" id="{CB654AB8-B6BF-E74D-BCEB-3EF44DB9B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501" y="3466605"/>
            <a:ext cx="3313216" cy="2489200"/>
          </a:xfrm>
        </p:spPr>
      </p:pic>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4198B2B-9DD6-6B4B-85B6-202A1B24A744}"/>
                  </a:ext>
                </a:extLst>
              </p:cNvPr>
              <p:cNvSpPr>
                <a:spLocks noGrp="1"/>
              </p:cNvSpPr>
              <p:nvPr>
                <p:ph type="body" sz="half" idx="2"/>
              </p:nvPr>
            </p:nvSpPr>
            <p:spPr>
              <a:xfrm>
                <a:off x="457200" y="1435100"/>
                <a:ext cx="3505200" cy="4691063"/>
              </a:xfrm>
            </p:spPr>
            <p:txBody>
              <a:bodyPr/>
              <a:lstStyle/>
              <a:p>
                <a:r>
                  <a:rPr lang="en-US" dirty="0"/>
                  <a:t>Here our objective will be</a:t>
                </a:r>
              </a:p>
              <a:p>
                <a:r>
                  <a:rPr lang="en-US" dirty="0"/>
                  <a:t>Minimum cost </a:t>
                </a:r>
              </a:p>
              <a:p>
                <a:r>
                  <a:rPr lang="en-US" dirty="0"/>
                  <a:t>Objective function:</a:t>
                </a:r>
              </a:p>
              <a:p>
                <a:r>
                  <a:rPr lang="en-US" dirty="0"/>
                  <a:t>min f=5000*</a:t>
                </a:r>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e>
                    </m:nary>
                  </m:oMath>
                </a14:m>
                <a:r>
                  <a:rPr lang="en-US" dirty="0"/>
                  <a:t>+62000*z1+74400*z2+</a:t>
                </a:r>
              </a:p>
              <a:p>
                <a:r>
                  <a:rPr lang="en-US" dirty="0"/>
                  <a:t>Z3*148800+z4*123000+z5*129000+</a:t>
                </a:r>
              </a:p>
              <a:p>
                <a:r>
                  <a:rPr lang="en-US" dirty="0"/>
                  <a:t>z6*162000+z7*171000+z8*156000+</a:t>
                </a:r>
              </a:p>
              <a:p>
                <a:r>
                  <a:rPr lang="en-US" dirty="0"/>
                  <a:t>Z9*181500+z10*171750</a:t>
                </a:r>
              </a:p>
              <a:p>
                <a:r>
                  <a:rPr lang="en-US" dirty="0"/>
                  <a:t> and our constraints are:</a:t>
                </a:r>
              </a:p>
              <a:p>
                <a:r>
                  <a:rPr lang="en-US" dirty="0"/>
                  <a:t> </a:t>
                </a:r>
              </a:p>
            </p:txBody>
          </p:sp>
        </mc:Choice>
        <mc:Fallback xmlns="">
          <p:sp>
            <p:nvSpPr>
              <p:cNvPr id="4" name="Text Placeholder 3">
                <a:extLst>
                  <a:ext uri="{FF2B5EF4-FFF2-40B4-BE49-F238E27FC236}">
                    <a16:creationId xmlns:a16="http://schemas.microsoft.com/office/drawing/2014/main" id="{D4198B2B-9DD6-6B4B-85B6-202A1B24A744}"/>
                  </a:ext>
                </a:extLst>
              </p:cNvPr>
              <p:cNvSpPr>
                <a:spLocks noGrp="1" noRot="1" noChangeAspect="1" noMove="1" noResize="1" noEditPoints="1" noAdjustHandles="1" noChangeArrowheads="1" noChangeShapeType="1" noTextEdit="1"/>
              </p:cNvSpPr>
              <p:nvPr>
                <p:ph type="body" sz="half" idx="2"/>
              </p:nvPr>
            </p:nvSpPr>
            <p:spPr>
              <a:xfrm>
                <a:off x="457200" y="1435100"/>
                <a:ext cx="3505200" cy="4691063"/>
              </a:xfrm>
              <a:blipFill>
                <a:blip r:embed="rId3"/>
                <a:stretch>
                  <a:fillRect l="-725"/>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B788C3E9-4A68-5540-B39A-C9CD78081C05}"/>
              </a:ext>
            </a:extLst>
          </p:cNvPr>
          <p:cNvSpPr txBox="1">
            <a:spLocks/>
          </p:cNvSpPr>
          <p:nvPr/>
        </p:nvSpPr>
        <p:spPr bwMode="auto">
          <a:xfrm>
            <a:off x="4114800" y="1600200"/>
            <a:ext cx="4876800" cy="4557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006600"/>
              </a:buClr>
              <a:defRPr sz="3200">
                <a:solidFill>
                  <a:schemeClr val="bg1"/>
                </a:solidFill>
                <a:latin typeface="+mn-lt"/>
                <a:ea typeface="+mn-ea"/>
                <a:cs typeface="+mn-cs"/>
              </a:defRPr>
            </a:lvl1pPr>
            <a:lvl2pPr marL="742950" indent="-285750" algn="l" rtl="0" eaLnBrk="1" fontAlgn="base" hangingPunct="1">
              <a:spcBef>
                <a:spcPct val="20000"/>
              </a:spcBef>
              <a:spcAft>
                <a:spcPct val="0"/>
              </a:spcAft>
              <a:buClr>
                <a:srgbClr val="006600"/>
              </a:buClr>
              <a:buChar char="•"/>
              <a:defRPr sz="2800">
                <a:solidFill>
                  <a:schemeClr val="bg1"/>
                </a:solidFill>
                <a:latin typeface="+mn-lt"/>
              </a:defRPr>
            </a:lvl2pPr>
            <a:lvl3pPr marL="1143000" indent="-228600" algn="l" rtl="0" eaLnBrk="1" fontAlgn="base" hangingPunct="1">
              <a:spcBef>
                <a:spcPct val="20000"/>
              </a:spcBef>
              <a:spcAft>
                <a:spcPct val="0"/>
              </a:spcAft>
              <a:buClr>
                <a:srgbClr val="006600"/>
              </a:buClr>
              <a:buChar char="–"/>
              <a:defRPr sz="2400">
                <a:solidFill>
                  <a:schemeClr val="bg1"/>
                </a:solidFill>
                <a:latin typeface="+mn-lt"/>
              </a:defRPr>
            </a:lvl3pPr>
            <a:lvl4pPr marL="1600200" indent="-228600" algn="l" rtl="0" eaLnBrk="1" fontAlgn="base" hangingPunct="1">
              <a:spcBef>
                <a:spcPct val="20000"/>
              </a:spcBef>
              <a:spcAft>
                <a:spcPct val="0"/>
              </a:spcAft>
              <a:buClr>
                <a:srgbClr val="006600"/>
              </a:buClr>
              <a:buChar char="•"/>
              <a:defRPr sz="2000">
                <a:solidFill>
                  <a:schemeClr val="bg1"/>
                </a:solidFill>
                <a:latin typeface="+mn-lt"/>
              </a:defRPr>
            </a:lvl4pPr>
            <a:lvl5pPr marL="2057400" indent="-228600" algn="l" rtl="0" eaLnBrk="1" fontAlgn="base" hangingPunct="1">
              <a:spcBef>
                <a:spcPct val="20000"/>
              </a:spcBef>
              <a:spcAft>
                <a:spcPct val="0"/>
              </a:spcAft>
              <a:buClr>
                <a:srgbClr val="006600"/>
              </a:buClr>
              <a:buChar char="–"/>
              <a:defRPr sz="2000">
                <a:solidFill>
                  <a:schemeClr val="bg1"/>
                </a:solidFill>
                <a:latin typeface="+mn-lt"/>
              </a:defRPr>
            </a:lvl5pPr>
            <a:lvl6pPr marL="2514600" indent="-228600" algn="l" rtl="0" eaLnBrk="1" fontAlgn="base" hangingPunct="1">
              <a:spcBef>
                <a:spcPct val="20000"/>
              </a:spcBef>
              <a:spcAft>
                <a:spcPct val="0"/>
              </a:spcAft>
              <a:buClr>
                <a:srgbClr val="006600"/>
              </a:buClr>
              <a:buChar char="–"/>
              <a:defRPr sz="2000">
                <a:solidFill>
                  <a:schemeClr val="bg1"/>
                </a:solidFill>
                <a:latin typeface="+mn-lt"/>
              </a:defRPr>
            </a:lvl6pPr>
            <a:lvl7pPr marL="2971800" indent="-228600" algn="l" rtl="0" eaLnBrk="1" fontAlgn="base" hangingPunct="1">
              <a:spcBef>
                <a:spcPct val="20000"/>
              </a:spcBef>
              <a:spcAft>
                <a:spcPct val="0"/>
              </a:spcAft>
              <a:buClr>
                <a:srgbClr val="006600"/>
              </a:buClr>
              <a:buChar char="–"/>
              <a:defRPr sz="2000">
                <a:solidFill>
                  <a:schemeClr val="bg1"/>
                </a:solidFill>
                <a:latin typeface="+mn-lt"/>
              </a:defRPr>
            </a:lvl7pPr>
            <a:lvl8pPr marL="3429000" indent="-228600" algn="l" rtl="0" eaLnBrk="1" fontAlgn="base" hangingPunct="1">
              <a:spcBef>
                <a:spcPct val="20000"/>
              </a:spcBef>
              <a:spcAft>
                <a:spcPct val="0"/>
              </a:spcAft>
              <a:buClr>
                <a:srgbClr val="006600"/>
              </a:buClr>
              <a:buChar char="–"/>
              <a:defRPr sz="2000">
                <a:solidFill>
                  <a:schemeClr val="bg1"/>
                </a:solidFill>
                <a:latin typeface="+mn-lt"/>
              </a:defRPr>
            </a:lvl8pPr>
            <a:lvl9pPr marL="3886200" indent="-228600" algn="l" rtl="0" eaLnBrk="1" fontAlgn="base" hangingPunct="1">
              <a:spcBef>
                <a:spcPct val="20000"/>
              </a:spcBef>
              <a:spcAft>
                <a:spcPct val="0"/>
              </a:spcAft>
              <a:buClr>
                <a:srgbClr val="006600"/>
              </a:buClr>
              <a:buChar char="–"/>
              <a:defRPr sz="2000">
                <a:solidFill>
                  <a:schemeClr val="bg1"/>
                </a:solidFill>
                <a:latin typeface="+mn-lt"/>
              </a:defRPr>
            </a:lvl9pPr>
          </a:lstStyle>
          <a:p>
            <a:r>
              <a:rPr lang="en-US" sz="1600" kern="0">
                <a:latin typeface="Times New Roman" pitchFamily="18" charset="0"/>
                <a:cs typeface="Times New Roman" pitchFamily="18" charset="0"/>
              </a:rPr>
              <a:t>Voyages Class      Route            Distance(km)      Capacity</a:t>
            </a:r>
          </a:p>
          <a:p>
            <a:r>
              <a:rPr lang="en-US" sz="1600" kern="0">
                <a:latin typeface="Times New Roman" pitchFamily="18" charset="0"/>
                <a:cs typeface="Times New Roman" pitchFamily="18" charset="0"/>
              </a:rPr>
              <a:t>   1	          1         0-1-0	620	        100</a:t>
            </a:r>
          </a:p>
          <a:p>
            <a:r>
              <a:rPr lang="en-US" sz="1600" kern="0">
                <a:latin typeface="Times New Roman" pitchFamily="18" charset="0"/>
                <a:cs typeface="Times New Roman" pitchFamily="18" charset="0"/>
              </a:rPr>
              <a:t>   2	          2         0-1-0	620	        200</a:t>
            </a:r>
          </a:p>
          <a:p>
            <a:r>
              <a:rPr lang="en-US" sz="1600" kern="0">
                <a:latin typeface="Times New Roman" pitchFamily="18" charset="0"/>
                <a:cs typeface="Times New Roman" pitchFamily="18" charset="0"/>
              </a:rPr>
              <a:t>   3	          2         0-3-2-0	1075	        200</a:t>
            </a:r>
          </a:p>
          <a:p>
            <a:r>
              <a:rPr lang="en-US" sz="1600" kern="0">
                <a:latin typeface="Times New Roman" pitchFamily="18" charset="0"/>
                <a:cs typeface="Times New Roman" pitchFamily="18" charset="0"/>
              </a:rPr>
              <a:t>   4	          2         0-1-2-3-0	1025	        200</a:t>
            </a:r>
          </a:p>
          <a:p>
            <a:r>
              <a:rPr lang="en-US" sz="1600" kern="0">
                <a:latin typeface="Times New Roman" pitchFamily="18" charset="0"/>
                <a:cs typeface="Times New Roman" pitchFamily="18" charset="0"/>
              </a:rPr>
              <a:t>   5	          2         0-2-3-0	1075	        200</a:t>
            </a:r>
          </a:p>
          <a:p>
            <a:r>
              <a:rPr lang="en-US" sz="1600" kern="0">
                <a:latin typeface="Times New Roman" pitchFamily="18" charset="0"/>
                <a:cs typeface="Times New Roman" pitchFamily="18" charset="0"/>
              </a:rPr>
              <a:t>   6	          3          0-3-0	1080	        600</a:t>
            </a:r>
          </a:p>
          <a:p>
            <a:r>
              <a:rPr lang="en-US" sz="1600" kern="0">
                <a:latin typeface="Times New Roman" pitchFamily="18" charset="0"/>
                <a:cs typeface="Times New Roman" pitchFamily="18" charset="0"/>
              </a:rPr>
              <a:t>   7	          3        0-1-4-3-2-0	1140	        600</a:t>
            </a:r>
          </a:p>
          <a:p>
            <a:r>
              <a:rPr lang="en-US" sz="1600" kern="0">
                <a:latin typeface="Times New Roman" pitchFamily="18" charset="0"/>
                <a:cs typeface="Times New Roman" pitchFamily="18" charset="0"/>
              </a:rPr>
              <a:t>   8	          3          0-3-1-0	940	        600</a:t>
            </a:r>
          </a:p>
          <a:p>
            <a:r>
              <a:rPr lang="en-US" sz="1600" kern="0">
                <a:latin typeface="Times New Roman" pitchFamily="18" charset="0"/>
                <a:cs typeface="Times New Roman" pitchFamily="18" charset="0"/>
              </a:rPr>
              <a:t>   9	          3        0-4-2-1-0	1210	        600</a:t>
            </a:r>
          </a:p>
          <a:p>
            <a:r>
              <a:rPr lang="en-US" sz="1600" kern="0">
                <a:latin typeface="Times New Roman" pitchFamily="18" charset="0"/>
                <a:cs typeface="Times New Roman" pitchFamily="18" charset="0"/>
              </a:rPr>
              <a:t>  10	          3         0-3-4-1-0	1580	        600</a:t>
            </a:r>
            <a:endParaRPr lang="en-US" sz="1600" kern="0" dirty="0">
              <a:latin typeface="Times New Roman" pitchFamily="18" charset="0"/>
              <a:cs typeface="Times New Roman" pitchFamily="18" charset="0"/>
            </a:endParaRPr>
          </a:p>
        </p:txBody>
      </p:sp>
    </p:spTree>
    <p:extLst>
      <p:ext uri="{BB962C8B-B14F-4D97-AF65-F5344CB8AC3E}">
        <p14:creationId xmlns:p14="http://schemas.microsoft.com/office/powerpoint/2010/main" val="3176431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A1DA-50FC-F54E-9B2C-B86ED1B76BA6}"/>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09E821F-7A1C-5543-84A6-90F2204E3E50}"/>
              </a:ext>
            </a:extLst>
          </p:cNvPr>
          <p:cNvSpPr>
            <a:spLocks noGrp="1"/>
          </p:cNvSpPr>
          <p:nvPr>
            <p:ph idx="1"/>
          </p:nvPr>
        </p:nvSpPr>
        <p:spPr/>
        <p:txBody>
          <a:bodyPr/>
          <a:lstStyle/>
          <a:p>
            <a:pPr marL="457200" indent="-457200">
              <a:buFontTx/>
              <a:buChar char="-"/>
            </a:pPr>
            <a:r>
              <a:rPr lang="en-US" dirty="0"/>
              <a:t>Implemented Problem using the excel solver</a:t>
            </a:r>
          </a:p>
          <a:p>
            <a:pPr marL="457200" indent="-457200">
              <a:buFontTx/>
              <a:buChar char="-"/>
            </a:pPr>
            <a:r>
              <a:rPr lang="en-US" dirty="0"/>
              <a:t>We get minimum cost as = 140,6800</a:t>
            </a:r>
          </a:p>
          <a:p>
            <a:pPr marL="457200" indent="-457200">
              <a:buFontTx/>
              <a:buChar char="-"/>
            </a:pPr>
            <a:endParaRPr lang="en-US" dirty="0"/>
          </a:p>
          <a:p>
            <a:pPr marL="457200" indent="-457200">
              <a:buFontTx/>
              <a:buChar char="-"/>
            </a:pPr>
            <a:endParaRPr lang="en-US" dirty="0"/>
          </a:p>
          <a:p>
            <a:endParaRPr lang="en-US" dirty="0"/>
          </a:p>
        </p:txBody>
      </p:sp>
      <p:graphicFrame>
        <p:nvGraphicFramePr>
          <p:cNvPr id="4" name="Table 3">
            <a:extLst>
              <a:ext uri="{FF2B5EF4-FFF2-40B4-BE49-F238E27FC236}">
                <a16:creationId xmlns:a16="http://schemas.microsoft.com/office/drawing/2014/main" id="{5F8F39AF-8D66-274C-9104-C80F248B3526}"/>
              </a:ext>
            </a:extLst>
          </p:cNvPr>
          <p:cNvGraphicFramePr>
            <a:graphicFrameLocks noGrp="1"/>
          </p:cNvGraphicFramePr>
          <p:nvPr>
            <p:extLst>
              <p:ext uri="{D42A27DB-BD31-4B8C-83A1-F6EECF244321}">
                <p14:modId xmlns:p14="http://schemas.microsoft.com/office/powerpoint/2010/main" val="2927562920"/>
              </p:ext>
            </p:extLst>
          </p:nvPr>
        </p:nvGraphicFramePr>
        <p:xfrm>
          <a:off x="1524000" y="28956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83756546"/>
                    </a:ext>
                  </a:extLst>
                </a:gridCol>
                <a:gridCol w="3048000">
                  <a:extLst>
                    <a:ext uri="{9D8B030D-6E8A-4147-A177-3AD203B41FA5}">
                      <a16:colId xmlns:a16="http://schemas.microsoft.com/office/drawing/2014/main" val="3925715296"/>
                    </a:ext>
                  </a:extLst>
                </a:gridCol>
              </a:tblGrid>
              <a:tr h="370840">
                <a:tc>
                  <a:txBody>
                    <a:bodyPr/>
                    <a:lstStyle/>
                    <a:p>
                      <a:r>
                        <a:rPr lang="en-US" dirty="0"/>
                        <a:t>voyage</a:t>
                      </a:r>
                    </a:p>
                  </a:txBody>
                  <a:tcPr/>
                </a:tc>
                <a:tc>
                  <a:txBody>
                    <a:bodyPr/>
                    <a:lstStyle/>
                    <a:p>
                      <a:r>
                        <a:rPr lang="en-US" dirty="0"/>
                        <a:t>No of times a voyage is used</a:t>
                      </a:r>
                    </a:p>
                  </a:txBody>
                  <a:tcPr/>
                </a:tc>
                <a:extLst>
                  <a:ext uri="{0D108BD9-81ED-4DB2-BD59-A6C34878D82A}">
                    <a16:rowId xmlns:a16="http://schemas.microsoft.com/office/drawing/2014/main" val="1995607453"/>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689625897"/>
                  </a:ext>
                </a:extLst>
              </a:tr>
              <a:tr h="370840">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202321045"/>
                  </a:ext>
                </a:extLst>
              </a:tr>
              <a:tr h="370840">
                <a:tc>
                  <a:txBody>
                    <a:bodyPr/>
                    <a:lstStyle/>
                    <a:p>
                      <a:r>
                        <a:rPr lang="en-US" dirty="0"/>
                        <a:t>7</a:t>
                      </a:r>
                    </a:p>
                  </a:txBody>
                  <a:tcPr/>
                </a:tc>
                <a:tc>
                  <a:txBody>
                    <a:bodyPr/>
                    <a:lstStyle/>
                    <a:p>
                      <a:r>
                        <a:rPr lang="en-US" dirty="0"/>
                        <a:t>2</a:t>
                      </a:r>
                    </a:p>
                  </a:txBody>
                  <a:tcPr/>
                </a:tc>
                <a:extLst>
                  <a:ext uri="{0D108BD9-81ED-4DB2-BD59-A6C34878D82A}">
                    <a16:rowId xmlns:a16="http://schemas.microsoft.com/office/drawing/2014/main" val="1655368146"/>
                  </a:ext>
                </a:extLst>
              </a:tr>
            </a:tbl>
          </a:graphicData>
        </a:graphic>
      </p:graphicFrame>
    </p:spTree>
    <p:extLst>
      <p:ext uri="{BB962C8B-B14F-4D97-AF65-F5344CB8AC3E}">
        <p14:creationId xmlns:p14="http://schemas.microsoft.com/office/powerpoint/2010/main" val="1086420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30D0-A216-48B7-B30C-B7F84289DE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1164359-6F0C-492C-9D22-3227C75F727E}"/>
              </a:ext>
            </a:extLst>
          </p:cNvPr>
          <p:cNvSpPr>
            <a:spLocks noGrp="1"/>
          </p:cNvSpPr>
          <p:nvPr>
            <p:ph idx="1"/>
          </p:nvPr>
        </p:nvSpPr>
        <p:spPr/>
        <p:txBody>
          <a:bodyPr/>
          <a:lstStyle/>
          <a:p>
            <a:r>
              <a:rPr lang="en-US" dirty="0"/>
              <a:t>-For the problems Excel solver gives us results faster as compared to manually solving problems.</a:t>
            </a:r>
          </a:p>
          <a:p>
            <a:r>
              <a:rPr lang="en-US" dirty="0"/>
              <a:t>-Complex computations are done efficiently which are not possible manually.</a:t>
            </a:r>
          </a:p>
        </p:txBody>
      </p:sp>
    </p:spTree>
    <p:extLst>
      <p:ext uri="{BB962C8B-B14F-4D97-AF65-F5344CB8AC3E}">
        <p14:creationId xmlns:p14="http://schemas.microsoft.com/office/powerpoint/2010/main" val="59701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B8D0-D7F4-4C79-894D-247B25DFD101}"/>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7868F31-E41C-4341-8381-925040F3FFCA}"/>
              </a:ext>
            </a:extLst>
          </p:cNvPr>
          <p:cNvSpPr>
            <a:spLocks noGrp="1"/>
          </p:cNvSpPr>
          <p:nvPr>
            <p:ph idx="1"/>
          </p:nvPr>
        </p:nvSpPr>
        <p:spPr/>
        <p:txBody>
          <a:bodyPr/>
          <a:lstStyle/>
          <a:p>
            <a:r>
              <a:rPr lang="en-US" dirty="0"/>
              <a:t>-Shortest Path algorithm can be implemented in future to get the best results.</a:t>
            </a:r>
          </a:p>
          <a:p>
            <a:r>
              <a:rPr lang="en-US" dirty="0"/>
              <a:t>-Due to time constraints we were not able to implement the Shortest Path Algorithm.</a:t>
            </a:r>
          </a:p>
        </p:txBody>
      </p:sp>
    </p:spTree>
    <p:extLst>
      <p:ext uri="{BB962C8B-B14F-4D97-AF65-F5344CB8AC3E}">
        <p14:creationId xmlns:p14="http://schemas.microsoft.com/office/powerpoint/2010/main" val="360141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226F-F632-4C19-8855-E43B96730775}"/>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38CCDCDF-6B59-4AEF-8C80-A42332007414}"/>
              </a:ext>
            </a:extLst>
          </p:cNvPr>
          <p:cNvSpPr>
            <a:spLocks noGrp="1"/>
          </p:cNvSpPr>
          <p:nvPr>
            <p:ph idx="1"/>
          </p:nvPr>
        </p:nvSpPr>
        <p:spPr/>
        <p:txBody>
          <a:bodyPr/>
          <a:lstStyle/>
          <a:p>
            <a:pPr marL="514350" indent="-514350">
              <a:buAutoNum type="arabicPeriod"/>
            </a:pPr>
            <a:r>
              <a:rPr lang="en-US" dirty="0"/>
              <a:t>How should the draftees be transferred by bus from drafting centers to the main branch base?</a:t>
            </a:r>
          </a:p>
          <a:p>
            <a:pPr marL="0" indent="0"/>
            <a:r>
              <a:rPr lang="en-US" dirty="0"/>
              <a:t>     -</a:t>
            </a:r>
            <a:r>
              <a:rPr lang="en-US" sz="2000" dirty="0"/>
              <a:t>Given the cost for each men travelling from drafting centers to naval bases.</a:t>
            </a:r>
          </a:p>
          <a:p>
            <a:pPr marL="0" indent="0"/>
            <a:r>
              <a:rPr lang="en-US" sz="2000" dirty="0"/>
              <a:t>         -The number of  men to be transported from each drafting center and the capacity     of each naval bases.</a:t>
            </a:r>
          </a:p>
          <a:p>
            <a:pPr marL="0" indent="0"/>
            <a:r>
              <a:rPr lang="en-US" sz="2000" dirty="0"/>
              <a:t>         - We have budget given for each naval base</a:t>
            </a:r>
          </a:p>
        </p:txBody>
      </p:sp>
    </p:spTree>
    <p:extLst>
      <p:ext uri="{BB962C8B-B14F-4D97-AF65-F5344CB8AC3E}">
        <p14:creationId xmlns:p14="http://schemas.microsoft.com/office/powerpoint/2010/main" val="2038802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9D54-43DF-456F-B140-BE1E9D147062}"/>
              </a:ext>
            </a:extLst>
          </p:cNvPr>
          <p:cNvSpPr>
            <a:spLocks noGrp="1"/>
          </p:cNvSpPr>
          <p:nvPr>
            <p:ph type="title"/>
          </p:nvPr>
        </p:nvSpPr>
        <p:spPr>
          <a:xfrm>
            <a:off x="762000" y="2097405"/>
            <a:ext cx="7772400" cy="1362075"/>
          </a:xfrm>
        </p:spPr>
        <p:txBody>
          <a:bodyPr/>
          <a:lstStyle/>
          <a:p>
            <a:pPr algn="ctr"/>
            <a:r>
              <a:rPr lang="en-US" dirty="0"/>
              <a:t>Thank You !!!!!</a:t>
            </a:r>
          </a:p>
        </p:txBody>
      </p:sp>
    </p:spTree>
    <p:extLst>
      <p:ext uri="{BB962C8B-B14F-4D97-AF65-F5344CB8AC3E}">
        <p14:creationId xmlns:p14="http://schemas.microsoft.com/office/powerpoint/2010/main" val="287302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2A3A-2CA4-4F6E-A5DA-113FECEC7AC8}"/>
              </a:ext>
            </a:extLst>
          </p:cNvPr>
          <p:cNvSpPr>
            <a:spLocks noGrp="1"/>
          </p:cNvSpPr>
          <p:nvPr>
            <p:ph type="title"/>
          </p:nvPr>
        </p:nvSpPr>
        <p:spPr/>
        <p:txBody>
          <a:bodyPr/>
          <a:lstStyle/>
          <a:p>
            <a:r>
              <a:rPr lang="en-US" dirty="0"/>
              <a:t>Table for Problem 1</a:t>
            </a:r>
          </a:p>
        </p:txBody>
      </p:sp>
      <p:graphicFrame>
        <p:nvGraphicFramePr>
          <p:cNvPr id="4" name="Content Placeholder 3">
            <a:extLst>
              <a:ext uri="{FF2B5EF4-FFF2-40B4-BE49-F238E27FC236}">
                <a16:creationId xmlns:a16="http://schemas.microsoft.com/office/drawing/2014/main" id="{344DC9B5-B8E0-4F88-91F7-509920568699}"/>
              </a:ext>
            </a:extLst>
          </p:cNvPr>
          <p:cNvGraphicFramePr>
            <a:graphicFrameLocks noGrp="1"/>
          </p:cNvGraphicFramePr>
          <p:nvPr>
            <p:ph idx="1"/>
            <p:extLst>
              <p:ext uri="{D42A27DB-BD31-4B8C-83A1-F6EECF244321}">
                <p14:modId xmlns:p14="http://schemas.microsoft.com/office/powerpoint/2010/main" val="2073397890"/>
              </p:ext>
            </p:extLst>
          </p:nvPr>
        </p:nvGraphicFramePr>
        <p:xfrm>
          <a:off x="457200" y="1143000"/>
          <a:ext cx="8153399" cy="5181588"/>
        </p:xfrm>
        <a:graphic>
          <a:graphicData uri="http://schemas.openxmlformats.org/drawingml/2006/table">
            <a:tbl>
              <a:tblPr>
                <a:tableStyleId>{5C22544A-7EE6-4342-B048-85BDC9FD1C3A}</a:tableStyleId>
              </a:tblPr>
              <a:tblGrid>
                <a:gridCol w="1915556">
                  <a:extLst>
                    <a:ext uri="{9D8B030D-6E8A-4147-A177-3AD203B41FA5}">
                      <a16:colId xmlns:a16="http://schemas.microsoft.com/office/drawing/2014/main" val="2357753477"/>
                    </a:ext>
                  </a:extLst>
                </a:gridCol>
                <a:gridCol w="1387551">
                  <a:extLst>
                    <a:ext uri="{9D8B030D-6E8A-4147-A177-3AD203B41FA5}">
                      <a16:colId xmlns:a16="http://schemas.microsoft.com/office/drawing/2014/main" val="2392852833"/>
                    </a:ext>
                  </a:extLst>
                </a:gridCol>
                <a:gridCol w="1436670">
                  <a:extLst>
                    <a:ext uri="{9D8B030D-6E8A-4147-A177-3AD203B41FA5}">
                      <a16:colId xmlns:a16="http://schemas.microsoft.com/office/drawing/2014/main" val="556111656"/>
                    </a:ext>
                  </a:extLst>
                </a:gridCol>
                <a:gridCol w="1092850">
                  <a:extLst>
                    <a:ext uri="{9D8B030D-6E8A-4147-A177-3AD203B41FA5}">
                      <a16:colId xmlns:a16="http://schemas.microsoft.com/office/drawing/2014/main" val="3563346177"/>
                    </a:ext>
                  </a:extLst>
                </a:gridCol>
                <a:gridCol w="454330">
                  <a:extLst>
                    <a:ext uri="{9D8B030D-6E8A-4147-A177-3AD203B41FA5}">
                      <a16:colId xmlns:a16="http://schemas.microsoft.com/office/drawing/2014/main" val="2943752250"/>
                    </a:ext>
                  </a:extLst>
                </a:gridCol>
                <a:gridCol w="1866442">
                  <a:extLst>
                    <a:ext uri="{9D8B030D-6E8A-4147-A177-3AD203B41FA5}">
                      <a16:colId xmlns:a16="http://schemas.microsoft.com/office/drawing/2014/main" val="3172130044"/>
                    </a:ext>
                  </a:extLst>
                </a:gridCol>
              </a:tblGrid>
              <a:tr h="136824">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3423" marR="3423" marT="3423" marB="0" anchor="b"/>
                </a:tc>
                <a:tc gridSpan="4">
                  <a:txBody>
                    <a:bodyPr/>
                    <a:lstStyle/>
                    <a:p>
                      <a:pPr algn="ctr" fontAlgn="b"/>
                      <a:r>
                        <a:rPr lang="en-US" sz="600" u="none" strike="noStrike">
                          <a:effectLst/>
                        </a:rPr>
                        <a:t>Destination Naval Bases</a:t>
                      </a:r>
                      <a:endParaRPr lang="en-US" sz="600" b="1" i="0" u="none" strike="noStrike">
                        <a:solidFill>
                          <a:srgbClr val="000000"/>
                        </a:solidFill>
                        <a:effectLst/>
                        <a:latin typeface="Calibri" panose="020F0502020204030204" pitchFamily="34" charset="0"/>
                      </a:endParaRPr>
                    </a:p>
                  </a:txBody>
                  <a:tcPr marL="3423" marR="3423" marT="3423"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168279447"/>
                  </a:ext>
                </a:extLst>
              </a:tr>
              <a:tr h="403176">
                <a:tc>
                  <a:txBody>
                    <a:bodyPr/>
                    <a:lstStyle/>
                    <a:p>
                      <a:pPr algn="ctr" fontAlgn="ctr"/>
                      <a:r>
                        <a:rPr lang="en-US" sz="1200" u="none" strike="noStrike" dirty="0">
                          <a:effectLst/>
                        </a:rPr>
                        <a:t>Origin (Drafting Centers)</a:t>
                      </a:r>
                      <a:endParaRPr lang="en-US" sz="1200" b="1" i="0" u="none" strike="noStrike" dirty="0">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D1</a:t>
                      </a:r>
                      <a:endParaRPr lang="en-US" sz="600" b="1"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D2</a:t>
                      </a:r>
                      <a:endParaRPr lang="en-US" sz="600" b="1"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D3</a:t>
                      </a:r>
                      <a:endParaRPr lang="en-US" sz="600" b="1"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D4</a:t>
                      </a:r>
                      <a:endParaRPr lang="en-US" sz="600" b="1"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1000" b="1" u="none" strike="noStrike" dirty="0">
                          <a:effectLst/>
                        </a:rPr>
                        <a:t>Supply</a:t>
                      </a:r>
                      <a:endParaRPr lang="en-US" sz="1000" b="1" i="0" u="none" strike="noStrike" dirty="0">
                        <a:solidFill>
                          <a:srgbClr val="000000"/>
                        </a:solidFill>
                        <a:effectLst/>
                        <a:latin typeface="Calibri" panose="020F0502020204030204" pitchFamily="34" charset="0"/>
                      </a:endParaRPr>
                    </a:p>
                  </a:txBody>
                  <a:tcPr marL="3423" marR="3423" marT="3423" marB="0" anchor="ctr"/>
                </a:tc>
                <a:extLst>
                  <a:ext uri="{0D108BD9-81ED-4DB2-BD59-A6C34878D82A}">
                    <a16:rowId xmlns:a16="http://schemas.microsoft.com/office/drawing/2014/main" val="56625994"/>
                  </a:ext>
                </a:extLst>
              </a:tr>
              <a:tr h="132263">
                <a:tc>
                  <a:txBody>
                    <a:bodyPr/>
                    <a:lstStyle/>
                    <a:p>
                      <a:pPr algn="ctr" fontAlgn="b"/>
                      <a:r>
                        <a:rPr lang="en-US" sz="600" u="none" strike="noStrike">
                          <a:effectLst/>
                        </a:rPr>
                        <a:t>O1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531607595"/>
                  </a:ext>
                </a:extLst>
              </a:tr>
              <a:tr h="132263">
                <a:tc>
                  <a:txBody>
                    <a:bodyPr/>
                    <a:lstStyle/>
                    <a:p>
                      <a:pPr algn="ctr" fontAlgn="b"/>
                      <a:r>
                        <a:rPr lang="en-US" sz="600" u="none" strike="noStrike" dirty="0">
                          <a:effectLst/>
                        </a:rPr>
                        <a:t>O2</a:t>
                      </a:r>
                      <a:endParaRPr lang="en-US" sz="600" b="0" i="0" u="none" strike="noStrike" dirty="0">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344470423"/>
                  </a:ext>
                </a:extLst>
              </a:tr>
              <a:tr h="132263">
                <a:tc>
                  <a:txBody>
                    <a:bodyPr/>
                    <a:lstStyle/>
                    <a:p>
                      <a:pPr algn="ctr" fontAlgn="b"/>
                      <a:r>
                        <a:rPr lang="en-US" sz="600" u="none" strike="noStrike">
                          <a:effectLst/>
                        </a:rPr>
                        <a:t>O3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45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4272723327"/>
                  </a:ext>
                </a:extLst>
              </a:tr>
              <a:tr h="168751">
                <a:tc>
                  <a:txBody>
                    <a:bodyPr/>
                    <a:lstStyle/>
                    <a:p>
                      <a:pPr algn="ctr" fontAlgn="b"/>
                      <a:r>
                        <a:rPr lang="en-US" sz="600" u="none" strike="noStrike">
                          <a:effectLst/>
                        </a:rPr>
                        <a:t>O4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80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4103521806"/>
                  </a:ext>
                </a:extLst>
              </a:tr>
              <a:tr h="132263">
                <a:tc>
                  <a:txBody>
                    <a:bodyPr/>
                    <a:lstStyle/>
                    <a:p>
                      <a:pPr algn="ctr" fontAlgn="b"/>
                      <a:r>
                        <a:rPr lang="en-US" sz="600" u="none" strike="noStrike">
                          <a:effectLst/>
                        </a:rPr>
                        <a:t>O5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782539287"/>
                  </a:ext>
                </a:extLst>
              </a:tr>
              <a:tr h="132263">
                <a:tc>
                  <a:txBody>
                    <a:bodyPr/>
                    <a:lstStyle/>
                    <a:p>
                      <a:pPr algn="ctr" fontAlgn="b"/>
                      <a:r>
                        <a:rPr lang="en-US" sz="600" u="none" strike="noStrike">
                          <a:effectLst/>
                        </a:rPr>
                        <a:t>O6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475702303"/>
                  </a:ext>
                </a:extLst>
              </a:tr>
              <a:tr h="132263">
                <a:tc>
                  <a:txBody>
                    <a:bodyPr/>
                    <a:lstStyle/>
                    <a:p>
                      <a:pPr algn="ctr" fontAlgn="b"/>
                      <a:r>
                        <a:rPr lang="en-US" sz="600" u="none" strike="noStrike">
                          <a:effectLst/>
                        </a:rPr>
                        <a:t>O7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100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4101911419"/>
                  </a:ext>
                </a:extLst>
              </a:tr>
              <a:tr h="132263">
                <a:tc>
                  <a:txBody>
                    <a:bodyPr/>
                    <a:lstStyle/>
                    <a:p>
                      <a:pPr algn="ctr" fontAlgn="b"/>
                      <a:r>
                        <a:rPr lang="en-US" sz="600" u="none" strike="noStrike">
                          <a:effectLst/>
                        </a:rPr>
                        <a:t>O8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589588185"/>
                  </a:ext>
                </a:extLst>
              </a:tr>
              <a:tr h="132263">
                <a:tc>
                  <a:txBody>
                    <a:bodyPr/>
                    <a:lstStyle/>
                    <a:p>
                      <a:pPr algn="ctr" fontAlgn="b"/>
                      <a:r>
                        <a:rPr lang="en-US" sz="600" u="none" strike="noStrike">
                          <a:effectLst/>
                        </a:rPr>
                        <a:t>O9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122596360"/>
                  </a:ext>
                </a:extLst>
              </a:tr>
              <a:tr h="132263">
                <a:tc>
                  <a:txBody>
                    <a:bodyPr/>
                    <a:lstStyle/>
                    <a:p>
                      <a:pPr algn="ctr" fontAlgn="b"/>
                      <a:r>
                        <a:rPr lang="en-US" sz="600" u="none" strike="noStrike">
                          <a:effectLst/>
                        </a:rPr>
                        <a:t>O10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65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916601169"/>
                  </a:ext>
                </a:extLst>
              </a:tr>
              <a:tr h="132263">
                <a:tc>
                  <a:txBody>
                    <a:bodyPr/>
                    <a:lstStyle/>
                    <a:p>
                      <a:pPr algn="ctr" fontAlgn="b"/>
                      <a:r>
                        <a:rPr lang="en-US" sz="600" u="none" strike="noStrike">
                          <a:effectLst/>
                        </a:rPr>
                        <a:t>O11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332579298"/>
                  </a:ext>
                </a:extLst>
              </a:tr>
              <a:tr h="132263">
                <a:tc>
                  <a:txBody>
                    <a:bodyPr/>
                    <a:lstStyle/>
                    <a:p>
                      <a:pPr algn="ctr" fontAlgn="b"/>
                      <a:r>
                        <a:rPr lang="en-US" sz="600" u="none" strike="noStrike">
                          <a:effectLst/>
                        </a:rPr>
                        <a:t>O12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48</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188914090"/>
                  </a:ext>
                </a:extLst>
              </a:tr>
              <a:tr h="132263">
                <a:tc>
                  <a:txBody>
                    <a:bodyPr/>
                    <a:lstStyle/>
                    <a:p>
                      <a:pPr algn="ctr" fontAlgn="b"/>
                      <a:r>
                        <a:rPr lang="en-US" sz="600" u="none" strike="noStrike">
                          <a:effectLst/>
                        </a:rPr>
                        <a:t>O13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84</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127731260"/>
                  </a:ext>
                </a:extLst>
              </a:tr>
              <a:tr h="132263">
                <a:tc>
                  <a:txBody>
                    <a:bodyPr/>
                    <a:lstStyle/>
                    <a:p>
                      <a:pPr algn="ctr" fontAlgn="b"/>
                      <a:r>
                        <a:rPr lang="en-US" sz="600" u="none" strike="noStrike">
                          <a:effectLst/>
                        </a:rPr>
                        <a:t>O14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997363150"/>
                  </a:ext>
                </a:extLst>
              </a:tr>
              <a:tr h="132263">
                <a:tc>
                  <a:txBody>
                    <a:bodyPr/>
                    <a:lstStyle/>
                    <a:p>
                      <a:pPr algn="ctr" fontAlgn="b"/>
                      <a:r>
                        <a:rPr lang="en-US" sz="600" u="none" strike="noStrike">
                          <a:effectLst/>
                        </a:rPr>
                        <a:t>O15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dirty="0">
                          <a:effectLst/>
                        </a:rPr>
                        <a:t>11</a:t>
                      </a:r>
                      <a:endParaRPr lang="en-US" sz="600" b="0" i="0" u="none" strike="noStrike" dirty="0">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132024244"/>
                  </a:ext>
                </a:extLst>
              </a:tr>
              <a:tr h="132263">
                <a:tc>
                  <a:txBody>
                    <a:bodyPr/>
                    <a:lstStyle/>
                    <a:p>
                      <a:pPr algn="ctr" fontAlgn="b"/>
                      <a:r>
                        <a:rPr lang="en-US" sz="600" u="none" strike="noStrike">
                          <a:effectLst/>
                        </a:rPr>
                        <a:t>O16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599948475"/>
                  </a:ext>
                </a:extLst>
              </a:tr>
              <a:tr h="132263">
                <a:tc>
                  <a:txBody>
                    <a:bodyPr/>
                    <a:lstStyle/>
                    <a:p>
                      <a:pPr algn="ctr" fontAlgn="b"/>
                      <a:r>
                        <a:rPr lang="en-US" sz="600" u="none" strike="noStrike">
                          <a:effectLst/>
                        </a:rPr>
                        <a:t>O17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60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823147497"/>
                  </a:ext>
                </a:extLst>
              </a:tr>
              <a:tr h="132263">
                <a:tc>
                  <a:txBody>
                    <a:bodyPr/>
                    <a:lstStyle/>
                    <a:p>
                      <a:pPr algn="ctr" fontAlgn="b"/>
                      <a:r>
                        <a:rPr lang="en-US" sz="600" u="none" strike="noStrike">
                          <a:effectLst/>
                        </a:rPr>
                        <a:t>O18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70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594997663"/>
                  </a:ext>
                </a:extLst>
              </a:tr>
              <a:tr h="132263">
                <a:tc>
                  <a:txBody>
                    <a:bodyPr/>
                    <a:lstStyle/>
                    <a:p>
                      <a:pPr algn="ctr" fontAlgn="b"/>
                      <a:r>
                        <a:rPr lang="en-US" sz="600" u="none" strike="noStrike">
                          <a:effectLst/>
                        </a:rPr>
                        <a:t>O19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80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249599104"/>
                  </a:ext>
                </a:extLst>
              </a:tr>
              <a:tr h="132263">
                <a:tc>
                  <a:txBody>
                    <a:bodyPr/>
                    <a:lstStyle/>
                    <a:p>
                      <a:pPr algn="ctr" fontAlgn="b"/>
                      <a:r>
                        <a:rPr lang="en-US" sz="600" u="none" strike="noStrike">
                          <a:effectLst/>
                        </a:rPr>
                        <a:t>O20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608121772"/>
                  </a:ext>
                </a:extLst>
              </a:tr>
              <a:tr h="132263">
                <a:tc>
                  <a:txBody>
                    <a:bodyPr/>
                    <a:lstStyle/>
                    <a:p>
                      <a:pPr algn="ctr" fontAlgn="b"/>
                      <a:r>
                        <a:rPr lang="en-US" sz="600" u="none" strike="noStrike">
                          <a:effectLst/>
                        </a:rPr>
                        <a:t>O21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40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430536010"/>
                  </a:ext>
                </a:extLst>
              </a:tr>
              <a:tr h="132263">
                <a:tc>
                  <a:txBody>
                    <a:bodyPr/>
                    <a:lstStyle/>
                    <a:p>
                      <a:pPr algn="ctr" fontAlgn="b"/>
                      <a:r>
                        <a:rPr lang="en-US" sz="600" u="none" strike="noStrike">
                          <a:effectLst/>
                        </a:rPr>
                        <a:t>O22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465032561"/>
                  </a:ext>
                </a:extLst>
              </a:tr>
              <a:tr h="132263">
                <a:tc>
                  <a:txBody>
                    <a:bodyPr/>
                    <a:lstStyle/>
                    <a:p>
                      <a:pPr algn="ctr" fontAlgn="b"/>
                      <a:r>
                        <a:rPr lang="en-US" sz="600" u="none" strike="noStrike">
                          <a:effectLst/>
                        </a:rPr>
                        <a:t>O23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4230323662"/>
                  </a:ext>
                </a:extLst>
              </a:tr>
              <a:tr h="132263">
                <a:tc>
                  <a:txBody>
                    <a:bodyPr/>
                    <a:lstStyle/>
                    <a:p>
                      <a:pPr algn="ctr" fontAlgn="b"/>
                      <a:r>
                        <a:rPr lang="en-US" sz="600" u="none" strike="noStrike">
                          <a:effectLst/>
                        </a:rPr>
                        <a:t>O24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517728128"/>
                  </a:ext>
                </a:extLst>
              </a:tr>
              <a:tr h="132263">
                <a:tc>
                  <a:txBody>
                    <a:bodyPr/>
                    <a:lstStyle/>
                    <a:p>
                      <a:pPr algn="ctr" fontAlgn="b"/>
                      <a:r>
                        <a:rPr lang="en-US" sz="600" u="none" strike="noStrike">
                          <a:effectLst/>
                        </a:rPr>
                        <a:t>O25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190493083"/>
                  </a:ext>
                </a:extLst>
              </a:tr>
              <a:tr h="132263">
                <a:tc>
                  <a:txBody>
                    <a:bodyPr/>
                    <a:lstStyle/>
                    <a:p>
                      <a:pPr algn="ctr" fontAlgn="b"/>
                      <a:r>
                        <a:rPr lang="en-US" sz="600" u="none" strike="noStrike">
                          <a:effectLst/>
                        </a:rPr>
                        <a:t>O26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132</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24447060"/>
                  </a:ext>
                </a:extLst>
              </a:tr>
              <a:tr h="132263">
                <a:tc>
                  <a:txBody>
                    <a:bodyPr/>
                    <a:lstStyle/>
                    <a:p>
                      <a:pPr algn="ctr" fontAlgn="b"/>
                      <a:r>
                        <a:rPr lang="en-US" sz="600" u="none" strike="noStrike">
                          <a:effectLst/>
                        </a:rPr>
                        <a:t>O27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88</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052095657"/>
                  </a:ext>
                </a:extLst>
              </a:tr>
              <a:tr h="132263">
                <a:tc>
                  <a:txBody>
                    <a:bodyPr/>
                    <a:lstStyle/>
                    <a:p>
                      <a:pPr algn="ctr" fontAlgn="b"/>
                      <a:r>
                        <a:rPr lang="en-US" sz="600" u="none" strike="noStrike">
                          <a:effectLst/>
                        </a:rPr>
                        <a:t>O28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135</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187426559"/>
                  </a:ext>
                </a:extLst>
              </a:tr>
              <a:tr h="132263">
                <a:tc>
                  <a:txBody>
                    <a:bodyPr/>
                    <a:lstStyle/>
                    <a:p>
                      <a:pPr algn="ctr" fontAlgn="b"/>
                      <a:r>
                        <a:rPr lang="en-US" sz="600" u="none" strike="noStrike">
                          <a:effectLst/>
                        </a:rPr>
                        <a:t>O29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190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743813521"/>
                  </a:ext>
                </a:extLst>
              </a:tr>
              <a:tr h="132263">
                <a:tc>
                  <a:txBody>
                    <a:bodyPr/>
                    <a:lstStyle/>
                    <a:p>
                      <a:pPr algn="ctr" fontAlgn="b"/>
                      <a:r>
                        <a:rPr lang="en-US" sz="600" u="none" strike="noStrike">
                          <a:effectLst/>
                        </a:rPr>
                        <a:t>O30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19</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52</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310083404"/>
                  </a:ext>
                </a:extLst>
              </a:tr>
              <a:tr h="132263">
                <a:tc>
                  <a:txBody>
                    <a:bodyPr/>
                    <a:lstStyle/>
                    <a:p>
                      <a:pPr algn="ctr" fontAlgn="b"/>
                      <a:r>
                        <a:rPr lang="en-US" sz="600" u="none" strike="noStrike">
                          <a:effectLst/>
                        </a:rPr>
                        <a:t>O31</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106</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804182012"/>
                  </a:ext>
                </a:extLst>
              </a:tr>
              <a:tr h="132263">
                <a:tc>
                  <a:txBody>
                    <a:bodyPr/>
                    <a:lstStyle/>
                    <a:p>
                      <a:pPr algn="ctr" fontAlgn="b"/>
                      <a:r>
                        <a:rPr lang="en-US" sz="600" u="none" strike="noStrike">
                          <a:effectLst/>
                        </a:rPr>
                        <a:t>O32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64</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598391097"/>
                  </a:ext>
                </a:extLst>
              </a:tr>
              <a:tr h="132263">
                <a:tc>
                  <a:txBody>
                    <a:bodyPr/>
                    <a:lstStyle/>
                    <a:p>
                      <a:pPr algn="ctr" fontAlgn="b"/>
                      <a:r>
                        <a:rPr lang="en-US" sz="600" u="none" strike="noStrike">
                          <a:effectLst/>
                        </a:rPr>
                        <a:t>O33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7</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70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1207076313"/>
                  </a:ext>
                </a:extLst>
              </a:tr>
              <a:tr h="103597">
                <a:tc>
                  <a:txBody>
                    <a:bodyPr/>
                    <a:lstStyle/>
                    <a:p>
                      <a:pPr algn="ctr" fontAlgn="b"/>
                      <a:r>
                        <a:rPr lang="en-US" sz="600" u="none" strike="noStrike">
                          <a:effectLst/>
                        </a:rPr>
                        <a:t>O34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3423" marR="3423" marT="3423" marB="0" anchor="b"/>
                </a:tc>
                <a:tc>
                  <a:txBody>
                    <a:bodyPr/>
                    <a:lstStyle/>
                    <a:p>
                      <a:pPr algn="ctr" fontAlgn="b"/>
                      <a:r>
                        <a:rPr lang="en-US" sz="600" u="none" strike="noStrike">
                          <a:effectLst/>
                        </a:rPr>
                        <a:t>60</a:t>
                      </a:r>
                      <a:endParaRPr lang="en-US" sz="600" b="0" i="0" u="none" strike="noStrike">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870144327"/>
                  </a:ext>
                </a:extLst>
              </a:tr>
              <a:tr h="136824">
                <a:tc>
                  <a:txBody>
                    <a:bodyPr/>
                    <a:lstStyle/>
                    <a:p>
                      <a:pPr algn="ctr" fontAlgn="ctr"/>
                      <a:r>
                        <a:rPr lang="en-US" sz="600" u="none" strike="noStrike">
                          <a:effectLst/>
                        </a:rPr>
                        <a:t>Demands</a:t>
                      </a:r>
                      <a:endParaRPr lang="en-US" sz="600" b="1"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475</a:t>
                      </a:r>
                      <a:endParaRPr lang="en-US" sz="600" b="0"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659</a:t>
                      </a:r>
                      <a:endParaRPr lang="en-US" sz="600" b="0"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672</a:t>
                      </a:r>
                      <a:endParaRPr lang="en-US" sz="600" b="0"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ctr"/>
                      <a:r>
                        <a:rPr lang="en-US" sz="600" u="none" strike="noStrike">
                          <a:effectLst/>
                        </a:rPr>
                        <a:t>1123</a:t>
                      </a:r>
                      <a:endParaRPr lang="en-US" sz="600" b="0" i="0" u="none" strike="noStrike">
                        <a:solidFill>
                          <a:srgbClr val="000000"/>
                        </a:solidFill>
                        <a:effectLst/>
                        <a:latin typeface="Calibri" panose="020F0502020204030204" pitchFamily="34" charset="0"/>
                      </a:endParaRPr>
                    </a:p>
                  </a:txBody>
                  <a:tcPr marL="3423" marR="3423" marT="3423" marB="0" anchor="ctr"/>
                </a:tc>
                <a:tc>
                  <a:txBody>
                    <a:bodyPr/>
                    <a:lstStyle/>
                    <a:p>
                      <a:pPr algn="ctr" fontAlgn="b"/>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3423" marR="3423" marT="3423" marB="0" anchor="b"/>
                </a:tc>
                <a:extLst>
                  <a:ext uri="{0D108BD9-81ED-4DB2-BD59-A6C34878D82A}">
                    <a16:rowId xmlns:a16="http://schemas.microsoft.com/office/drawing/2014/main" val="2596359668"/>
                  </a:ext>
                </a:extLst>
              </a:tr>
            </a:tbl>
          </a:graphicData>
        </a:graphic>
      </p:graphicFrame>
    </p:spTree>
    <p:extLst>
      <p:ext uri="{BB962C8B-B14F-4D97-AF65-F5344CB8AC3E}">
        <p14:creationId xmlns:p14="http://schemas.microsoft.com/office/powerpoint/2010/main" val="3489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D16-D408-45B5-ADDA-CF3022BD1D6E}"/>
              </a:ext>
            </a:extLst>
          </p:cNvPr>
          <p:cNvSpPr>
            <a:spLocks noGrp="1"/>
          </p:cNvSpPr>
          <p:nvPr>
            <p:ph type="title"/>
          </p:nvPr>
        </p:nvSpPr>
        <p:spPr/>
        <p:txBody>
          <a:bodyPr/>
          <a:lstStyle/>
          <a:p>
            <a:r>
              <a:rPr lang="en-US" dirty="0"/>
              <a:t>Table for budget at each naval base</a:t>
            </a:r>
          </a:p>
        </p:txBody>
      </p:sp>
      <p:graphicFrame>
        <p:nvGraphicFramePr>
          <p:cNvPr id="4" name="Content Placeholder 3">
            <a:extLst>
              <a:ext uri="{FF2B5EF4-FFF2-40B4-BE49-F238E27FC236}">
                <a16:creationId xmlns:a16="http://schemas.microsoft.com/office/drawing/2014/main" id="{DF7077D7-B9DB-4C75-8A48-C22B03B5B6D0}"/>
              </a:ext>
            </a:extLst>
          </p:cNvPr>
          <p:cNvGraphicFramePr>
            <a:graphicFrameLocks noGrp="1"/>
          </p:cNvGraphicFramePr>
          <p:nvPr>
            <p:ph idx="1"/>
            <p:extLst>
              <p:ext uri="{D42A27DB-BD31-4B8C-83A1-F6EECF244321}">
                <p14:modId xmlns:p14="http://schemas.microsoft.com/office/powerpoint/2010/main" val="2730102553"/>
              </p:ext>
            </p:extLst>
          </p:nvPr>
        </p:nvGraphicFramePr>
        <p:xfrm>
          <a:off x="609600" y="1371600"/>
          <a:ext cx="5105400" cy="3276599"/>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243933001"/>
                    </a:ext>
                  </a:extLst>
                </a:gridCol>
                <a:gridCol w="2552700">
                  <a:extLst>
                    <a:ext uri="{9D8B030D-6E8A-4147-A177-3AD203B41FA5}">
                      <a16:colId xmlns:a16="http://schemas.microsoft.com/office/drawing/2014/main" val="1346192488"/>
                    </a:ext>
                  </a:extLst>
                </a:gridCol>
              </a:tblGrid>
              <a:tr h="657120">
                <a:tc>
                  <a:txBody>
                    <a:bodyPr/>
                    <a:lstStyle/>
                    <a:p>
                      <a:r>
                        <a:rPr lang="en-US" dirty="0"/>
                        <a:t>Naval Base</a:t>
                      </a:r>
                    </a:p>
                  </a:txBody>
                  <a:tcPr/>
                </a:tc>
                <a:tc>
                  <a:txBody>
                    <a:bodyPr/>
                    <a:lstStyle/>
                    <a:p>
                      <a:r>
                        <a:rPr lang="en-US" dirty="0"/>
                        <a:t>Budget</a:t>
                      </a:r>
                    </a:p>
                  </a:txBody>
                  <a:tcPr/>
                </a:tc>
                <a:extLst>
                  <a:ext uri="{0D108BD9-81ED-4DB2-BD59-A6C34878D82A}">
                    <a16:rowId xmlns:a16="http://schemas.microsoft.com/office/drawing/2014/main" val="2519752800"/>
                  </a:ext>
                </a:extLst>
              </a:tr>
              <a:tr h="657120">
                <a:tc>
                  <a:txBody>
                    <a:bodyPr/>
                    <a:lstStyle/>
                    <a:p>
                      <a:r>
                        <a:rPr lang="en-US" dirty="0"/>
                        <a:t>1</a:t>
                      </a:r>
                    </a:p>
                  </a:txBody>
                  <a:tcPr/>
                </a:tc>
                <a:tc>
                  <a:txBody>
                    <a:bodyPr/>
                    <a:lstStyle/>
                    <a:p>
                      <a:r>
                        <a:rPr lang="en-US" dirty="0"/>
                        <a:t>$12,000</a:t>
                      </a:r>
                    </a:p>
                  </a:txBody>
                  <a:tcPr/>
                </a:tc>
                <a:extLst>
                  <a:ext uri="{0D108BD9-81ED-4DB2-BD59-A6C34878D82A}">
                    <a16:rowId xmlns:a16="http://schemas.microsoft.com/office/drawing/2014/main" val="3768540797"/>
                  </a:ext>
                </a:extLst>
              </a:tr>
              <a:tr h="657120">
                <a:tc>
                  <a:txBody>
                    <a:bodyPr/>
                    <a:lstStyle/>
                    <a:p>
                      <a:r>
                        <a:rPr lang="en-US" dirty="0"/>
                        <a:t>2</a:t>
                      </a:r>
                    </a:p>
                  </a:txBody>
                  <a:tcPr/>
                </a:tc>
                <a:tc>
                  <a:txBody>
                    <a:bodyPr/>
                    <a:lstStyle/>
                    <a:p>
                      <a:r>
                        <a:rPr lang="en-US" dirty="0"/>
                        <a:t>$12,500</a:t>
                      </a:r>
                    </a:p>
                  </a:txBody>
                  <a:tcPr/>
                </a:tc>
                <a:extLst>
                  <a:ext uri="{0D108BD9-81ED-4DB2-BD59-A6C34878D82A}">
                    <a16:rowId xmlns:a16="http://schemas.microsoft.com/office/drawing/2014/main" val="1586112168"/>
                  </a:ext>
                </a:extLst>
              </a:tr>
              <a:tr h="657120">
                <a:tc>
                  <a:txBody>
                    <a:bodyPr/>
                    <a:lstStyle/>
                    <a:p>
                      <a:r>
                        <a:rPr lang="en-US" dirty="0"/>
                        <a:t>3</a:t>
                      </a:r>
                    </a:p>
                  </a:txBody>
                  <a:tcPr/>
                </a:tc>
                <a:tc>
                  <a:txBody>
                    <a:bodyPr/>
                    <a:lstStyle/>
                    <a:p>
                      <a:r>
                        <a:rPr lang="en-US" dirty="0"/>
                        <a:t>$13,000</a:t>
                      </a:r>
                    </a:p>
                  </a:txBody>
                  <a:tcPr/>
                </a:tc>
                <a:extLst>
                  <a:ext uri="{0D108BD9-81ED-4DB2-BD59-A6C34878D82A}">
                    <a16:rowId xmlns:a16="http://schemas.microsoft.com/office/drawing/2014/main" val="941823333"/>
                  </a:ext>
                </a:extLst>
              </a:tr>
              <a:tr h="648119">
                <a:tc>
                  <a:txBody>
                    <a:bodyPr/>
                    <a:lstStyle/>
                    <a:p>
                      <a:r>
                        <a:rPr lang="en-US" dirty="0"/>
                        <a:t>4</a:t>
                      </a:r>
                    </a:p>
                  </a:txBody>
                  <a:tcPr/>
                </a:tc>
                <a:tc>
                  <a:txBody>
                    <a:bodyPr/>
                    <a:lstStyle/>
                    <a:p>
                      <a:r>
                        <a:rPr lang="en-US" dirty="0"/>
                        <a:t>$15,000</a:t>
                      </a:r>
                    </a:p>
                  </a:txBody>
                  <a:tcPr/>
                </a:tc>
                <a:extLst>
                  <a:ext uri="{0D108BD9-81ED-4DB2-BD59-A6C34878D82A}">
                    <a16:rowId xmlns:a16="http://schemas.microsoft.com/office/drawing/2014/main" val="1762394899"/>
                  </a:ext>
                </a:extLst>
              </a:tr>
            </a:tbl>
          </a:graphicData>
        </a:graphic>
      </p:graphicFrame>
    </p:spTree>
    <p:extLst>
      <p:ext uri="{BB962C8B-B14F-4D97-AF65-F5344CB8AC3E}">
        <p14:creationId xmlns:p14="http://schemas.microsoft.com/office/powerpoint/2010/main" val="127863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A44A-64C6-4E5E-BC34-6340D9EF4038}"/>
              </a:ext>
            </a:extLst>
          </p:cNvPr>
          <p:cNvSpPr>
            <a:spLocks noGrp="1"/>
          </p:cNvSpPr>
          <p:nvPr>
            <p:ph type="title"/>
          </p:nvPr>
        </p:nvSpPr>
        <p:spPr/>
        <p:txBody>
          <a:bodyPr/>
          <a:lstStyle/>
          <a:p>
            <a:r>
              <a:rPr lang="en-US" dirty="0"/>
              <a:t>Design and Methodology</a:t>
            </a:r>
          </a:p>
        </p:txBody>
      </p:sp>
      <p:sp>
        <p:nvSpPr>
          <p:cNvPr id="3" name="Content Placeholder 2">
            <a:extLst>
              <a:ext uri="{FF2B5EF4-FFF2-40B4-BE49-F238E27FC236}">
                <a16:creationId xmlns:a16="http://schemas.microsoft.com/office/drawing/2014/main" id="{5C305986-8A3D-4F97-82AF-D7B06A48862B}"/>
              </a:ext>
            </a:extLst>
          </p:cNvPr>
          <p:cNvSpPr>
            <a:spLocks noGrp="1"/>
          </p:cNvSpPr>
          <p:nvPr>
            <p:ph idx="1"/>
          </p:nvPr>
        </p:nvSpPr>
        <p:spPr/>
        <p:txBody>
          <a:bodyPr/>
          <a:lstStyle/>
          <a:p>
            <a:r>
              <a:rPr lang="en-US" dirty="0"/>
              <a:t>Problem 1:</a:t>
            </a:r>
          </a:p>
          <a:p>
            <a:r>
              <a:rPr lang="en-US" dirty="0"/>
              <a:t>-It is a transportation Problem</a:t>
            </a:r>
          </a:p>
          <a:p>
            <a:r>
              <a:rPr lang="en-US" dirty="0"/>
              <a:t>-There are 34 drafting centers  and 4 Naval Bases</a:t>
            </a:r>
          </a:p>
          <a:p>
            <a:r>
              <a:rPr lang="en-US" dirty="0"/>
              <a:t>-Objective is to Minimize the cost of transportation by bus.</a:t>
            </a:r>
          </a:p>
        </p:txBody>
      </p:sp>
    </p:spTree>
    <p:extLst>
      <p:ext uri="{BB962C8B-B14F-4D97-AF65-F5344CB8AC3E}">
        <p14:creationId xmlns:p14="http://schemas.microsoft.com/office/powerpoint/2010/main" val="206958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5AD4-E017-4584-86C7-3EAFBFBA2AE3}"/>
              </a:ext>
            </a:extLst>
          </p:cNvPr>
          <p:cNvSpPr>
            <a:spLocks noGrp="1"/>
          </p:cNvSpPr>
          <p:nvPr>
            <p:ph type="title"/>
          </p:nvPr>
        </p:nvSpPr>
        <p:spPr/>
        <p:txBody>
          <a:bodyPr/>
          <a:lstStyle/>
          <a:p>
            <a:r>
              <a:rPr lang="en-US" dirty="0"/>
              <a:t>Mathematical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8B5C69-D31B-4C5C-A926-1187482A8F60}"/>
                  </a:ext>
                </a:extLst>
              </p:cNvPr>
              <p:cNvSpPr>
                <a:spLocks noGrp="1"/>
              </p:cNvSpPr>
              <p:nvPr>
                <p:ph idx="1"/>
              </p:nvPr>
            </p:nvSpPr>
            <p:spPr/>
            <p:txBody>
              <a:bodyPr/>
              <a:lstStyle/>
              <a:p>
                <a:r>
                  <a:rPr lang="en-US" sz="2400" b="1" dirty="0"/>
                  <a:t>Objective Function</a:t>
                </a:r>
                <a:r>
                  <a:rPr lang="en-US" sz="2400" dirty="0"/>
                  <a:t>: Min Z =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oMath>
                </a14:m>
                <a:endParaRPr lang="en-US" sz="2400" dirty="0"/>
              </a:p>
              <a:p>
                <a:endParaRPr lang="en-US" sz="2400" dirty="0"/>
              </a:p>
              <a:p>
                <a:r>
                  <a:rPr lang="en-US" sz="2400" dirty="0" err="1"/>
                  <a:t>Cij</a:t>
                </a:r>
                <a:r>
                  <a:rPr lang="en-US" sz="2400" dirty="0"/>
                  <a:t> = Cost of transporting draftees from </a:t>
                </a:r>
                <a:r>
                  <a:rPr lang="en-US" sz="2400" dirty="0" err="1"/>
                  <a:t>i</a:t>
                </a:r>
                <a:r>
                  <a:rPr lang="en-US" sz="2400" dirty="0"/>
                  <a:t> drafting center to j naval base</a:t>
                </a:r>
              </a:p>
              <a:p>
                <a:r>
                  <a:rPr lang="en-US" sz="2400" dirty="0" err="1"/>
                  <a:t>Xij</a:t>
                </a:r>
                <a:r>
                  <a:rPr lang="en-US" sz="2400" dirty="0"/>
                  <a:t> = Number of men transported from </a:t>
                </a:r>
                <a:r>
                  <a:rPr lang="en-US" sz="2400" dirty="0" err="1"/>
                  <a:t>i</a:t>
                </a:r>
                <a:r>
                  <a:rPr lang="en-US" sz="2400" dirty="0"/>
                  <a:t> drafting center to j naval base</a:t>
                </a:r>
                <a:endParaRPr lang="en-US" dirty="0"/>
              </a:p>
              <a:p>
                <a:endParaRPr lang="en-US" dirty="0"/>
              </a:p>
            </p:txBody>
          </p:sp>
        </mc:Choice>
        <mc:Fallback xmlns="">
          <p:sp>
            <p:nvSpPr>
              <p:cNvPr id="3" name="Content Placeholder 2">
                <a:extLst>
                  <a:ext uri="{FF2B5EF4-FFF2-40B4-BE49-F238E27FC236}">
                    <a16:creationId xmlns:a16="http://schemas.microsoft.com/office/drawing/2014/main" id="{7D8B5C69-D31B-4C5C-A926-1187482A8F60}"/>
                  </a:ext>
                </a:extLst>
              </p:cNvPr>
              <p:cNvSpPr>
                <a:spLocks noGrp="1" noRot="1" noChangeAspect="1" noMove="1" noResize="1" noEditPoints="1" noAdjustHandles="1" noChangeArrowheads="1" noChangeShapeType="1" noTextEdit="1"/>
              </p:cNvSpPr>
              <p:nvPr>
                <p:ph idx="1"/>
              </p:nvPr>
            </p:nvSpPr>
            <p:spPr>
              <a:blipFill>
                <a:blip r:embed="rId2"/>
                <a:stretch>
                  <a:fillRect l="-1121" t="-128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8D4697C-F50C-4C7A-AAE8-0127A06E0D25}"/>
              </a:ext>
            </a:extLst>
          </p:cNvPr>
          <p:cNvSpPr txBox="1"/>
          <p:nvPr/>
        </p:nvSpPr>
        <p:spPr>
          <a:xfrm>
            <a:off x="2178268" y="1143000"/>
            <a:ext cx="65" cy="492443"/>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336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5EC-9DF1-4179-8D2B-8560D52D12BF}"/>
              </a:ext>
            </a:extLst>
          </p:cNvPr>
          <p:cNvSpPr>
            <a:spLocks noGrp="1"/>
          </p:cNvSpPr>
          <p:nvPr>
            <p:ph type="title"/>
          </p:nvPr>
        </p:nvSpPr>
        <p:spPr/>
        <p:txBody>
          <a:bodyPr/>
          <a:lstStyle/>
          <a:p>
            <a:r>
              <a:rPr lang="en-US" dirty="0"/>
              <a:t>Mathematical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1413A1-F359-470A-85A0-6A1E49218BE4}"/>
                  </a:ext>
                </a:extLst>
              </p:cNvPr>
              <p:cNvSpPr>
                <a:spLocks noGrp="1"/>
              </p:cNvSpPr>
              <p:nvPr>
                <p:ph idx="1"/>
              </p:nvPr>
            </p:nvSpPr>
            <p:spPr/>
            <p:txBody>
              <a:bodyPr/>
              <a:lstStyle/>
              <a:p>
                <a:r>
                  <a:rPr lang="en-US" sz="2000" dirty="0"/>
                  <a:t>Constraints:</a:t>
                </a:r>
              </a:p>
              <a:p>
                <a:r>
                  <a:rPr lang="en-US" sz="2000" dirty="0"/>
                  <a:t>Supply Constraint:</a:t>
                </a: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14</m:t>
                          </m:r>
                        </m:sub>
                      </m:sSub>
                      <m:r>
                        <a:rPr lang="en-US" sz="2000" i="1">
                          <a:latin typeface="Cambria Math" panose="02040503050406030204" pitchFamily="18" charset="0"/>
                        </a:rPr>
                        <m:t>=25</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24</m:t>
                          </m:r>
                        </m:sub>
                      </m:sSub>
                      <m:r>
                        <a:rPr lang="en-US" sz="2000" i="1">
                          <a:latin typeface="Cambria Math" panose="02040503050406030204" pitchFamily="18" charset="0"/>
                        </a:rPr>
                        <m:t>=30</m:t>
                      </m:r>
                    </m:oMath>
                  </m:oMathPara>
                </a14:m>
                <a:endParaRPr lang="en-US" sz="2000" dirty="0"/>
              </a:p>
              <a:p>
                <a:r>
                  <a:rPr lang="en-US" sz="2000" dirty="0"/>
                  <a:t>                                     </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           </m:t>
                    </m:r>
                  </m:oMath>
                </a14:m>
                <a:endParaRPr lang="en-US" sz="2000" i="1"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34 1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34 2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34 3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34 4</m:t>
                          </m:r>
                        </m:sub>
                      </m:sSub>
                      <m:r>
                        <a:rPr lang="en-US" sz="2000" i="1">
                          <a:latin typeface="Cambria Math" panose="02040503050406030204" pitchFamily="18" charset="0"/>
                        </a:rPr>
                        <m:t>=60</m:t>
                      </m:r>
                    </m:oMath>
                  </m:oMathPara>
                </a14:m>
                <a:endParaRPr lang="en-US" sz="2000" dirty="0"/>
              </a:p>
              <a:p>
                <a:r>
                  <a:rPr lang="en-US" sz="2000" dirty="0"/>
                  <a:t>Demand Constraint:</a:t>
                </a:r>
              </a:p>
              <a:p>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34,1</m:t>
                        </m:r>
                      </m:sub>
                    </m:sSub>
                    <m:r>
                      <a:rPr lang="en-US" sz="2000" i="1">
                        <a:latin typeface="Cambria Math" panose="02040503050406030204" pitchFamily="18" charset="0"/>
                      </a:rPr>
                      <m:t>=475</m:t>
                    </m:r>
                  </m:oMath>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34,2</m:t>
                          </m:r>
                        </m:sub>
                      </m:sSub>
                      <m:r>
                        <a:rPr lang="en-US" sz="2000" i="1">
                          <a:latin typeface="Cambria Math" panose="02040503050406030204" pitchFamily="18" charset="0"/>
                        </a:rPr>
                        <m:t>=659</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34,3</m:t>
                          </m:r>
                        </m:sub>
                      </m:sSub>
                      <m:r>
                        <a:rPr lang="en-US" sz="2000" i="1">
                          <a:latin typeface="Cambria Math" panose="02040503050406030204" pitchFamily="18" charset="0"/>
                        </a:rPr>
                        <m:t>=672</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14</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24</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34,4</m:t>
                          </m:r>
                        </m:sub>
                      </m:sSub>
                      <m:r>
                        <a:rPr lang="en-US" sz="2000" i="1">
                          <a:latin typeface="Cambria Math" panose="02040503050406030204" pitchFamily="18" charset="0"/>
                        </a:rPr>
                        <m:t>=1123</m:t>
                      </m:r>
                    </m:oMath>
                  </m:oMathPara>
                </a14:m>
                <a:endParaRPr lang="en-US" sz="2000" dirty="0"/>
              </a:p>
              <a:p>
                <a:r>
                  <a:rPr lang="en-US" sz="2000" dirty="0"/>
                  <a:t>Budget Constraint:</a:t>
                </a:r>
              </a:p>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𝑐</m:t>
                          </m:r>
                        </m:e>
                        <m:sub>
                          <m:r>
                            <a:rPr lang="en-US" sz="2000">
                              <a:latin typeface="Cambria Math" panose="02040503050406030204" pitchFamily="18" charset="0"/>
                            </a:rPr>
                            <m:t>𝑖𝑗</m:t>
                          </m:r>
                        </m:sub>
                      </m:sSub>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𝑖𝑗</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𝑏</m:t>
                          </m:r>
                        </m:e>
                        <m:sub>
                          <m:r>
                            <a:rPr lang="en-US" sz="2000">
                              <a:latin typeface="Cambria Math" panose="02040503050406030204" pitchFamily="18" charset="0"/>
                            </a:rPr>
                            <m:t>𝑗</m:t>
                          </m:r>
                        </m:sub>
                      </m:sSub>
                    </m:oMath>
                  </m:oMathPara>
                </a14:m>
                <a:endParaRPr lang="en-US" sz="2000" dirty="0"/>
              </a:p>
              <a:p>
                <a:endParaRPr lang="en-US" sz="2000" dirty="0"/>
              </a:p>
              <a:p>
                <a:endParaRPr lang="en-US" dirty="0"/>
              </a:p>
            </p:txBody>
          </p:sp>
        </mc:Choice>
        <mc:Fallback xmlns="">
          <p:sp>
            <p:nvSpPr>
              <p:cNvPr id="3" name="Content Placeholder 2">
                <a:extLst>
                  <a:ext uri="{FF2B5EF4-FFF2-40B4-BE49-F238E27FC236}">
                    <a16:creationId xmlns:a16="http://schemas.microsoft.com/office/drawing/2014/main" id="{1C1413A1-F359-470A-85A0-6A1E49218BE4}"/>
                  </a:ext>
                </a:extLst>
              </p:cNvPr>
              <p:cNvSpPr>
                <a:spLocks noGrp="1" noRot="1" noChangeAspect="1" noMove="1" noResize="1" noEditPoints="1" noAdjustHandles="1" noChangeArrowheads="1" noChangeShapeType="1" noTextEdit="1"/>
              </p:cNvSpPr>
              <p:nvPr>
                <p:ph idx="1"/>
              </p:nvPr>
            </p:nvSpPr>
            <p:spPr>
              <a:blipFill>
                <a:blip r:embed="rId2"/>
                <a:stretch>
                  <a:fillRect l="-747" t="-800" b="-17920"/>
                </a:stretch>
              </a:blipFill>
            </p:spPr>
            <p:txBody>
              <a:bodyPr/>
              <a:lstStyle/>
              <a:p>
                <a:r>
                  <a:rPr lang="en-US">
                    <a:noFill/>
                  </a:rPr>
                  <a:t> </a:t>
                </a:r>
              </a:p>
            </p:txBody>
          </p:sp>
        </mc:Fallback>
      </mc:AlternateContent>
    </p:spTree>
    <p:extLst>
      <p:ext uri="{BB962C8B-B14F-4D97-AF65-F5344CB8AC3E}">
        <p14:creationId xmlns:p14="http://schemas.microsoft.com/office/powerpoint/2010/main" val="402092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0E80-61F9-4948-90A1-4ECA81CCA9E1}"/>
              </a:ext>
            </a:extLst>
          </p:cNvPr>
          <p:cNvSpPr>
            <a:spLocks noGrp="1"/>
          </p:cNvSpPr>
          <p:nvPr>
            <p:ph type="title"/>
          </p:nvPr>
        </p:nvSpPr>
        <p:spPr/>
        <p:txBody>
          <a:bodyPr/>
          <a:lstStyle/>
          <a:p>
            <a:r>
              <a:rPr lang="en-US" dirty="0"/>
              <a:t>Mathematical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C4F9C0-4176-4C88-A8A6-316824759500}"/>
                  </a:ext>
                </a:extLst>
              </p:cNvPr>
              <p:cNvSpPr>
                <a:spLocks noGrp="1"/>
              </p:cNvSpPr>
              <p:nvPr>
                <p:ph idx="1"/>
              </p:nvPr>
            </p:nvSpPr>
            <p:spPr/>
            <p:txBody>
              <a:bodyPr/>
              <a:lstStyle/>
              <a:p>
                <a:r>
                  <a:rPr lang="en-US" sz="2400" dirty="0"/>
                  <a:t>Where,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𝑥</m:t>
                        </m:r>
                      </m:e>
                      <m:sub>
                        <m:r>
                          <a:rPr lang="en-US" sz="2400">
                            <a:latin typeface="Cambria Math" panose="02040503050406030204" pitchFamily="18" charset="0"/>
                          </a:rPr>
                          <m:t>𝑖𝑗</m:t>
                        </m:r>
                      </m:sub>
                    </m:sSub>
                    <m:r>
                      <a:rPr lang="en-US" sz="2400">
                        <a:latin typeface="Cambria Math" panose="02040503050406030204" pitchFamily="18" charset="0"/>
                      </a:rPr>
                      <m:t>≥0</m:t>
                    </m:r>
                  </m:oMath>
                </a14:m>
                <a:r>
                  <a:rPr lang="en-US" sz="2400" dirty="0"/>
                  <a:t> and integer</a:t>
                </a:r>
              </a:p>
              <a:p>
                <a:r>
                  <a:rPr lang="en-US" sz="2400" dirty="0"/>
                  <a:t>             </a:t>
                </a:r>
                <a:r>
                  <a:rPr lang="en-US" sz="2400" dirty="0" err="1"/>
                  <a:t>i</a:t>
                </a:r>
                <a:r>
                  <a:rPr lang="en-US" sz="2400" dirty="0"/>
                  <a:t>= number of drafting centers (1,2,3,4………………34)</a:t>
                </a:r>
              </a:p>
              <a:p>
                <a:r>
                  <a:rPr lang="en-US" sz="2400" dirty="0"/>
                  <a:t>             j = number of naval bases(1,2,3,4) </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𝑏</m:t>
                        </m:r>
                      </m:e>
                      <m:sub>
                        <m:r>
                          <a:rPr lang="en-US" sz="2400">
                            <a:latin typeface="Cambria Math" panose="02040503050406030204" pitchFamily="18" charset="0"/>
                          </a:rPr>
                          <m:t>𝑗</m:t>
                        </m:r>
                      </m:sub>
                    </m:sSub>
                  </m:oMath>
                </a14:m>
                <a:r>
                  <a:rPr lang="en-US" sz="2400" dirty="0"/>
                  <a:t> = budget at each naval base j</a:t>
                </a:r>
              </a:p>
              <a:p>
                <a:endParaRPr lang="en-US" dirty="0"/>
              </a:p>
            </p:txBody>
          </p:sp>
        </mc:Choice>
        <mc:Fallback xmlns="">
          <p:sp>
            <p:nvSpPr>
              <p:cNvPr id="3" name="Content Placeholder 2">
                <a:extLst>
                  <a:ext uri="{FF2B5EF4-FFF2-40B4-BE49-F238E27FC236}">
                    <a16:creationId xmlns:a16="http://schemas.microsoft.com/office/drawing/2014/main" id="{ECC4F9C0-4176-4C88-A8A6-316824759500}"/>
                  </a:ext>
                </a:extLst>
              </p:cNvPr>
              <p:cNvSpPr>
                <a:spLocks noGrp="1" noRot="1" noChangeAspect="1" noMove="1" noResize="1" noEditPoints="1" noAdjustHandles="1" noChangeArrowheads="1" noChangeShapeType="1" noTextEdit="1"/>
              </p:cNvSpPr>
              <p:nvPr>
                <p:ph idx="1"/>
              </p:nvPr>
            </p:nvSpPr>
            <p:spPr>
              <a:blipFill>
                <a:blip r:embed="rId2"/>
                <a:stretch>
                  <a:fillRect l="-1121" t="-1280"/>
                </a:stretch>
              </a:blipFill>
            </p:spPr>
            <p:txBody>
              <a:bodyPr/>
              <a:lstStyle/>
              <a:p>
                <a:r>
                  <a:rPr lang="en-US">
                    <a:noFill/>
                  </a:rPr>
                  <a:t> </a:t>
                </a:r>
              </a:p>
            </p:txBody>
          </p:sp>
        </mc:Fallback>
      </mc:AlternateContent>
    </p:spTree>
    <p:extLst>
      <p:ext uri="{BB962C8B-B14F-4D97-AF65-F5344CB8AC3E}">
        <p14:creationId xmlns:p14="http://schemas.microsoft.com/office/powerpoint/2010/main" val="1014771566"/>
      </p:ext>
    </p:extLst>
  </p:cSld>
  <p:clrMapOvr>
    <a:masterClrMapping/>
  </p:clrMapOvr>
</p:sld>
</file>

<file path=ppt/theme/theme1.xml><?xml version="1.0" encoding="utf-8"?>
<a:theme xmlns:a="http://schemas.openxmlformats.org/drawingml/2006/main" name="Mason Template 2b">
  <a:themeElements>
    <a:clrScheme name="">
      <a:dk1>
        <a:srgbClr val="000000"/>
      </a:dk1>
      <a:lt1>
        <a:srgbClr val="000000"/>
      </a:lt1>
      <a:dk2>
        <a:srgbClr val="000000"/>
      </a:dk2>
      <a:lt2>
        <a:srgbClr val="5F5F5F"/>
      </a:lt2>
      <a:accent1>
        <a:srgbClr val="FFCC00"/>
      </a:accent1>
      <a:accent2>
        <a:srgbClr val="006600"/>
      </a:accent2>
      <a:accent3>
        <a:srgbClr val="AAAAAA"/>
      </a:accent3>
      <a:accent4>
        <a:srgbClr val="000000"/>
      </a:accent4>
      <a:accent5>
        <a:srgbClr val="FFE2AA"/>
      </a:accent5>
      <a:accent6>
        <a:srgbClr val="005C00"/>
      </a:accent6>
      <a:hlink>
        <a:srgbClr val="CC00CC"/>
      </a:hlink>
      <a:folHlink>
        <a:srgbClr val="990099"/>
      </a:folHlink>
    </a:clrScheme>
    <a:fontScheme name="Mason Template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on Template 2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Mason Template 2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Mason Template 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1956</Words>
  <Application>Microsoft Office PowerPoint</Application>
  <PresentationFormat>On-screen Show (4:3)</PresentationFormat>
  <Paragraphs>435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Cambria Math</vt:lpstr>
      <vt:lpstr>Times New Roman</vt:lpstr>
      <vt:lpstr>Mason Template 2b</vt:lpstr>
      <vt:lpstr>Final Project</vt:lpstr>
      <vt:lpstr>Description of Situation: </vt:lpstr>
      <vt:lpstr>Research Question</vt:lpstr>
      <vt:lpstr>Table for Problem 1</vt:lpstr>
      <vt:lpstr>Table for budget at each naval base</vt:lpstr>
      <vt:lpstr>Design and Methodology</vt:lpstr>
      <vt:lpstr>Mathematical Representation</vt:lpstr>
      <vt:lpstr>Mathematical Representation</vt:lpstr>
      <vt:lpstr>Mathematical Representation</vt:lpstr>
      <vt:lpstr>Approach</vt:lpstr>
      <vt:lpstr>Research Question:</vt:lpstr>
      <vt:lpstr>Ship information and voyages</vt:lpstr>
      <vt:lpstr>Variables for our model are</vt:lpstr>
      <vt:lpstr>Objective function and constrains</vt:lpstr>
      <vt:lpstr>Approach</vt:lpstr>
      <vt:lpstr>Research Question:</vt:lpstr>
      <vt:lpstr>Constraints in problem are:</vt:lpstr>
      <vt:lpstr>Shortest path with minimum no of ships and distance </vt:lpstr>
      <vt:lpstr>Voyages we have used and their routes with minimum distance and minimum ships:</vt:lpstr>
      <vt:lpstr>Bonus Research Problem</vt:lpstr>
      <vt:lpstr>Distance Matrix for Main(0) and Branch Bases(1,2,3,4)</vt:lpstr>
      <vt:lpstr>Constraints In the Problem</vt:lpstr>
      <vt:lpstr>Shortest path with minimum no of ships and distance</vt:lpstr>
      <vt:lpstr>Minimum distance and ships we used are:</vt:lpstr>
      <vt:lpstr>PowerPoint Presentation</vt:lpstr>
      <vt:lpstr>Solution for b part</vt:lpstr>
      <vt:lpstr>solution</vt:lpstr>
      <vt:lpstr>Conclusion</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2018-11-01T01:07:31Z</dcterms:created>
  <dcterms:modified xsi:type="dcterms:W3CDTF">2020-11-24T05:22:36Z</dcterms:modified>
  <cp:contentStatus/>
</cp:coreProperties>
</file>