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59" r:id="rId4"/>
    <p:sldId id="261" r:id="rId5"/>
    <p:sldId id="260" r:id="rId6"/>
    <p:sldId id="272" r:id="rId7"/>
    <p:sldId id="262" r:id="rId8"/>
    <p:sldId id="263" r:id="rId9"/>
    <p:sldId id="264" r:id="rId10"/>
    <p:sldId id="271" r:id="rId11"/>
    <p:sldId id="266" r:id="rId12"/>
    <p:sldId id="267" r:id="rId13"/>
    <p:sldId id="268" r:id="rId14"/>
    <p:sldId id="269" r:id="rId15"/>
    <p:sldId id="270"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and babu" initials="Ab"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autoAdjust="0"/>
  </p:normalViewPr>
  <p:slideViewPr>
    <p:cSldViewPr snapToGrid="0">
      <p:cViewPr>
        <p:scale>
          <a:sx n="72" d="100"/>
          <a:sy n="72" d="100"/>
        </p:scale>
        <p:origin x="1104" y="-18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9-29T09:55:20.483" idx="2">
    <p:pos x="5602" y="121"/>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dirty="0"/>
          </a:p>
        </p:txBody>
      </p:sp>
      <p:sp>
        <p:nvSpPr>
          <p:cNvPr id="1048582"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1048583" name="Date Placeholder 3"/>
          <p:cNvSpPr>
            <a:spLocks noGrp="1"/>
          </p:cNvSpPr>
          <p:nvPr>
            <p:ph type="dt" sz="half" idx="10"/>
          </p:nvPr>
        </p:nvSpPr>
        <p:spPr/>
        <p:txBody>
          <a:bodyPr/>
          <a:lstStyle/>
          <a:p>
            <a:fld id="{70BC1078-46ED-40F9-8930-935BAD7C2B02}" type="datetimeFigureOut">
              <a:rPr lang="zh-CN" altLang="en-US" smtClean="0"/>
              <a:t>2022/9/30</a:t>
            </a:fld>
            <a:endParaRPr lang="zh-CN" altLang="en-US"/>
          </a:p>
        </p:txBody>
      </p:sp>
      <p:sp>
        <p:nvSpPr>
          <p:cNvPr id="1048584" name="Footer Placeholder 4"/>
          <p:cNvSpPr>
            <a:spLocks noGrp="1"/>
          </p:cNvSpPr>
          <p:nvPr>
            <p:ph type="ftr" sz="quarter" idx="11"/>
          </p:nvPr>
        </p:nvSpPr>
        <p:spPr/>
        <p:txBody>
          <a:bodyPr/>
          <a:lstStyle/>
          <a:p>
            <a:endParaRPr lang="zh-CN" altLang="en-US"/>
          </a:p>
        </p:txBody>
      </p:sp>
      <p:sp>
        <p:nvSpPr>
          <p:cNvPr id="1048585"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7" name="Title 1"/>
          <p:cNvSpPr>
            <a:spLocks noGrp="1"/>
          </p:cNvSpPr>
          <p:nvPr>
            <p:ph type="title"/>
          </p:nvPr>
        </p:nvSpPr>
        <p:spPr/>
        <p:txBody>
          <a:bodyPr/>
          <a:lstStyle/>
          <a:p>
            <a:r>
              <a:rPr lang="en-US" altLang="zh-CN"/>
              <a:t>Click to edit Master title style</a:t>
            </a:r>
            <a:endParaRPr lang="en-US" dirty="0"/>
          </a:p>
        </p:txBody>
      </p:sp>
      <p:sp>
        <p:nvSpPr>
          <p:cNvPr id="1048638"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39" name="Date Placeholder 3"/>
          <p:cNvSpPr>
            <a:spLocks noGrp="1"/>
          </p:cNvSpPr>
          <p:nvPr>
            <p:ph type="dt" sz="half" idx="10"/>
          </p:nvPr>
        </p:nvSpPr>
        <p:spPr/>
        <p:txBody>
          <a:bodyPr/>
          <a:lstStyle/>
          <a:p>
            <a:fld id="{70BC1078-46ED-40F9-8930-935BAD7C2B02}" type="datetimeFigureOut">
              <a:rPr lang="zh-CN" altLang="en-US" smtClean="0"/>
              <a:t>2022/9/30</a:t>
            </a:fld>
            <a:endParaRPr lang="zh-CN" altLang="en-US"/>
          </a:p>
        </p:txBody>
      </p:sp>
      <p:sp>
        <p:nvSpPr>
          <p:cNvPr id="1048640" name="Footer Placeholder 4"/>
          <p:cNvSpPr>
            <a:spLocks noGrp="1"/>
          </p:cNvSpPr>
          <p:nvPr>
            <p:ph type="ftr" sz="quarter" idx="11"/>
          </p:nvPr>
        </p:nvSpPr>
        <p:spPr/>
        <p:txBody>
          <a:bodyPr/>
          <a:lstStyle/>
          <a:p>
            <a:endParaRPr lang="zh-CN" altLang="en-US"/>
          </a:p>
        </p:txBody>
      </p:sp>
      <p:sp>
        <p:nvSpPr>
          <p:cNvPr id="1048641"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2"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en-US" dirty="0"/>
          </a:p>
        </p:txBody>
      </p:sp>
      <p:sp>
        <p:nvSpPr>
          <p:cNvPr id="1048633"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34" name="Date Placeholder 3"/>
          <p:cNvSpPr>
            <a:spLocks noGrp="1"/>
          </p:cNvSpPr>
          <p:nvPr>
            <p:ph type="dt" sz="half" idx="10"/>
          </p:nvPr>
        </p:nvSpPr>
        <p:spPr/>
        <p:txBody>
          <a:bodyPr/>
          <a:lstStyle/>
          <a:p>
            <a:fld id="{70BC1078-46ED-40F9-8930-935BAD7C2B02}" type="datetimeFigureOut">
              <a:rPr lang="zh-CN" altLang="en-US" smtClean="0"/>
              <a:t>2022/9/30</a:t>
            </a:fld>
            <a:endParaRPr lang="zh-CN" altLang="en-US"/>
          </a:p>
        </p:txBody>
      </p:sp>
      <p:sp>
        <p:nvSpPr>
          <p:cNvPr id="1048635" name="Footer Placeholder 4"/>
          <p:cNvSpPr>
            <a:spLocks noGrp="1"/>
          </p:cNvSpPr>
          <p:nvPr>
            <p:ph type="ftr" sz="quarter" idx="11"/>
          </p:nvPr>
        </p:nvSpPr>
        <p:spPr/>
        <p:txBody>
          <a:bodyPr/>
          <a:lstStyle/>
          <a:p>
            <a:endParaRPr lang="zh-CN" altLang="en-US"/>
          </a:p>
        </p:txBody>
      </p:sp>
      <p:sp>
        <p:nvSpPr>
          <p:cNvPr id="104863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7" name="Title 1"/>
          <p:cNvSpPr>
            <a:spLocks noGrp="1"/>
          </p:cNvSpPr>
          <p:nvPr>
            <p:ph type="title"/>
          </p:nvPr>
        </p:nvSpPr>
        <p:spPr/>
        <p:txBody>
          <a:bodyPr/>
          <a:lstStyle/>
          <a:p>
            <a:r>
              <a:rPr lang="en-US" altLang="zh-CN"/>
              <a:t>Click to edit Master title style</a:t>
            </a:r>
            <a:endParaRPr lang="en-US" dirty="0"/>
          </a:p>
        </p:txBody>
      </p:sp>
      <p:sp>
        <p:nvSpPr>
          <p:cNvPr id="1048588"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589" name="Date Placeholder 3"/>
          <p:cNvSpPr>
            <a:spLocks noGrp="1"/>
          </p:cNvSpPr>
          <p:nvPr>
            <p:ph type="dt" sz="half" idx="10"/>
          </p:nvPr>
        </p:nvSpPr>
        <p:spPr/>
        <p:txBody>
          <a:bodyPr/>
          <a:lstStyle/>
          <a:p>
            <a:fld id="{70BC1078-46ED-40F9-8930-935BAD7C2B02}" type="datetimeFigureOut">
              <a:rPr lang="zh-CN" altLang="en-US" smtClean="0"/>
              <a:t>2022/9/30</a:t>
            </a:fld>
            <a:endParaRPr lang="zh-CN" altLang="en-US"/>
          </a:p>
        </p:txBody>
      </p:sp>
      <p:sp>
        <p:nvSpPr>
          <p:cNvPr id="1048590" name="Footer Placeholder 4"/>
          <p:cNvSpPr>
            <a:spLocks noGrp="1"/>
          </p:cNvSpPr>
          <p:nvPr>
            <p:ph type="ftr" sz="quarter" idx="11"/>
          </p:nvPr>
        </p:nvSpPr>
        <p:spPr/>
        <p:txBody>
          <a:bodyPr/>
          <a:lstStyle/>
          <a:p>
            <a:endParaRPr lang="zh-CN" altLang="en-US"/>
          </a:p>
        </p:txBody>
      </p:sp>
      <p:sp>
        <p:nvSpPr>
          <p:cNvPr id="1048591"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2" name="Title 1"/>
          <p:cNvSpPr>
            <a:spLocks noGrp="1"/>
          </p:cNvSpPr>
          <p:nvPr>
            <p:ph type="title"/>
          </p:nvPr>
        </p:nvSpPr>
        <p:spPr>
          <a:xfrm>
            <a:off x="623888" y="1709739"/>
            <a:ext cx="7886700" cy="2852737"/>
          </a:xfrm>
        </p:spPr>
        <p:txBody>
          <a:bodyPr anchor="b"/>
          <a:lstStyle>
            <a:lvl1pPr>
              <a:defRPr sz="6000"/>
            </a:lvl1pPr>
          </a:lstStyle>
          <a:p>
            <a:r>
              <a:rPr lang="en-US" altLang="zh-CN"/>
              <a:t>Click to edit Master title style</a:t>
            </a:r>
            <a:endParaRPr lang="en-US" dirty="0"/>
          </a:p>
        </p:txBody>
      </p:sp>
      <p:sp>
        <p:nvSpPr>
          <p:cNvPr id="104864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1048644" name="Date Placeholder 3"/>
          <p:cNvSpPr>
            <a:spLocks noGrp="1"/>
          </p:cNvSpPr>
          <p:nvPr>
            <p:ph type="dt" sz="half" idx="10"/>
          </p:nvPr>
        </p:nvSpPr>
        <p:spPr/>
        <p:txBody>
          <a:bodyPr/>
          <a:lstStyle/>
          <a:p>
            <a:fld id="{70BC1078-46ED-40F9-8930-935BAD7C2B02}" type="datetimeFigureOut">
              <a:rPr lang="zh-CN" altLang="en-US" smtClean="0"/>
              <a:t>2022/9/30</a:t>
            </a:fld>
            <a:endParaRPr lang="zh-CN" altLang="en-US"/>
          </a:p>
        </p:txBody>
      </p:sp>
      <p:sp>
        <p:nvSpPr>
          <p:cNvPr id="1048645" name="Footer Placeholder 4"/>
          <p:cNvSpPr>
            <a:spLocks noGrp="1"/>
          </p:cNvSpPr>
          <p:nvPr>
            <p:ph type="ftr" sz="quarter" idx="11"/>
          </p:nvPr>
        </p:nvSpPr>
        <p:spPr/>
        <p:txBody>
          <a:bodyPr/>
          <a:lstStyle/>
          <a:p>
            <a:endParaRPr lang="zh-CN" altLang="en-US"/>
          </a:p>
        </p:txBody>
      </p:sp>
      <p:sp>
        <p:nvSpPr>
          <p:cNvPr id="104864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7" name="Title 1"/>
          <p:cNvSpPr>
            <a:spLocks noGrp="1"/>
          </p:cNvSpPr>
          <p:nvPr>
            <p:ph type="title"/>
          </p:nvPr>
        </p:nvSpPr>
        <p:spPr/>
        <p:txBody>
          <a:bodyPr/>
          <a:lstStyle/>
          <a:p>
            <a:r>
              <a:rPr lang="en-US" altLang="zh-CN"/>
              <a:t>Click to edit Master title style</a:t>
            </a:r>
            <a:endParaRPr lang="en-US" dirty="0"/>
          </a:p>
        </p:txBody>
      </p:sp>
      <p:sp>
        <p:nvSpPr>
          <p:cNvPr id="1048648" name="Content Placeholder 2"/>
          <p:cNvSpPr>
            <a:spLocks noGrp="1"/>
          </p:cNvSpPr>
          <p:nvPr>
            <p:ph sz="half" idx="1"/>
          </p:nvPr>
        </p:nvSpPr>
        <p:spPr>
          <a:xfrm>
            <a:off x="6286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49" name="Content Placeholder 3"/>
          <p:cNvSpPr>
            <a:spLocks noGrp="1"/>
          </p:cNvSpPr>
          <p:nvPr>
            <p:ph sz="half" idx="2"/>
          </p:nvPr>
        </p:nvSpPr>
        <p:spPr>
          <a:xfrm>
            <a:off x="46291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50" name="Date Placeholder 4"/>
          <p:cNvSpPr>
            <a:spLocks noGrp="1"/>
          </p:cNvSpPr>
          <p:nvPr>
            <p:ph type="dt" sz="half" idx="10"/>
          </p:nvPr>
        </p:nvSpPr>
        <p:spPr/>
        <p:txBody>
          <a:bodyPr/>
          <a:lstStyle/>
          <a:p>
            <a:fld id="{70BC1078-46ED-40F9-8930-935BAD7C2B02}" type="datetimeFigureOut">
              <a:rPr lang="zh-CN" altLang="en-US" smtClean="0"/>
              <a:t>2022/9/30</a:t>
            </a:fld>
            <a:endParaRPr lang="zh-CN" altLang="en-US"/>
          </a:p>
        </p:txBody>
      </p:sp>
      <p:sp>
        <p:nvSpPr>
          <p:cNvPr id="1048651" name="Footer Placeholder 5"/>
          <p:cNvSpPr>
            <a:spLocks noGrp="1"/>
          </p:cNvSpPr>
          <p:nvPr>
            <p:ph type="ftr" sz="quarter" idx="11"/>
          </p:nvPr>
        </p:nvSpPr>
        <p:spPr/>
        <p:txBody>
          <a:bodyPr/>
          <a:lstStyle/>
          <a:p>
            <a:endParaRPr lang="zh-CN" altLang="en-US"/>
          </a:p>
        </p:txBody>
      </p:sp>
      <p:sp>
        <p:nvSpPr>
          <p:cNvPr id="1048652"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3"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1048654"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55"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56"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57"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58" name="Date Placeholder 6"/>
          <p:cNvSpPr>
            <a:spLocks noGrp="1"/>
          </p:cNvSpPr>
          <p:nvPr>
            <p:ph type="dt" sz="half" idx="10"/>
          </p:nvPr>
        </p:nvSpPr>
        <p:spPr/>
        <p:txBody>
          <a:bodyPr/>
          <a:lstStyle/>
          <a:p>
            <a:fld id="{70BC1078-46ED-40F9-8930-935BAD7C2B02}" type="datetimeFigureOut">
              <a:rPr lang="zh-CN" altLang="en-US" smtClean="0"/>
              <a:t>2022/9/30</a:t>
            </a:fld>
            <a:endParaRPr lang="zh-CN" altLang="en-US"/>
          </a:p>
        </p:txBody>
      </p:sp>
      <p:sp>
        <p:nvSpPr>
          <p:cNvPr id="1048659" name="Footer Placeholder 7"/>
          <p:cNvSpPr>
            <a:spLocks noGrp="1"/>
          </p:cNvSpPr>
          <p:nvPr>
            <p:ph type="ftr" sz="quarter" idx="11"/>
          </p:nvPr>
        </p:nvSpPr>
        <p:spPr/>
        <p:txBody>
          <a:bodyPr/>
          <a:lstStyle/>
          <a:p>
            <a:endParaRPr lang="zh-CN" altLang="en-US"/>
          </a:p>
        </p:txBody>
      </p:sp>
      <p:sp>
        <p:nvSpPr>
          <p:cNvPr id="1048660" name="Slide Number Placeholder 8"/>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8" name="Title 1"/>
          <p:cNvSpPr>
            <a:spLocks noGrp="1"/>
          </p:cNvSpPr>
          <p:nvPr>
            <p:ph type="title"/>
          </p:nvPr>
        </p:nvSpPr>
        <p:spPr/>
        <p:txBody>
          <a:bodyPr/>
          <a:lstStyle/>
          <a:p>
            <a:r>
              <a:rPr lang="en-US" altLang="zh-CN"/>
              <a:t>Click to edit Master title style</a:t>
            </a:r>
            <a:endParaRPr lang="en-US" dirty="0"/>
          </a:p>
        </p:txBody>
      </p:sp>
      <p:sp>
        <p:nvSpPr>
          <p:cNvPr id="1048629" name="Date Placeholder 2"/>
          <p:cNvSpPr>
            <a:spLocks noGrp="1"/>
          </p:cNvSpPr>
          <p:nvPr>
            <p:ph type="dt" sz="half" idx="10"/>
          </p:nvPr>
        </p:nvSpPr>
        <p:spPr/>
        <p:txBody>
          <a:bodyPr/>
          <a:lstStyle/>
          <a:p>
            <a:fld id="{70BC1078-46ED-40F9-8930-935BAD7C2B02}" type="datetimeFigureOut">
              <a:rPr lang="zh-CN" altLang="en-US" smtClean="0"/>
              <a:t>2022/9/30</a:t>
            </a:fld>
            <a:endParaRPr lang="zh-CN" altLang="en-US"/>
          </a:p>
        </p:txBody>
      </p:sp>
      <p:sp>
        <p:nvSpPr>
          <p:cNvPr id="1048630" name="Footer Placeholder 3"/>
          <p:cNvSpPr>
            <a:spLocks noGrp="1"/>
          </p:cNvSpPr>
          <p:nvPr>
            <p:ph type="ftr" sz="quarter" idx="11"/>
          </p:nvPr>
        </p:nvSpPr>
        <p:spPr/>
        <p:txBody>
          <a:bodyPr/>
          <a:lstStyle/>
          <a:p>
            <a:endParaRPr lang="zh-CN" altLang="en-US"/>
          </a:p>
        </p:txBody>
      </p:sp>
      <p:sp>
        <p:nvSpPr>
          <p:cNvPr id="1048631" name="Slide Number Placeholder 4"/>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24" name="Date Placeholder 1"/>
          <p:cNvSpPr>
            <a:spLocks noGrp="1"/>
          </p:cNvSpPr>
          <p:nvPr>
            <p:ph type="dt" sz="half" idx="10"/>
          </p:nvPr>
        </p:nvSpPr>
        <p:spPr/>
        <p:txBody>
          <a:bodyPr/>
          <a:lstStyle/>
          <a:p>
            <a:fld id="{70BC1078-46ED-40F9-8930-935BAD7C2B02}" type="datetimeFigureOut">
              <a:rPr lang="zh-CN" altLang="en-US" smtClean="0"/>
              <a:t>2022/9/30</a:t>
            </a:fld>
            <a:endParaRPr lang="zh-CN" altLang="en-US"/>
          </a:p>
        </p:txBody>
      </p:sp>
      <p:sp>
        <p:nvSpPr>
          <p:cNvPr id="1048625" name="Footer Placeholder 2"/>
          <p:cNvSpPr>
            <a:spLocks noGrp="1"/>
          </p:cNvSpPr>
          <p:nvPr>
            <p:ph type="ftr" sz="quarter" idx="11"/>
          </p:nvPr>
        </p:nvSpPr>
        <p:spPr/>
        <p:txBody>
          <a:bodyPr/>
          <a:lstStyle/>
          <a:p>
            <a:endParaRPr lang="zh-CN" altLang="en-US"/>
          </a:p>
        </p:txBody>
      </p:sp>
      <p:sp>
        <p:nvSpPr>
          <p:cNvPr id="1048626" name="Slide Number Placeholder 3"/>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10"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1048611"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12"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13" name="Date Placeholder 4"/>
          <p:cNvSpPr>
            <a:spLocks noGrp="1"/>
          </p:cNvSpPr>
          <p:nvPr>
            <p:ph type="dt" sz="half" idx="10"/>
          </p:nvPr>
        </p:nvSpPr>
        <p:spPr/>
        <p:txBody>
          <a:bodyPr/>
          <a:lstStyle/>
          <a:p>
            <a:fld id="{70BC1078-46ED-40F9-8930-935BAD7C2B02}" type="datetimeFigureOut">
              <a:rPr lang="zh-CN" altLang="en-US" smtClean="0"/>
              <a:t>2022/9/30</a:t>
            </a:fld>
            <a:endParaRPr lang="zh-CN" altLang="en-US"/>
          </a:p>
        </p:txBody>
      </p:sp>
      <p:sp>
        <p:nvSpPr>
          <p:cNvPr id="1048614" name="Footer Placeholder 5"/>
          <p:cNvSpPr>
            <a:spLocks noGrp="1"/>
          </p:cNvSpPr>
          <p:nvPr>
            <p:ph type="ftr" sz="quarter" idx="11"/>
          </p:nvPr>
        </p:nvSpPr>
        <p:spPr/>
        <p:txBody>
          <a:bodyPr/>
          <a:lstStyle/>
          <a:p>
            <a:endParaRPr lang="zh-CN" altLang="en-US"/>
          </a:p>
        </p:txBody>
      </p:sp>
      <p:sp>
        <p:nvSpPr>
          <p:cNvPr id="1048615"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596"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1048597"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1048598"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599" name="Date Placeholder 4"/>
          <p:cNvSpPr>
            <a:spLocks noGrp="1"/>
          </p:cNvSpPr>
          <p:nvPr>
            <p:ph type="dt" sz="half" idx="10"/>
          </p:nvPr>
        </p:nvSpPr>
        <p:spPr/>
        <p:txBody>
          <a:bodyPr/>
          <a:lstStyle/>
          <a:p>
            <a:fld id="{70BC1078-46ED-40F9-8930-935BAD7C2B02}" type="datetimeFigureOut">
              <a:rPr lang="zh-CN" altLang="en-US" smtClean="0"/>
              <a:t>2022/9/30</a:t>
            </a:fld>
            <a:endParaRPr lang="zh-CN" altLang="en-US"/>
          </a:p>
        </p:txBody>
      </p:sp>
      <p:sp>
        <p:nvSpPr>
          <p:cNvPr id="1048600" name="Footer Placeholder 5"/>
          <p:cNvSpPr>
            <a:spLocks noGrp="1"/>
          </p:cNvSpPr>
          <p:nvPr>
            <p:ph type="ftr" sz="quarter" idx="11"/>
          </p:nvPr>
        </p:nvSpPr>
        <p:spPr/>
        <p:txBody>
          <a:bodyPr/>
          <a:lstStyle/>
          <a:p>
            <a:endParaRPr lang="zh-CN" altLang="en-US"/>
          </a:p>
        </p:txBody>
      </p:sp>
      <p:sp>
        <p:nvSpPr>
          <p:cNvPr id="1048601"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1048577"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578"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C1078-46ED-40F9-8930-935BAD7C2B02}" type="datetimeFigureOut">
              <a:rPr lang="zh-CN" altLang="en-US" smtClean="0"/>
              <a:t>2022/9/30</a:t>
            </a:fld>
            <a:endParaRPr lang="zh-CN" altLang="en-US"/>
          </a:p>
        </p:txBody>
      </p:sp>
      <p:sp>
        <p:nvSpPr>
          <p:cNvPr id="104857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52ADC-5BFA-4FBD-BEE2-16096B7F416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586" name="Title 1"/>
          <p:cNvSpPr>
            <a:spLocks noGrp="1"/>
          </p:cNvSpPr>
          <p:nvPr>
            <p:ph type="ctrTitle"/>
          </p:nvPr>
        </p:nvSpPr>
        <p:spPr>
          <a:xfrm>
            <a:off x="596766" y="872807"/>
            <a:ext cx="7772400" cy="1311691"/>
          </a:xfrm>
        </p:spPr>
        <p:txBody>
          <a:bodyPr/>
          <a:lstStyle/>
          <a:p>
            <a:r>
              <a:rPr lang="en-US" altLang="zh-CN" b="1" i="1" u="none" dirty="0">
                <a:solidFill>
                  <a:schemeClr val="bg1"/>
                </a:solidFill>
                <a:effectLst>
                  <a:outerShdw blurRad="38100" dist="38100" dir="2700000" algn="br" rotWithShape="0">
                    <a:srgbClr val="000000"/>
                  </a:outerShdw>
                </a:effectLst>
              </a:rPr>
              <a:t>Soil pollution</a:t>
            </a:r>
          </a:p>
        </p:txBody>
      </p:sp>
      <p:sp>
        <p:nvSpPr>
          <p:cNvPr id="1048667" name="TextBox 1048666"/>
          <p:cNvSpPr txBox="1"/>
          <p:nvPr/>
        </p:nvSpPr>
        <p:spPr>
          <a:xfrm rot="21600000">
            <a:off x="4571999" y="4673502"/>
            <a:ext cx="4778370" cy="1767841"/>
          </a:xfrm>
          <a:prstGeom prst="rect">
            <a:avLst/>
          </a:prstGeom>
        </p:spPr>
        <p:txBody>
          <a:bodyPr wrap="square" rtlCol="0">
            <a:spAutoFit/>
          </a:bodyPr>
          <a:lstStyle/>
          <a:p>
            <a:r>
              <a:rPr lang="en-US" sz="2800">
                <a:solidFill>
                  <a:srgbClr val="FFFFFF"/>
                </a:solidFill>
              </a:rPr>
              <a:t>Name:-P. Anand babu</a:t>
            </a:r>
            <a:endParaRPr lang="en-IN" sz="2800">
              <a:solidFill>
                <a:srgbClr val="000000"/>
              </a:solidFill>
            </a:endParaRPr>
          </a:p>
          <a:p>
            <a:r>
              <a:rPr lang="en-US" sz="2800">
                <a:solidFill>
                  <a:srgbClr val="FFFFFF"/>
                </a:solidFill>
              </a:rPr>
              <a:t>Reg no:-192110413</a:t>
            </a:r>
            <a:endParaRPr lang="en-IN" sz="2800">
              <a:solidFill>
                <a:srgbClr val="000000"/>
              </a:solidFill>
            </a:endParaRPr>
          </a:p>
          <a:p>
            <a:r>
              <a:rPr lang="en-US" sz="2800">
                <a:solidFill>
                  <a:srgbClr val="FFFFFF"/>
                </a:solidFill>
              </a:rPr>
              <a:t>Sub code:-UBA3366(POM) </a:t>
            </a:r>
            <a:endParaRPr lang="en-IN" sz="2800">
              <a:solidFill>
                <a:srgbClr val="000000"/>
              </a:solidFill>
            </a:endParaRPr>
          </a:p>
          <a:p>
            <a:r>
              <a:rPr lang="en-US" sz="2800">
                <a:solidFill>
                  <a:srgbClr val="FFFFFF"/>
                </a:solidFill>
              </a:rPr>
              <a:t> Faculty :-Dr.k vijay bhaskar</a:t>
            </a:r>
            <a:endParaRPr lang="en-IN" sz="2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01E48-FD92-0FFD-D6B8-9B5F9410E6CC}"/>
              </a:ext>
            </a:extLst>
          </p:cNvPr>
          <p:cNvSpPr>
            <a:spLocks noGrp="1"/>
          </p:cNvSpPr>
          <p:nvPr>
            <p:ph type="title"/>
          </p:nvPr>
        </p:nvSpPr>
        <p:spPr>
          <a:xfrm>
            <a:off x="628650" y="0"/>
            <a:ext cx="7886700" cy="539649"/>
          </a:xfrm>
        </p:spPr>
        <p:txBody>
          <a:bodyPr>
            <a:normAutofit fontScale="90000"/>
          </a:bodyPr>
          <a:lstStyle/>
          <a:p>
            <a:r>
              <a:rPr lang="en-IN" dirty="0"/>
              <a:t>Google survey</a:t>
            </a:r>
          </a:p>
        </p:txBody>
      </p:sp>
      <p:pic>
        <p:nvPicPr>
          <p:cNvPr id="5" name="Content Placeholder 4">
            <a:extLst>
              <a:ext uri="{FF2B5EF4-FFF2-40B4-BE49-F238E27FC236}">
                <a16:creationId xmlns:a16="http://schemas.microsoft.com/office/drawing/2014/main" id="{FC0701AF-257E-64A6-90B5-41E246793B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8211" y="539649"/>
            <a:ext cx="7687578" cy="5723265"/>
          </a:xfrm>
        </p:spPr>
      </p:pic>
    </p:spTree>
    <p:extLst>
      <p:ext uri="{BB962C8B-B14F-4D97-AF65-F5344CB8AC3E}">
        <p14:creationId xmlns:p14="http://schemas.microsoft.com/office/powerpoint/2010/main" val="3391137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p:txBody>
          <a:bodyPr/>
          <a:lstStyle/>
          <a:p>
            <a:r>
              <a:rPr lang="en-US" dirty="0">
                <a:solidFill>
                  <a:srgbClr val="000000"/>
                </a:solidFill>
              </a:rPr>
              <a:t>Discussion</a:t>
            </a:r>
            <a:br>
              <a:rPr lang="en-US" dirty="0">
                <a:solidFill>
                  <a:srgbClr val="000000"/>
                </a:solidFill>
              </a:rPr>
            </a:br>
            <a:endParaRPr lang="en-IN" dirty="0"/>
          </a:p>
        </p:txBody>
      </p:sp>
      <p:sp>
        <p:nvSpPr>
          <p:cNvPr id="1048619" name="Content Placeholder 2"/>
          <p:cNvSpPr>
            <a:spLocks noGrp="1"/>
          </p:cNvSpPr>
          <p:nvPr>
            <p:ph idx="1"/>
          </p:nvPr>
        </p:nvSpPr>
        <p:spPr>
          <a:xfrm>
            <a:off x="508000" y="1322773"/>
            <a:ext cx="8007350" cy="4749554"/>
          </a:xfrm>
        </p:spPr>
        <p:txBody>
          <a:bodyPr>
            <a:normAutofit/>
          </a:bodyPr>
          <a:lstStyle/>
          <a:p>
            <a:pPr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rPr>
              <a:t>Soil pollution is a type of pollution that is creating and increasing by humans. The main causes are throwing plastic things like </a:t>
            </a:r>
            <a:r>
              <a:rPr lang="en-US" sz="2400" dirty="0" err="1">
                <a:solidFill>
                  <a:srgbClr val="000000"/>
                </a:solidFill>
                <a:effectLst/>
                <a:latin typeface="Times New Roman" panose="02020603050405020304" pitchFamily="18" charset="0"/>
                <a:ea typeface="Times New Roman" panose="02020603050405020304" pitchFamily="18" charset="0"/>
              </a:rPr>
              <a:t>polithin</a:t>
            </a:r>
            <a:r>
              <a:rPr lang="en-US" sz="2400" dirty="0">
                <a:solidFill>
                  <a:srgbClr val="000000"/>
                </a:solidFill>
                <a:effectLst/>
                <a:latin typeface="Times New Roman" panose="02020603050405020304" pitchFamily="18" charset="0"/>
                <a:ea typeface="Times New Roman" panose="02020603050405020304" pitchFamily="18" charset="0"/>
              </a:rPr>
              <a:t>, plastic bags etc. in different places.</a:t>
            </a:r>
          </a:p>
          <a:p>
            <a:pPr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rPr>
              <a:t> Some another causes like Landfills, wastage of industries coming with water, mixing with it and  </a:t>
            </a:r>
            <a:r>
              <a:rPr lang="en-US" sz="2400" dirty="0">
                <a:solidFill>
                  <a:srgbClr val="000000"/>
                </a:solidFill>
                <a:latin typeface="Times New Roman" panose="02020603050405020304" pitchFamily="18" charset="0"/>
                <a:ea typeface="Times New Roman" panose="02020603050405020304" pitchFamily="18" charset="0"/>
              </a:rPr>
              <a:t>decompose</a:t>
            </a:r>
            <a:r>
              <a:rPr lang="en-US" sz="2400" dirty="0">
                <a:solidFill>
                  <a:srgbClr val="000000"/>
                </a:solidFill>
                <a:effectLst/>
                <a:latin typeface="Times New Roman" panose="02020603050405020304" pitchFamily="18" charset="0"/>
                <a:ea typeface="Times New Roman" panose="02020603050405020304" pitchFamily="18" charset="0"/>
              </a:rPr>
              <a:t> in the soil.</a:t>
            </a:r>
          </a:p>
          <a:p>
            <a:pPr algn="just">
              <a:lnSpc>
                <a:spcPct val="150000"/>
              </a:lnSpc>
            </a:pPr>
            <a:r>
              <a:rPr lang="en-US" sz="2400" dirty="0">
                <a:solidFill>
                  <a:srgbClr val="000000"/>
                </a:solidFill>
                <a:latin typeface="Times New Roman" panose="02020603050405020304" pitchFamily="18" charset="0"/>
                <a:ea typeface="Times New Roman" panose="02020603050405020304" pitchFamily="18" charset="0"/>
              </a:rPr>
              <a:t>Using pesticides is a cause for decreasing the soil fertility.</a:t>
            </a:r>
            <a:endParaRPr lang="en-US" sz="2400" dirty="0">
              <a:solidFill>
                <a:srgbClr val="000000"/>
              </a:solidFill>
              <a:effectLst/>
              <a:latin typeface="Times New Roman" panose="02020603050405020304" pitchFamily="18" charset="0"/>
              <a:ea typeface="Times New Roman" panose="02020603050405020304" pitchFamily="18" charset="0"/>
            </a:endParaRPr>
          </a:p>
          <a:p>
            <a:pPr marL="0" indent="0" algn="just">
              <a:lnSpc>
                <a:spcPct val="150000"/>
              </a:lnSpc>
              <a:buNone/>
            </a:pP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p:txBody>
          <a:bodyPr/>
          <a:lstStyle/>
          <a:p>
            <a:r>
              <a:rPr lang="en-US" dirty="0">
                <a:solidFill>
                  <a:srgbClr val="000000"/>
                </a:solidFill>
              </a:rPr>
              <a:t>Suggestions</a:t>
            </a:r>
            <a:br>
              <a:rPr lang="en-IN" dirty="0">
                <a:solidFill>
                  <a:srgbClr val="000000"/>
                </a:solidFill>
              </a:rPr>
            </a:br>
            <a:endParaRPr lang="en-IN" dirty="0"/>
          </a:p>
        </p:txBody>
      </p:sp>
      <p:sp>
        <p:nvSpPr>
          <p:cNvPr id="1048621" name="Content Placeholder 2"/>
          <p:cNvSpPr>
            <a:spLocks noGrp="1"/>
          </p:cNvSpPr>
          <p:nvPr>
            <p:ph idx="1"/>
          </p:nvPr>
        </p:nvSpPr>
        <p:spPr>
          <a:xfrm>
            <a:off x="317500" y="1117600"/>
            <a:ext cx="8197850" cy="5375274"/>
          </a:xfrm>
        </p:spPr>
        <p:txBody>
          <a:bodyPr>
            <a:normAutofit/>
          </a:bodyPr>
          <a:lstStyle/>
          <a:p>
            <a:pPr algn="just">
              <a:lnSpc>
                <a:spcPct val="150000"/>
              </a:lnSpc>
            </a:pPr>
            <a:r>
              <a:rPr lang="en-IN" dirty="0">
                <a:latin typeface="Times New Roman" panose="02020603050405020304" pitchFamily="18" charset="0"/>
                <a:cs typeface="Times New Roman" panose="02020603050405020304" pitchFamily="18" charset="0"/>
              </a:rPr>
              <a:t>Plant more trees.</a:t>
            </a:r>
          </a:p>
          <a:p>
            <a:pPr algn="just">
              <a:lnSpc>
                <a:spcPct val="150000"/>
              </a:lnSpc>
            </a:pPr>
            <a:r>
              <a:rPr lang="en-IN" dirty="0">
                <a:latin typeface="Times New Roman" panose="02020603050405020304" pitchFamily="18" charset="0"/>
                <a:cs typeface="Times New Roman" panose="02020603050405020304" pitchFamily="18" charset="0"/>
              </a:rPr>
              <a:t>Use natural-alternatives to toxic substances.</a:t>
            </a:r>
          </a:p>
          <a:p>
            <a:pPr algn="just">
              <a:lnSpc>
                <a:spcPct val="150000"/>
              </a:lnSpc>
            </a:pPr>
            <a:r>
              <a:rPr lang="en-IN" dirty="0">
                <a:latin typeface="Times New Roman" panose="02020603050405020304" pitchFamily="18" charset="0"/>
                <a:cs typeface="Times New Roman" panose="02020603050405020304" pitchFamily="18" charset="0"/>
              </a:rPr>
              <a:t>Eat sustainable foodstuff.</a:t>
            </a:r>
          </a:p>
          <a:p>
            <a:pPr algn="just">
              <a:lnSpc>
                <a:spcPct val="150000"/>
              </a:lnSpc>
            </a:pPr>
            <a:r>
              <a:rPr lang="en-IN" dirty="0">
                <a:latin typeface="Times New Roman" panose="02020603050405020304" pitchFamily="18" charset="0"/>
                <a:cs typeface="Times New Roman" panose="02020603050405020304" pitchFamily="18" charset="0"/>
              </a:rPr>
              <a:t>Recycle </a:t>
            </a:r>
            <a:r>
              <a:rPr lang="en-IN" dirty="0" err="1">
                <a:latin typeface="Times New Roman" panose="02020603050405020304" pitchFamily="18" charset="0"/>
                <a:cs typeface="Times New Roman" panose="02020603050405020304" pitchFamily="18" charset="0"/>
              </a:rPr>
              <a:t>battries</a:t>
            </a:r>
            <a:r>
              <a:rPr lang="en-IN" dirty="0">
                <a:latin typeface="Times New Roman" panose="02020603050405020304" pitchFamily="18" charset="0"/>
                <a:cs typeface="Times New Roman" panose="02020603050405020304" pitchFamily="18" charset="0"/>
              </a:rPr>
              <a:t> properly.</a:t>
            </a:r>
          </a:p>
          <a:p>
            <a:pPr algn="just">
              <a:lnSpc>
                <a:spcPct val="150000"/>
              </a:lnSpc>
            </a:pPr>
            <a:r>
              <a:rPr lang="en-IN" dirty="0">
                <a:latin typeface="Times New Roman" panose="02020603050405020304" pitchFamily="18" charset="0"/>
                <a:cs typeface="Times New Roman" panose="02020603050405020304" pitchFamily="18" charset="0"/>
              </a:rPr>
              <a:t>Produce homemade compost.</a:t>
            </a:r>
          </a:p>
          <a:p>
            <a:pPr algn="just">
              <a:lnSpc>
                <a:spcPct val="150000"/>
              </a:lnSpc>
            </a:pPr>
            <a:r>
              <a:rPr lang="en-IN" dirty="0">
                <a:latin typeface="Times New Roman" panose="02020603050405020304" pitchFamily="18" charset="0"/>
                <a:cs typeface="Times New Roman" panose="02020603050405020304" pitchFamily="18" charset="0"/>
              </a:rPr>
              <a:t>Deforestation and afforestation should be promoted.</a:t>
            </a:r>
          </a:p>
          <a:p>
            <a:pPr algn="just">
              <a:lnSpc>
                <a:spcPct val="150000"/>
              </a:lnSpc>
            </a:pPr>
            <a:r>
              <a:rPr lang="en-IN" dirty="0">
                <a:latin typeface="Times New Roman" panose="02020603050405020304" pitchFamily="18" charset="0"/>
                <a:cs typeface="Times New Roman" panose="02020603050405020304" pitchFamily="18" charset="0"/>
              </a:rPr>
              <a:t>Encourage more Eco-friendly.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622" name="Title 1"/>
          <p:cNvSpPr>
            <a:spLocks noGrp="1"/>
          </p:cNvSpPr>
          <p:nvPr>
            <p:ph type="title"/>
          </p:nvPr>
        </p:nvSpPr>
        <p:spPr>
          <a:xfrm>
            <a:off x="450850" y="0"/>
            <a:ext cx="7886700" cy="1325563"/>
          </a:xfrm>
        </p:spPr>
        <p:txBody>
          <a:bodyPr/>
          <a:lstStyle/>
          <a:p>
            <a:r>
              <a:rPr lang="en-IN" b="1" dirty="0"/>
              <a:t>Conclusion</a:t>
            </a:r>
            <a:endParaRPr lang="en-US" b="1" dirty="0"/>
          </a:p>
        </p:txBody>
      </p:sp>
      <p:sp>
        <p:nvSpPr>
          <p:cNvPr id="1048623" name="Content Placeholder 2"/>
          <p:cNvSpPr>
            <a:spLocks noGrp="1"/>
          </p:cNvSpPr>
          <p:nvPr>
            <p:ph idx="1"/>
          </p:nvPr>
        </p:nvSpPr>
        <p:spPr/>
        <p:txBody>
          <a:bodyPr>
            <a:normAutofit lnSpcReduction="10000"/>
          </a:bodyPr>
          <a:lstStyle/>
          <a:p>
            <a:pPr algn="just">
              <a:lnSpc>
                <a:spcPct val="150000"/>
              </a:lnSpc>
            </a:pPr>
            <a:r>
              <a:rPr lang="en-IN" sz="2400" dirty="0">
                <a:solidFill>
                  <a:srgbClr val="333333"/>
                </a:solidFill>
                <a:effectLst/>
                <a:highlight>
                  <a:srgbClr val="C0C0C0"/>
                </a:highlight>
                <a:latin typeface="Times New Roman" panose="02020603050405020304" pitchFamily="18" charset="0"/>
                <a:ea typeface="Times New Roman" panose="02020603050405020304" pitchFamily="18" charset="0"/>
              </a:rPr>
              <a:t>In conclusion, The soil pollution is an environmental issue that touches on all aspects of life. It is causes by human activities, which can be controlled. </a:t>
            </a:r>
            <a:r>
              <a:rPr lang="en-IN" sz="2400" dirty="0">
                <a:solidFill>
                  <a:srgbClr val="333333"/>
                </a:solidFill>
                <a:highlight>
                  <a:srgbClr val="C0C0C0"/>
                </a:highlight>
                <a:latin typeface="Times New Roman" panose="02020603050405020304" pitchFamily="18" charset="0"/>
                <a:ea typeface="Times New Roman" panose="02020603050405020304" pitchFamily="18" charset="0"/>
              </a:rPr>
              <a:t>The </a:t>
            </a:r>
            <a:r>
              <a:rPr lang="en-IN" sz="2400" dirty="0">
                <a:solidFill>
                  <a:srgbClr val="333333"/>
                </a:solidFill>
                <a:effectLst/>
                <a:highlight>
                  <a:srgbClr val="C0C0C0"/>
                </a:highlight>
                <a:latin typeface="Times New Roman" panose="02020603050405020304" pitchFamily="18" charset="0"/>
                <a:ea typeface="Times New Roman" panose="02020603050405020304" pitchFamily="18" charset="0"/>
              </a:rPr>
              <a:t>Consequences of soil pollution </a:t>
            </a:r>
            <a:r>
              <a:rPr lang="en-IN" sz="2400" dirty="0">
                <a:solidFill>
                  <a:srgbClr val="333333"/>
                </a:solidFill>
                <a:highlight>
                  <a:srgbClr val="C0C0C0"/>
                </a:highlight>
                <a:latin typeface="Times New Roman" panose="02020603050405020304" pitchFamily="18" charset="0"/>
                <a:ea typeface="Times New Roman" panose="02020603050405020304" pitchFamily="18" charset="0"/>
              </a:rPr>
              <a:t>is</a:t>
            </a:r>
            <a:r>
              <a:rPr lang="en-IN" sz="2400" dirty="0">
                <a:solidFill>
                  <a:srgbClr val="333333"/>
                </a:solidFill>
                <a:effectLst/>
                <a:highlight>
                  <a:srgbClr val="C0C0C0"/>
                </a:highlight>
                <a:latin typeface="Times New Roman" panose="02020603050405020304" pitchFamily="18" charset="0"/>
                <a:ea typeface="Times New Roman" panose="02020603050405020304" pitchFamily="18" charset="0"/>
              </a:rPr>
              <a:t> similar to other forms of pollution because of the nature of pollutants </a:t>
            </a:r>
            <a:r>
              <a:rPr lang="en-IN" sz="2400" dirty="0">
                <a:solidFill>
                  <a:srgbClr val="333333"/>
                </a:solidFill>
                <a:highlight>
                  <a:srgbClr val="C0C0C0"/>
                </a:highlight>
                <a:latin typeface="Times New Roman" panose="02020603050405020304" pitchFamily="18" charset="0"/>
                <a:ea typeface="Times New Roman" panose="02020603050405020304" pitchFamily="18" charset="0"/>
              </a:rPr>
              <a:t>are</a:t>
            </a:r>
            <a:r>
              <a:rPr lang="en-IN" sz="2400" dirty="0">
                <a:solidFill>
                  <a:srgbClr val="333333"/>
                </a:solidFill>
                <a:effectLst/>
                <a:highlight>
                  <a:srgbClr val="C0C0C0"/>
                </a:highlight>
                <a:latin typeface="Times New Roman" panose="02020603050405020304" pitchFamily="18" charset="0"/>
                <a:ea typeface="Times New Roman" panose="02020603050405020304" pitchFamily="18" charset="0"/>
              </a:rPr>
              <a:t> chemicals. Health of living things relies on a clean environment. Pollution is any damage that we cause to the environment And Nobody can live without polluting our planet.</a:t>
            </a:r>
            <a:endParaRPr lang="en-IN" sz="2400" dirty="0">
              <a:effectLst/>
              <a:highlight>
                <a:srgbClr val="C0C0C0"/>
              </a:highlight>
              <a:latin typeface="Times New Roman" panose="02020603050405020304" pitchFamily="18" charset="0"/>
              <a:ea typeface="Times New Roman" panose="02020603050405020304" pitchFamily="18" charset="0"/>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2CB6-7CF7-8C90-DBE7-C4AC224489FF}"/>
              </a:ext>
            </a:extLst>
          </p:cNvPr>
          <p:cNvSpPr>
            <a:spLocks noGrp="1"/>
          </p:cNvSpPr>
          <p:nvPr>
            <p:ph type="title"/>
          </p:nvPr>
        </p:nvSpPr>
        <p:spPr>
          <a:xfrm>
            <a:off x="455396" y="-87262"/>
            <a:ext cx="7886700" cy="1325563"/>
          </a:xfrm>
        </p:spPr>
        <p:txBody>
          <a:bodyPr/>
          <a:lstStyle/>
          <a:p>
            <a:pPr algn="ctr"/>
            <a:r>
              <a:rPr lang="en-IN" dirty="0"/>
              <a:t>References</a:t>
            </a:r>
          </a:p>
        </p:txBody>
      </p:sp>
      <p:sp>
        <p:nvSpPr>
          <p:cNvPr id="3" name="Content Placeholder 2">
            <a:extLst>
              <a:ext uri="{FF2B5EF4-FFF2-40B4-BE49-F238E27FC236}">
                <a16:creationId xmlns:a16="http://schemas.microsoft.com/office/drawing/2014/main" id="{ED2C955A-31A9-F0C4-5623-8EC00899B872}"/>
              </a:ext>
            </a:extLst>
          </p:cNvPr>
          <p:cNvSpPr>
            <a:spLocks noGrp="1"/>
          </p:cNvSpPr>
          <p:nvPr>
            <p:ph idx="1"/>
          </p:nvPr>
        </p:nvSpPr>
        <p:spPr>
          <a:xfrm>
            <a:off x="455397" y="770021"/>
            <a:ext cx="8361344" cy="6006164"/>
          </a:xfrm>
        </p:spPr>
        <p:txBody>
          <a:bodyPr/>
          <a:lstStyle/>
          <a:p>
            <a:pPr marL="342900" lvl="0" indent="-342900" algn="just">
              <a:lnSpc>
                <a:spcPct val="150000"/>
              </a:lnSpc>
              <a:spcAft>
                <a:spcPts val="600"/>
              </a:spcAft>
              <a:buFont typeface="+mj-lt"/>
              <a:buAutoNum type="arabicPeriod"/>
            </a:pPr>
            <a:r>
              <a:rPr lang="en-US" sz="2000" dirty="0" err="1">
                <a:effectLst/>
                <a:latin typeface="Times New Roman" panose="02020603050405020304" pitchFamily="18" charset="0"/>
                <a:ea typeface="Times New Roman" panose="02020603050405020304" pitchFamily="18" charset="0"/>
              </a:rPr>
              <a:t>Alkorta</a:t>
            </a:r>
            <a:r>
              <a:rPr lang="en-US" sz="2000" dirty="0">
                <a:effectLst/>
                <a:latin typeface="Times New Roman" panose="02020603050405020304" pitchFamily="18" charset="0"/>
                <a:ea typeface="Times New Roman" panose="02020603050405020304" pitchFamily="18" charset="0"/>
              </a:rPr>
              <a:t>, I., Hernandez-</a:t>
            </a:r>
            <a:r>
              <a:rPr lang="en-US" sz="2000" dirty="0" err="1">
                <a:effectLst/>
                <a:latin typeface="Times New Roman" panose="02020603050405020304" pitchFamily="18" charset="0"/>
                <a:ea typeface="Times New Roman" panose="02020603050405020304" pitchFamily="18" charset="0"/>
              </a:rPr>
              <a:t>Allica</a:t>
            </a:r>
            <a:r>
              <a:rPr lang="en-US" sz="2000" dirty="0">
                <a:effectLst/>
                <a:latin typeface="Times New Roman" panose="02020603050405020304" pitchFamily="18" charset="0"/>
                <a:ea typeface="Times New Roman" panose="02020603050405020304" pitchFamily="18" charset="0"/>
              </a:rPr>
              <a:t>, J., </a:t>
            </a:r>
            <a:r>
              <a:rPr lang="en-US" sz="2000" dirty="0" err="1">
                <a:effectLst/>
                <a:latin typeface="Times New Roman" panose="02020603050405020304" pitchFamily="18" charset="0"/>
                <a:ea typeface="Times New Roman" panose="02020603050405020304" pitchFamily="18" charset="0"/>
              </a:rPr>
              <a:t>Becerril</a:t>
            </a:r>
            <a:r>
              <a:rPr lang="en-US" sz="2000" dirty="0">
                <a:effectLst/>
                <a:latin typeface="Times New Roman" panose="02020603050405020304" pitchFamily="18" charset="0"/>
                <a:ea typeface="Times New Roman" panose="02020603050405020304" pitchFamily="18" charset="0"/>
              </a:rPr>
              <a:t>, J.M., </a:t>
            </a:r>
            <a:r>
              <a:rPr lang="en-US" sz="2000" dirty="0" err="1">
                <a:effectLst/>
                <a:latin typeface="Times New Roman" panose="02020603050405020304" pitchFamily="18" charset="0"/>
                <a:ea typeface="Times New Roman" panose="02020603050405020304" pitchFamily="18" charset="0"/>
              </a:rPr>
              <a:t>Amezaga</a:t>
            </a:r>
            <a:r>
              <a:rPr lang="en-US" sz="2000" dirty="0">
                <a:effectLst/>
                <a:latin typeface="Times New Roman" panose="02020603050405020304" pitchFamily="18" charset="0"/>
                <a:ea typeface="Times New Roman" panose="02020603050405020304" pitchFamily="18" charset="0"/>
              </a:rPr>
              <a:t>, I., Albizu, I., </a:t>
            </a:r>
            <a:r>
              <a:rPr lang="en-US" sz="2000" dirty="0" err="1">
                <a:effectLst/>
                <a:latin typeface="Times New Roman" panose="02020603050405020304" pitchFamily="18" charset="0"/>
                <a:ea typeface="Times New Roman" panose="02020603050405020304" pitchFamily="18" charset="0"/>
              </a:rPr>
              <a:t>Onaindia</a:t>
            </a:r>
            <a:r>
              <a:rPr lang="en-US" sz="2000" dirty="0">
                <a:effectLst/>
                <a:latin typeface="Times New Roman" panose="02020603050405020304" pitchFamily="18" charset="0"/>
                <a:ea typeface="Times New Roman" panose="02020603050405020304" pitchFamily="18" charset="0"/>
              </a:rPr>
              <a:t>, M., &amp; </a:t>
            </a:r>
            <a:r>
              <a:rPr lang="en-US" sz="2000" dirty="0" err="1">
                <a:effectLst/>
                <a:latin typeface="Times New Roman" panose="02020603050405020304" pitchFamily="18" charset="0"/>
                <a:ea typeface="Times New Roman" panose="02020603050405020304" pitchFamily="18" charset="0"/>
              </a:rPr>
              <a:t>Garbisu</a:t>
            </a:r>
            <a:r>
              <a:rPr lang="en-US" sz="2000" dirty="0">
                <a:effectLst/>
                <a:latin typeface="Times New Roman" panose="02020603050405020304" pitchFamily="18" charset="0"/>
                <a:ea typeface="Times New Roman" panose="02020603050405020304" pitchFamily="18" charset="0"/>
              </a:rPr>
              <a:t>, C. Chelate-Enhanced phytoremediation of soils polluted with heavy metals. Reviews in Environmental Science and Bio/Technology 3:55-70. 2004. </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600"/>
              </a:spcBef>
              <a:spcAft>
                <a:spcPts val="0"/>
              </a:spcAft>
              <a:buFont typeface="+mj-lt"/>
              <a:buAutoNum type="arabicPeriod"/>
            </a:pPr>
            <a:r>
              <a:rPr lang="en-US" sz="2000" dirty="0" err="1">
                <a:effectLst/>
                <a:latin typeface="Times New Roman" panose="02020603050405020304" pitchFamily="18" charset="0"/>
                <a:ea typeface="Times New Roman" panose="02020603050405020304" pitchFamily="18" charset="0"/>
              </a:rPr>
              <a:t>Amusan</a:t>
            </a:r>
            <a:r>
              <a:rPr lang="en-US" sz="2000" dirty="0">
                <a:effectLst/>
                <a:latin typeface="Times New Roman" panose="02020603050405020304" pitchFamily="18" charset="0"/>
                <a:ea typeface="Times New Roman" panose="02020603050405020304" pitchFamily="18" charset="0"/>
              </a:rPr>
              <a:t>, A.A., Bada, S.B., &amp; Salami, A.T. Effect of Traffic Density on Heavy Metal Content of Soil and Vegetation along Roadsides in Osun State, Nigeria. West African Journal of Applied Ecology 4:107-114. 2003. </a:t>
            </a:r>
          </a:p>
          <a:p>
            <a:pPr marL="342900" indent="-342900" algn="just">
              <a:lnSpc>
                <a:spcPct val="150000"/>
              </a:lnSpc>
              <a:spcBef>
                <a:spcPts val="600"/>
              </a:spcBef>
              <a:buFont typeface="+mj-lt"/>
              <a:buAutoNum type="arabicPeriod"/>
            </a:pPr>
            <a:r>
              <a:rPr lang="en-US" sz="2000" dirty="0">
                <a:effectLst/>
                <a:latin typeface="Times New Roman" panose="02020603050405020304" pitchFamily="18" charset="0"/>
                <a:ea typeface="Times New Roman" panose="02020603050405020304" pitchFamily="18" charset="0"/>
              </a:rPr>
              <a:t>Ayodele, J.T. &amp; </a:t>
            </a:r>
            <a:r>
              <a:rPr lang="en-US" sz="2000" dirty="0" err="1">
                <a:effectLst/>
                <a:latin typeface="Times New Roman" panose="02020603050405020304" pitchFamily="18" charset="0"/>
                <a:ea typeface="Times New Roman" panose="02020603050405020304" pitchFamily="18" charset="0"/>
              </a:rPr>
              <a:t>Oluyomi</a:t>
            </a:r>
            <a:r>
              <a:rPr lang="en-US" sz="2000" dirty="0">
                <a:effectLst/>
                <a:latin typeface="Times New Roman" panose="02020603050405020304" pitchFamily="18" charset="0"/>
                <a:ea typeface="Times New Roman" panose="02020603050405020304" pitchFamily="18" charset="0"/>
              </a:rPr>
              <a:t>, C.D. Grass contamination by trace metals from road traffic. Journal of Environmental Chemistry and Ecotoxicology 3(3):60-67. 2011. Cervantes, H.F.P. An Evaluation of Metal Transport from Shoulder Highway Sections into Roadside Soils Due to Atmospheric and Runoff Processes. Ph.D. Thesis, University of British Columbia. 2005. </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600"/>
              </a:spcBef>
              <a:spcAft>
                <a:spcPts val="0"/>
              </a:spcAft>
              <a:buFont typeface="+mj-lt"/>
              <a:buAutoNum type="arabicPeriod"/>
            </a:pP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079471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087098-E8B6-F86F-5424-F2DA2B02EE3F}"/>
              </a:ext>
            </a:extLst>
          </p:cNvPr>
          <p:cNvSpPr>
            <a:spLocks noGrp="1"/>
          </p:cNvSpPr>
          <p:nvPr>
            <p:ph idx="1"/>
          </p:nvPr>
        </p:nvSpPr>
        <p:spPr>
          <a:xfrm>
            <a:off x="250257" y="154004"/>
            <a:ext cx="8681987" cy="6703996"/>
          </a:xfrm>
        </p:spPr>
        <p:txBody>
          <a:bodyPr/>
          <a:lstStyle/>
          <a:p>
            <a:pPr marL="342900" lvl="0" indent="-342900" algn="just">
              <a:lnSpc>
                <a:spcPct val="150000"/>
              </a:lnSpc>
              <a:spcAft>
                <a:spcPts val="600"/>
              </a:spcAft>
              <a:buAutoNum type="arabicPeriod" startAt="4"/>
            </a:pPr>
            <a:r>
              <a:rPr lang="en-US" sz="1800" dirty="0">
                <a:effectLst/>
                <a:latin typeface="Times New Roman" panose="02020603050405020304" pitchFamily="18" charset="0"/>
                <a:ea typeface="Times New Roman" panose="02020603050405020304" pitchFamily="18" charset="0"/>
              </a:rPr>
              <a:t>Cooper, E.M., Sims, J.T., Cunningham, S.D., Huang, J.W., &amp; </a:t>
            </a:r>
            <a:r>
              <a:rPr lang="en-US" sz="1800" dirty="0" err="1">
                <a:effectLst/>
                <a:latin typeface="Times New Roman" panose="02020603050405020304" pitchFamily="18" charset="0"/>
                <a:ea typeface="Times New Roman" panose="02020603050405020304" pitchFamily="18" charset="0"/>
              </a:rPr>
              <a:t>Berti</a:t>
            </a:r>
            <a:r>
              <a:rPr lang="en-US" sz="1800" dirty="0">
                <a:effectLst/>
                <a:latin typeface="Times New Roman" panose="02020603050405020304" pitchFamily="18" charset="0"/>
                <a:ea typeface="Times New Roman" panose="02020603050405020304" pitchFamily="18" charset="0"/>
              </a:rPr>
              <a:t>, W.R. Chelate-   Assisted Phytoextraction of Lead from Contaminated Soils. Journal of Environmental Quality 28(6):1709- 1719. 1999.</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AutoNum type="arabicPeriod" startAt="5"/>
            </a:pPr>
            <a:r>
              <a:rPr lang="en-US" sz="1800" dirty="0">
                <a:effectLst/>
                <a:latin typeface="Times New Roman" panose="02020603050405020304" pitchFamily="18" charset="0"/>
                <a:ea typeface="Times New Roman" panose="02020603050405020304" pitchFamily="18" charset="0"/>
              </a:rPr>
              <a:t>Duong, T.T.T. &amp; Lee, B. Determining contamination level of heavy metals in road dust from busy traffic areas with different characteristics. Journal of Environmental Management 92:554-562. 2011. </a:t>
            </a:r>
            <a:r>
              <a:rPr lang="en-US" sz="1800" dirty="0" err="1">
                <a:effectLst/>
                <a:latin typeface="Times New Roman" panose="02020603050405020304" pitchFamily="18" charset="0"/>
                <a:ea typeface="Times New Roman" panose="02020603050405020304" pitchFamily="18" charset="0"/>
              </a:rPr>
              <a:t>Epelde</a:t>
            </a:r>
            <a:r>
              <a:rPr lang="en-US" sz="1800" dirty="0">
                <a:effectLst/>
                <a:latin typeface="Times New Roman" panose="02020603050405020304" pitchFamily="18" charset="0"/>
                <a:ea typeface="Times New Roman" panose="02020603050405020304" pitchFamily="18" charset="0"/>
              </a:rPr>
              <a:t>, L., Hernandez-</a:t>
            </a:r>
            <a:r>
              <a:rPr lang="en-US" sz="1800" dirty="0" err="1">
                <a:effectLst/>
                <a:latin typeface="Times New Roman" panose="02020603050405020304" pitchFamily="18" charset="0"/>
                <a:ea typeface="Times New Roman" panose="02020603050405020304" pitchFamily="18" charset="0"/>
              </a:rPr>
              <a:t>Allica</a:t>
            </a:r>
            <a:r>
              <a:rPr lang="en-US" sz="1800" dirty="0">
                <a:effectLst/>
                <a:latin typeface="Times New Roman" panose="02020603050405020304" pitchFamily="18" charset="0"/>
                <a:ea typeface="Times New Roman" panose="02020603050405020304" pitchFamily="18" charset="0"/>
              </a:rPr>
              <a:t>, J., </a:t>
            </a:r>
            <a:r>
              <a:rPr lang="en-US" sz="1800" dirty="0" err="1">
                <a:effectLst/>
                <a:latin typeface="Times New Roman" panose="02020603050405020304" pitchFamily="18" charset="0"/>
                <a:ea typeface="Times New Roman" panose="02020603050405020304" pitchFamily="18" charset="0"/>
              </a:rPr>
              <a:t>Becerril</a:t>
            </a:r>
            <a:r>
              <a:rPr lang="en-US" sz="1800" dirty="0">
                <a:effectLst/>
                <a:latin typeface="Times New Roman" panose="02020603050405020304" pitchFamily="18" charset="0"/>
                <a:ea typeface="Times New Roman" panose="02020603050405020304" pitchFamily="18" charset="0"/>
              </a:rPr>
              <a:t>, J.M., Blanco, F., &amp; </a:t>
            </a:r>
            <a:r>
              <a:rPr lang="en-US" sz="1800" dirty="0" err="1">
                <a:effectLst/>
                <a:latin typeface="Times New Roman" panose="02020603050405020304" pitchFamily="18" charset="0"/>
                <a:ea typeface="Times New Roman" panose="02020603050405020304" pitchFamily="18" charset="0"/>
              </a:rPr>
              <a:t>Garbisu</a:t>
            </a:r>
            <a:r>
              <a:rPr lang="en-US" sz="1800" dirty="0">
                <a:effectLst/>
                <a:latin typeface="Times New Roman" panose="02020603050405020304" pitchFamily="18" charset="0"/>
                <a:ea typeface="Times New Roman" panose="02020603050405020304" pitchFamily="18" charset="0"/>
              </a:rPr>
              <a:t>, C.</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600"/>
              </a:spcBef>
              <a:spcAft>
                <a:spcPts val="0"/>
              </a:spcAft>
              <a:buAutoNum type="arabicPeriod" startAt="6"/>
            </a:pPr>
            <a:r>
              <a:rPr lang="en-US" sz="1800" dirty="0">
                <a:effectLst/>
                <a:latin typeface="Times New Roman" panose="02020603050405020304" pitchFamily="18" charset="0"/>
                <a:ea typeface="Times New Roman" panose="02020603050405020304" pitchFamily="18" charset="0"/>
              </a:rPr>
              <a:t>Effects of chelates on plants and soil microbial community: Comparison of EDTA and EDDS for lead phytoextraction. Science of the Total Environment 401:21-28. 2008. Humphreys, M.O. &amp; Nicholls, M.K. Relationship between tolerance to heavy metals in Agrostis </a:t>
            </a:r>
            <a:r>
              <a:rPr lang="en-US" sz="1800" dirty="0" err="1">
                <a:effectLst/>
                <a:latin typeface="Times New Roman" panose="02020603050405020304" pitchFamily="18" charset="0"/>
                <a:ea typeface="Times New Roman" panose="02020603050405020304" pitchFamily="18" charset="0"/>
              </a:rPr>
              <a:t>capillaris</a:t>
            </a:r>
            <a:r>
              <a:rPr lang="en-US" sz="1800" dirty="0">
                <a:effectLst/>
                <a:latin typeface="Times New Roman" panose="02020603050405020304" pitchFamily="18" charset="0"/>
                <a:ea typeface="Times New Roman" panose="02020603050405020304" pitchFamily="18" charset="0"/>
              </a:rPr>
              <a:t> L. (A. tenuis </a:t>
            </a:r>
            <a:r>
              <a:rPr lang="en-US" sz="1800" dirty="0" err="1">
                <a:effectLst/>
                <a:latin typeface="Times New Roman" panose="02020603050405020304" pitchFamily="18" charset="0"/>
                <a:ea typeface="Times New Roman" panose="02020603050405020304" pitchFamily="18" charset="0"/>
              </a:rPr>
              <a:t>sibth</a:t>
            </a:r>
            <a:r>
              <a:rPr lang="en-US" sz="1800" dirty="0">
                <a:effectLst/>
                <a:latin typeface="Times New Roman" panose="02020603050405020304" pitchFamily="18" charset="0"/>
                <a:ea typeface="Times New Roman" panose="02020603050405020304" pitchFamily="18" charset="0"/>
              </a:rPr>
              <a:t>.). New Phytol 98:177-190. 1984.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15084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592" name="Title 1048592"/>
          <p:cNvSpPr>
            <a:spLocks noGrp="1"/>
          </p:cNvSpPr>
          <p:nvPr>
            <p:ph type="title"/>
          </p:nvPr>
        </p:nvSpPr>
        <p:spPr>
          <a:xfrm>
            <a:off x="366422" y="147344"/>
            <a:ext cx="7886700" cy="1325563"/>
          </a:xfrm>
        </p:spPr>
        <p:txBody>
          <a:bodyPr/>
          <a:lstStyle/>
          <a:p>
            <a:r>
              <a:rPr lang="en-US" sz="4400" u="sng" dirty="0">
                <a:solidFill>
                  <a:srgbClr val="000000"/>
                </a:solidFill>
              </a:rPr>
              <a:t>Contents</a:t>
            </a:r>
            <a:endParaRPr lang="en-IN" sz="4400" u="sng" dirty="0">
              <a:solidFill>
                <a:srgbClr val="000000"/>
              </a:solidFill>
            </a:endParaRPr>
          </a:p>
        </p:txBody>
      </p:sp>
      <p:sp>
        <p:nvSpPr>
          <p:cNvPr id="1048593" name="Content Placeholder 1048593"/>
          <p:cNvSpPr>
            <a:spLocks noGrp="1"/>
          </p:cNvSpPr>
          <p:nvPr>
            <p:ph idx="1"/>
          </p:nvPr>
        </p:nvSpPr>
        <p:spPr>
          <a:xfrm>
            <a:off x="0" y="1472906"/>
            <a:ext cx="7886700" cy="4451684"/>
          </a:xfrm>
        </p:spPr>
        <p:txBody>
          <a:bodyPr>
            <a:normAutofit fontScale="92500" lnSpcReduction="10000"/>
          </a:bodyPr>
          <a:lstStyle/>
          <a:p>
            <a:pPr>
              <a:buFont typeface="Wingdings" charset="2"/>
              <a:buChar char="l"/>
            </a:pPr>
            <a:r>
              <a:rPr lang="en-US" dirty="0">
                <a:solidFill>
                  <a:srgbClr val="000000"/>
                </a:solidFill>
                <a:latin typeface="Times New Roman" panose="02020603050405020304" pitchFamily="18" charset="0"/>
                <a:cs typeface="Times New Roman" panose="02020603050405020304" pitchFamily="18" charset="0"/>
              </a:rPr>
              <a:t>   Abstract</a:t>
            </a:r>
          </a:p>
          <a:p>
            <a:pPr>
              <a:buFont typeface="Wingdings" charset="2"/>
              <a:buChar char="l"/>
            </a:pPr>
            <a:r>
              <a:rPr lang="en-US" dirty="0">
                <a:solidFill>
                  <a:srgbClr val="000000"/>
                </a:solidFill>
                <a:latin typeface="Times New Roman" panose="02020603050405020304" pitchFamily="18" charset="0"/>
                <a:cs typeface="Times New Roman" panose="02020603050405020304" pitchFamily="18" charset="0"/>
              </a:rPr>
              <a:t>  Problem Identification</a:t>
            </a:r>
            <a:endParaRPr lang="en-IN" dirty="0">
              <a:solidFill>
                <a:srgbClr val="000000"/>
              </a:solidFill>
              <a:latin typeface="Times New Roman" panose="02020603050405020304" pitchFamily="18" charset="0"/>
              <a:cs typeface="Times New Roman" panose="02020603050405020304" pitchFamily="18" charset="0"/>
            </a:endParaRPr>
          </a:p>
          <a:p>
            <a:pPr>
              <a:buFont typeface="Wingdings" charset="2"/>
              <a:buChar char="l"/>
            </a:pPr>
            <a:r>
              <a:rPr lang="en-US" dirty="0">
                <a:solidFill>
                  <a:srgbClr val="000000"/>
                </a:solidFill>
                <a:latin typeface="Times New Roman" panose="02020603050405020304" pitchFamily="18" charset="0"/>
                <a:cs typeface="Times New Roman" panose="02020603050405020304" pitchFamily="18" charset="0"/>
              </a:rPr>
              <a:t>  Introduction</a:t>
            </a:r>
          </a:p>
          <a:p>
            <a:pPr>
              <a:buFont typeface="Wingdings" charset="2"/>
              <a:buChar char="l"/>
            </a:pPr>
            <a:r>
              <a:rPr lang="en-IN" dirty="0">
                <a:solidFill>
                  <a:srgbClr val="000000"/>
                </a:solidFill>
                <a:latin typeface="Times New Roman" panose="02020603050405020304" pitchFamily="18" charset="0"/>
                <a:cs typeface="Times New Roman" panose="02020603050405020304" pitchFamily="18" charset="0"/>
              </a:rPr>
              <a:t>  Objectives</a:t>
            </a:r>
          </a:p>
          <a:p>
            <a:pPr>
              <a:buFont typeface="Wingdings" charset="2"/>
              <a:buChar char="l"/>
            </a:pPr>
            <a:r>
              <a:rPr lang="en-US" dirty="0">
                <a:solidFill>
                  <a:srgbClr val="000000"/>
                </a:solidFill>
                <a:latin typeface="Times New Roman" panose="02020603050405020304" pitchFamily="18" charset="0"/>
                <a:cs typeface="Times New Roman" panose="02020603050405020304" pitchFamily="18" charset="0"/>
              </a:rPr>
              <a:t>  Literature Survey</a:t>
            </a:r>
          </a:p>
          <a:p>
            <a:pPr>
              <a:buFont typeface="Wingdings" charset="2"/>
              <a:buChar char="l"/>
            </a:pPr>
            <a:r>
              <a:rPr lang="en-US" dirty="0">
                <a:solidFill>
                  <a:srgbClr val="000000"/>
                </a:solidFill>
                <a:latin typeface="Times New Roman" panose="02020603050405020304" pitchFamily="18" charset="0"/>
                <a:cs typeface="Times New Roman" panose="02020603050405020304" pitchFamily="18" charset="0"/>
              </a:rPr>
              <a:t>  Google survey</a:t>
            </a:r>
          </a:p>
          <a:p>
            <a:pPr>
              <a:buFont typeface="Wingdings" charset="2"/>
              <a:buChar char="l"/>
            </a:pPr>
            <a:r>
              <a:rPr lang="en-US" dirty="0">
                <a:solidFill>
                  <a:srgbClr val="000000"/>
                </a:solidFill>
                <a:latin typeface="Times New Roman" panose="02020603050405020304" pitchFamily="18" charset="0"/>
                <a:cs typeface="Times New Roman" panose="02020603050405020304" pitchFamily="18" charset="0"/>
              </a:rPr>
              <a:t>  Discussion</a:t>
            </a:r>
          </a:p>
          <a:p>
            <a:pPr>
              <a:buFont typeface="Wingdings" charset="2"/>
              <a:buChar char="l"/>
            </a:pPr>
            <a:r>
              <a:rPr lang="en-US" dirty="0">
                <a:solidFill>
                  <a:srgbClr val="000000"/>
                </a:solidFill>
                <a:latin typeface="Times New Roman" panose="02020603050405020304" pitchFamily="18" charset="0"/>
                <a:cs typeface="Times New Roman" panose="02020603050405020304" pitchFamily="18" charset="0"/>
              </a:rPr>
              <a:t>  Suggestions</a:t>
            </a:r>
            <a:endParaRPr lang="en-IN" dirty="0">
              <a:solidFill>
                <a:srgbClr val="000000"/>
              </a:solidFill>
              <a:latin typeface="Times New Roman" panose="02020603050405020304" pitchFamily="18" charset="0"/>
              <a:cs typeface="Times New Roman" panose="02020603050405020304" pitchFamily="18" charset="0"/>
            </a:endParaRPr>
          </a:p>
          <a:p>
            <a:pPr>
              <a:buFont typeface="Wingdings" charset="2"/>
              <a:buChar char="l"/>
            </a:pPr>
            <a:r>
              <a:rPr lang="en-US" dirty="0">
                <a:solidFill>
                  <a:srgbClr val="000000"/>
                </a:solidFill>
                <a:latin typeface="Times New Roman" panose="02020603050405020304" pitchFamily="18" charset="0"/>
                <a:cs typeface="Times New Roman" panose="02020603050405020304" pitchFamily="18" charset="0"/>
              </a:rPr>
              <a:t>  Conclusion</a:t>
            </a:r>
          </a:p>
          <a:p>
            <a:pPr>
              <a:buFont typeface="Wingdings" charset="2"/>
              <a:buChar char="l"/>
            </a:pPr>
            <a:r>
              <a:rPr lang="en-US" dirty="0">
                <a:solidFill>
                  <a:srgbClr val="000000"/>
                </a:solidFill>
                <a:latin typeface="Times New Roman" panose="02020603050405020304" pitchFamily="18" charset="0"/>
                <a:cs typeface="Times New Roman" panose="02020603050405020304" pitchFamily="18" charset="0"/>
              </a:rPr>
              <a:t>  References</a:t>
            </a:r>
            <a:endParaRPr lang="en-IN"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Abstract</a:t>
            </a:r>
          </a:p>
        </p:txBody>
      </p:sp>
      <p:sp>
        <p:nvSpPr>
          <p:cNvPr id="1048595" name="Content Placeholder 2"/>
          <p:cNvSpPr>
            <a:spLocks noGrp="1"/>
          </p:cNvSpPr>
          <p:nvPr>
            <p:ph idx="1"/>
          </p:nvPr>
        </p:nvSpPr>
        <p:spPr>
          <a:xfrm>
            <a:off x="488950" y="1690689"/>
            <a:ext cx="7886700" cy="4351338"/>
          </a:xfrm>
        </p:spPr>
        <p:txBody>
          <a:bodyPr>
            <a:normAutofit fontScale="99167"/>
          </a:bodyPr>
          <a:lstStyle/>
          <a:p>
            <a:pPr algn="just">
              <a:lnSpc>
                <a:spcPct val="150000"/>
              </a:lnSpc>
            </a:pPr>
            <a:r>
              <a:rPr lang="en-US" sz="2400" dirty="0">
                <a:effectLst/>
                <a:latin typeface="Times New Roman" panose="02020603050405020304" pitchFamily="18" charset="0"/>
                <a:ea typeface="Times New Roman" panose="02020603050405020304" pitchFamily="18" charset="0"/>
              </a:rPr>
              <a:t>Soil pollution is becoming a greater threat to the environment, especially as populations and industrial economies expand. There are studies to suggest that several plant species may be useful in reducing the migration of such pollution further down the soil column or perhaps even into the ground water. </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a:xfrm>
            <a:off x="290908" y="524925"/>
            <a:ext cx="7886700" cy="732154"/>
          </a:xfrm>
        </p:spPr>
        <p:txBody>
          <a:bodyPr>
            <a:normAutofit fontScale="90000"/>
          </a:bodyPr>
          <a:lstStyle/>
          <a:p>
            <a:r>
              <a:rPr lang="en-US" sz="3100" b="1" dirty="0">
                <a:solidFill>
                  <a:srgbClr val="000000"/>
                </a:solidFill>
                <a:latin typeface="Times New Roman" panose="02020603050405020304" pitchFamily="18" charset="0"/>
                <a:cs typeface="Times New Roman" panose="02020603050405020304" pitchFamily="18" charset="0"/>
              </a:rPr>
              <a:t>Problem identification</a:t>
            </a:r>
            <a:br>
              <a:rPr lang="en-US" dirty="0">
                <a:solidFill>
                  <a:srgbClr val="000000"/>
                </a:solidFill>
              </a:rPr>
            </a:br>
            <a:endParaRPr lang="en-IN" dirty="0"/>
          </a:p>
        </p:txBody>
      </p:sp>
      <p:sp>
        <p:nvSpPr>
          <p:cNvPr id="1048605" name="Content Placeholder 2"/>
          <p:cNvSpPr>
            <a:spLocks noGrp="1"/>
          </p:cNvSpPr>
          <p:nvPr>
            <p:ph idx="1"/>
          </p:nvPr>
        </p:nvSpPr>
        <p:spPr>
          <a:xfrm>
            <a:off x="202131" y="1097280"/>
            <a:ext cx="8768614" cy="5582653"/>
          </a:xfrm>
        </p:spPr>
        <p:txBody>
          <a:bodyPr>
            <a:normAutofit/>
          </a:bodyPr>
          <a:lstStyle/>
          <a:p>
            <a:pPr algn="just">
              <a:lnSpc>
                <a:spcPct val="150000"/>
              </a:lnSpc>
            </a:pPr>
            <a:r>
              <a:rPr lang="en-US" sz="2400" dirty="0">
                <a:effectLst/>
                <a:latin typeface="Times New Roman" panose="02020603050405020304" pitchFamily="18" charset="0"/>
                <a:ea typeface="Times New Roman" panose="02020603050405020304" pitchFamily="18" charset="0"/>
              </a:rPr>
              <a:t>Soil pollution causes a chain reaction it alters soil bio-diversity ,reduces soil organic matters and capacity to act as a filter.</a:t>
            </a:r>
            <a:endParaRPr lang="en-IN" sz="2400" dirty="0">
              <a:effectLst/>
              <a:latin typeface="Times New Roman" panose="02020603050405020304" pitchFamily="18" charset="0"/>
              <a:ea typeface="Times New Roman" panose="02020603050405020304" pitchFamily="18" charset="0"/>
            </a:endParaRPr>
          </a:p>
          <a:p>
            <a:pPr algn="just">
              <a:lnSpc>
                <a:spcPct val="150000"/>
              </a:lnSpc>
            </a:pPr>
            <a:r>
              <a:rPr lang="en-US" sz="2400" dirty="0">
                <a:solidFill>
                  <a:srgbClr val="4B4F58"/>
                </a:solidFill>
                <a:latin typeface="Times New Roman" panose="02020603050405020304" pitchFamily="18" charset="0"/>
                <a:ea typeface="Times New Roman" panose="02020603050405020304" pitchFamily="18" charset="0"/>
              </a:rPr>
              <a:t>It also contaminates the underground water </a:t>
            </a:r>
          </a:p>
          <a:p>
            <a:pPr marL="0" indent="0">
              <a:buNone/>
            </a:pPr>
            <a:r>
              <a:rPr lang="en-US" sz="2400" b="1" dirty="0">
                <a:latin typeface="Times New Roman" panose="02020603050405020304" pitchFamily="18" charset="0"/>
                <a:cs typeface="Times New Roman" panose="02020603050405020304" pitchFamily="18" charset="0"/>
              </a:rPr>
              <a:t>Man made: </a:t>
            </a:r>
            <a:r>
              <a:rPr lang="en-US" sz="18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Natural causes:-</a:t>
            </a:r>
            <a:endParaRPr lang="en-IN" sz="2400" b="1" dirty="0">
              <a:latin typeface="Times New Roman" panose="02020603050405020304" pitchFamily="18" charset="0"/>
              <a:cs typeface="Times New Roman" panose="02020603050405020304" pitchFamily="18" charset="0"/>
            </a:endParaRPr>
          </a:p>
          <a:p>
            <a:pPr lvl="0" algn="just">
              <a:lnSpc>
                <a:spcPct val="150000"/>
              </a:lnSpc>
            </a:pPr>
            <a:r>
              <a:rPr lang="en-US" sz="2200" dirty="0">
                <a:latin typeface="Times New Roman" panose="02020603050405020304" pitchFamily="18" charset="0"/>
                <a:cs typeface="Times New Roman" panose="02020603050405020304" pitchFamily="18" charset="0"/>
              </a:rPr>
              <a:t>Urbanization                                            1. volcanic eruptions  </a:t>
            </a:r>
            <a:endParaRPr lang="en-IN" sz="2200" dirty="0">
              <a:latin typeface="Times New Roman" panose="02020603050405020304" pitchFamily="18" charset="0"/>
              <a:cs typeface="Times New Roman" panose="02020603050405020304" pitchFamily="18" charset="0"/>
            </a:endParaRPr>
          </a:p>
          <a:p>
            <a:pPr lvl="0" algn="just">
              <a:lnSpc>
                <a:spcPct val="150000"/>
              </a:lnSpc>
            </a:pPr>
            <a:r>
              <a:rPr lang="en-US" sz="2200" dirty="0">
                <a:latin typeface="Times New Roman" panose="02020603050405020304" pitchFamily="18" charset="0"/>
                <a:cs typeface="Times New Roman" panose="02020603050405020304" pitchFamily="18" charset="0"/>
              </a:rPr>
              <a:t>Mining                                                     2. Landslides</a:t>
            </a:r>
            <a:endParaRPr lang="en-IN" sz="2200" dirty="0">
              <a:latin typeface="Times New Roman" panose="02020603050405020304" pitchFamily="18" charset="0"/>
              <a:cs typeface="Times New Roman" panose="02020603050405020304" pitchFamily="18" charset="0"/>
            </a:endParaRPr>
          </a:p>
          <a:p>
            <a:pPr lvl="0" algn="just">
              <a:lnSpc>
                <a:spcPct val="150000"/>
              </a:lnSpc>
            </a:pPr>
            <a:r>
              <a:rPr lang="en-US" sz="2200" dirty="0">
                <a:latin typeface="Times New Roman" panose="02020603050405020304" pitchFamily="18" charset="0"/>
                <a:cs typeface="Times New Roman" panose="02020603050405020304" pitchFamily="18" charset="0"/>
              </a:rPr>
              <a:t>Industrial wastes</a:t>
            </a:r>
            <a:endParaRPr lang="en-IN" sz="2200" dirty="0">
              <a:latin typeface="Times New Roman" panose="02020603050405020304" pitchFamily="18" charset="0"/>
              <a:cs typeface="Times New Roman" panose="02020603050405020304" pitchFamily="18" charset="0"/>
            </a:endParaRPr>
          </a:p>
          <a:p>
            <a:pPr lvl="0" algn="just">
              <a:lnSpc>
                <a:spcPct val="150000"/>
              </a:lnSpc>
            </a:pPr>
            <a:r>
              <a:rPr lang="en-US" sz="2200" dirty="0">
                <a:latin typeface="Times New Roman" panose="02020603050405020304" pitchFamily="18" charset="0"/>
                <a:cs typeface="Times New Roman" panose="02020603050405020304" pitchFamily="18" charset="0"/>
              </a:rPr>
              <a:t>Agricultural wastes .. </a:t>
            </a:r>
            <a:endParaRPr lang="en-IN" sz="2200" dirty="0">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4B4F58"/>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02" name="Title 1048600"/>
          <p:cNvSpPr>
            <a:spLocks noGrp="1"/>
          </p:cNvSpPr>
          <p:nvPr>
            <p:ph type="title"/>
          </p:nvPr>
        </p:nvSpPr>
        <p:spPr>
          <a:xfrm>
            <a:off x="446683" y="-638082"/>
            <a:ext cx="2949178" cy="1600200"/>
          </a:xfrm>
        </p:spPr>
        <p:txBody>
          <a:bodyPr>
            <a:normAutofit/>
          </a:bodyPr>
          <a:lstStyle/>
          <a:p>
            <a:r>
              <a:rPr lang="en-US" sz="2800" b="1" dirty="0">
                <a:latin typeface="Times New Roman" panose="02020603050405020304" pitchFamily="18" charset="0"/>
                <a:cs typeface="Times New Roman" panose="02020603050405020304" pitchFamily="18" charset="0"/>
              </a:rPr>
              <a:t>Introduction</a:t>
            </a:r>
            <a:endParaRPr lang="en-IN" sz="2800" b="1" dirty="0">
              <a:latin typeface="Times New Roman" panose="02020603050405020304" pitchFamily="18" charset="0"/>
              <a:cs typeface="Times New Roman" panose="02020603050405020304" pitchFamily="18" charset="0"/>
            </a:endParaRPr>
          </a:p>
        </p:txBody>
      </p:sp>
      <p:sp>
        <p:nvSpPr>
          <p:cNvPr id="1048603" name="Text Placeholder 1048601"/>
          <p:cNvSpPr>
            <a:spLocks noGrp="1"/>
          </p:cNvSpPr>
          <p:nvPr>
            <p:ph type="body" sz="half" idx="2"/>
          </p:nvPr>
        </p:nvSpPr>
        <p:spPr>
          <a:xfrm>
            <a:off x="203200" y="962118"/>
            <a:ext cx="8369300" cy="5629182"/>
          </a:xfrm>
        </p:spPr>
        <p:txBody>
          <a:bodyPr>
            <a:normAutofit/>
          </a:bodyPr>
          <a:lstStyle/>
          <a:p>
            <a:pPr algn="just">
              <a:lnSpc>
                <a:spcPct val="150000"/>
              </a:lnSpc>
              <a:spcBef>
                <a:spcPts val="750"/>
              </a:spcBef>
              <a:spcAft>
                <a:spcPts val="2250"/>
              </a:spcAft>
            </a:pPr>
            <a:r>
              <a:rPr lang="en-IN" sz="2500" dirty="0"/>
              <a:t>Soil pollution can be defined as persistent of chemicals, salts, toxic compounds, radioactive materials, that have adverse effects on animal health and plant growth. </a:t>
            </a:r>
            <a:r>
              <a:rPr lang="en-IN" sz="2500" spc="-15" dirty="0">
                <a:solidFill>
                  <a:srgbClr val="000000"/>
                </a:solidFill>
                <a:effectLst/>
                <a:latin typeface="Times New Roman" panose="02020603050405020304" pitchFamily="18" charset="0"/>
                <a:ea typeface="Times New Roman" panose="02020603050405020304" pitchFamily="18" charset="0"/>
              </a:rPr>
              <a:t>There are many ways through which soils can get polluted. These are: </a:t>
            </a:r>
            <a:endParaRPr lang="en-IN" sz="25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1050"/>
              </a:spcAft>
              <a:buSzPts val="1000"/>
              <a:buFont typeface="Symbol" panose="05050102010706020507" pitchFamily="18" charset="2"/>
              <a:buChar char=""/>
              <a:tabLst>
                <a:tab pos="457200" algn="l"/>
              </a:tabLst>
            </a:pPr>
            <a:r>
              <a:rPr lang="en-IN" sz="2500" spc="-5" dirty="0">
                <a:solidFill>
                  <a:srgbClr val="0B0B0B"/>
                </a:solidFill>
                <a:effectLst/>
                <a:latin typeface="Times New Roman" panose="02020603050405020304" pitchFamily="18" charset="0"/>
                <a:ea typeface="Times New Roman" panose="02020603050405020304" pitchFamily="18" charset="0"/>
              </a:rPr>
              <a:t>Discharge of industrial waste into the Earth surfaces. </a:t>
            </a:r>
            <a:endParaRPr lang="en-IN" sz="25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1050"/>
              </a:spcAft>
              <a:buSzPts val="1000"/>
              <a:buFont typeface="Symbol" panose="05050102010706020507" pitchFamily="18" charset="2"/>
              <a:buChar char=""/>
              <a:tabLst>
                <a:tab pos="457200" algn="l"/>
              </a:tabLst>
            </a:pPr>
            <a:r>
              <a:rPr lang="en-IN" sz="2500" spc="-5" dirty="0">
                <a:solidFill>
                  <a:srgbClr val="0B0B0B"/>
                </a:solidFill>
                <a:effectLst/>
                <a:latin typeface="Times New Roman" panose="02020603050405020304" pitchFamily="18" charset="0"/>
                <a:ea typeface="Times New Roman" panose="02020603050405020304" pitchFamily="18" charset="0"/>
              </a:rPr>
              <a:t>Formation of contaminated water into the soil. </a:t>
            </a:r>
            <a:endParaRPr lang="en-IN" sz="25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1050"/>
              </a:spcAft>
              <a:buSzPts val="1000"/>
              <a:buFont typeface="Symbol" panose="05050102010706020507" pitchFamily="18" charset="2"/>
              <a:buChar char=""/>
              <a:tabLst>
                <a:tab pos="457200" algn="l"/>
              </a:tabLst>
            </a:pPr>
            <a:r>
              <a:rPr lang="en-IN" sz="2500" spc="-5" dirty="0">
                <a:solidFill>
                  <a:srgbClr val="0B0B0B"/>
                </a:solidFill>
                <a:effectLst/>
                <a:latin typeface="Times New Roman" panose="02020603050405020304" pitchFamily="18" charset="0"/>
                <a:ea typeface="Times New Roman" panose="02020603050405020304" pitchFamily="18" charset="0"/>
              </a:rPr>
              <a:t>Solid waste seepage. </a:t>
            </a:r>
            <a:endParaRPr lang="en-IN" sz="2500" dirty="0">
              <a:effectLst/>
              <a:latin typeface="Times New Roman" panose="02020603050405020304" pitchFamily="18" charset="0"/>
              <a:ea typeface="Times New Roman" panose="02020603050405020304" pitchFamily="18" charset="0"/>
            </a:endParaRPr>
          </a:p>
          <a:p>
            <a:pPr>
              <a:lnSpc>
                <a:spcPct val="150000"/>
              </a:lnSpc>
            </a:pP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3BC8-01EC-7EEF-D2A6-96ABC63C9C56}"/>
              </a:ext>
            </a:extLst>
          </p:cNvPr>
          <p:cNvSpPr>
            <a:spLocks noGrp="1"/>
          </p:cNvSpPr>
          <p:nvPr>
            <p:ph type="title"/>
          </p:nvPr>
        </p:nvSpPr>
        <p:spPr>
          <a:xfrm>
            <a:off x="238032" y="98797"/>
            <a:ext cx="7886700" cy="717950"/>
          </a:xfrm>
        </p:spPr>
        <p:txBody>
          <a:bodyPr>
            <a:normAutofit/>
          </a:bodyPr>
          <a:lstStyle/>
          <a:p>
            <a:r>
              <a:rPr lang="en-IN" sz="2800" b="1" dirty="0" err="1">
                <a:latin typeface="Times New Roman" panose="02020603050405020304" pitchFamily="18" charset="0"/>
                <a:cs typeface="Times New Roman" panose="02020603050405020304" pitchFamily="18" charset="0"/>
              </a:rPr>
              <a:t>Objectivies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D029FF-0030-7A4C-CB2F-5CC292964E36}"/>
              </a:ext>
            </a:extLst>
          </p:cNvPr>
          <p:cNvSpPr>
            <a:spLocks noGrp="1"/>
          </p:cNvSpPr>
          <p:nvPr>
            <p:ph idx="1"/>
          </p:nvPr>
        </p:nvSpPr>
        <p:spPr>
          <a:xfrm>
            <a:off x="399495" y="1296140"/>
            <a:ext cx="8115855" cy="4880823"/>
          </a:xfrm>
        </p:spPr>
        <p:txBody>
          <a:bodyPr>
            <a:normAutofit/>
          </a:bodyPr>
          <a:lstStyle/>
          <a:p>
            <a:pPr>
              <a:lnSpc>
                <a:spcPct val="150000"/>
              </a:lnSpc>
            </a:pPr>
            <a:r>
              <a:rPr lang="en-US" sz="2400" b="0" i="0" dirty="0">
                <a:solidFill>
                  <a:srgbClr val="0E0E31"/>
                </a:solidFill>
                <a:effectLst/>
                <a:latin typeface="Times New Roman" panose="02020603050405020304" pitchFamily="18" charset="0"/>
                <a:cs typeface="Times New Roman" panose="02020603050405020304" pitchFamily="18" charset="0"/>
              </a:rPr>
              <a:t>To reduce all forms of soil erosion from Agricultural Land by Soil Moisture Conservation works.</a:t>
            </a:r>
          </a:p>
          <a:p>
            <a:pPr>
              <a:lnSpc>
                <a:spcPct val="150000"/>
              </a:lnSpc>
            </a:pPr>
            <a:r>
              <a:rPr lang="en-US" sz="2400" dirty="0">
                <a:solidFill>
                  <a:srgbClr val="0E0E31"/>
                </a:solidFill>
                <a:latin typeface="Times New Roman" panose="02020603050405020304" pitchFamily="18" charset="0"/>
                <a:cs typeface="Times New Roman" panose="02020603050405020304" pitchFamily="18" charset="0"/>
              </a:rPr>
              <a:t>To increase agriculture productivity in sustained manner without polluting the soil health.</a:t>
            </a:r>
          </a:p>
          <a:p>
            <a:pPr>
              <a:lnSpc>
                <a:spcPct val="150000"/>
              </a:lnSpc>
            </a:pPr>
            <a:r>
              <a:rPr lang="en-US" sz="2400" b="0" i="0" dirty="0">
                <a:solidFill>
                  <a:srgbClr val="0E0E31"/>
                </a:solidFill>
                <a:effectLst/>
                <a:latin typeface="Times New Roman" panose="02020603050405020304" pitchFamily="18" charset="0"/>
                <a:cs typeface="Times New Roman" panose="02020603050405020304" pitchFamily="18" charset="0"/>
              </a:rPr>
              <a:t>To minimize flood hazards in the valley bottom areas and farm lands</a:t>
            </a:r>
          </a:p>
          <a:p>
            <a:pPr>
              <a:lnSpc>
                <a:spcPct val="150000"/>
              </a:lnSpc>
            </a:pPr>
            <a:r>
              <a:rPr lang="en-US" sz="2400" b="0" i="0" dirty="0">
                <a:solidFill>
                  <a:srgbClr val="0E0E31"/>
                </a:solidFill>
                <a:effectLst/>
                <a:latin typeface="Times New Roman" panose="02020603050405020304" pitchFamily="18" charset="0"/>
                <a:cs typeface="Times New Roman" panose="02020603050405020304" pitchFamily="18" charset="0"/>
              </a:rPr>
              <a:t> To protect Agricultural Land from throwing of sand by the rivers during flood season.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1374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p:txBody>
          <a:bodyPr/>
          <a:lstStyle/>
          <a:p>
            <a:r>
              <a:rPr lang="en-US" sz="2800" b="1" dirty="0">
                <a:solidFill>
                  <a:srgbClr val="000000"/>
                </a:solidFill>
                <a:latin typeface="Times New Roman" panose="02020603050405020304" pitchFamily="18" charset="0"/>
                <a:cs typeface="Times New Roman" panose="02020603050405020304" pitchFamily="18" charset="0"/>
              </a:rPr>
              <a:t>Literature Survey</a:t>
            </a:r>
            <a:br>
              <a:rPr lang="en-US" dirty="0">
                <a:solidFill>
                  <a:srgbClr val="000000"/>
                </a:solidFill>
              </a:rPr>
            </a:br>
            <a:endParaRPr lang="en-IN" dirty="0"/>
          </a:p>
        </p:txBody>
      </p:sp>
      <p:sp>
        <p:nvSpPr>
          <p:cNvPr id="1048607" name="Content Placeholder 2"/>
          <p:cNvSpPr>
            <a:spLocks noGrp="1"/>
          </p:cNvSpPr>
          <p:nvPr>
            <p:ph idx="1"/>
          </p:nvPr>
        </p:nvSpPr>
        <p:spPr>
          <a:xfrm>
            <a:off x="628650" y="1244600"/>
            <a:ext cx="7886700" cy="4932363"/>
          </a:xfrm>
        </p:spPr>
        <p:txBody>
          <a:bodyPr>
            <a:normAutofit/>
          </a:bodyPr>
          <a:lstStyle/>
          <a:p>
            <a:pPr algn="just">
              <a:lnSpc>
                <a:spcPct val="150000"/>
              </a:lnSpc>
              <a:spcBef>
                <a:spcPts val="750"/>
              </a:spcBef>
              <a:spcAft>
                <a:spcPts val="2250"/>
              </a:spcAft>
            </a:pPr>
            <a:r>
              <a:rPr lang="en-US" sz="2400" b="1" u="sng" spc="-15" dirty="0">
                <a:solidFill>
                  <a:srgbClr val="000000"/>
                </a:solidFill>
                <a:effectLst/>
                <a:latin typeface="Times New Roman" panose="02020603050405020304" pitchFamily="18" charset="0"/>
                <a:ea typeface="SimSun" panose="02010600030101010101" pitchFamily="2" charset="-122"/>
              </a:rPr>
              <a:t>Soil pollution impacts  in earths crust</a:t>
            </a:r>
            <a:endParaRPr lang="en-IN" sz="2400" b="1" u="sng" dirty="0">
              <a:effectLst/>
              <a:latin typeface="Times New Roman" panose="02020603050405020304" pitchFamily="18" charset="0"/>
              <a:ea typeface="SimSun" panose="02010600030101010101" pitchFamily="2" charset="-122"/>
            </a:endParaRPr>
          </a:p>
          <a:p>
            <a:pPr marL="342900" lvl="0" indent="-342900">
              <a:lnSpc>
                <a:spcPct val="150000"/>
              </a:lnSpc>
              <a:spcAft>
                <a:spcPts val="800"/>
              </a:spcAft>
              <a:buFont typeface="+mj-lt"/>
              <a:buAutoNum type="arabicPeriod"/>
            </a:pPr>
            <a:r>
              <a:rPr lang="en-US" sz="2400" dirty="0">
                <a:solidFill>
                  <a:srgbClr val="000000"/>
                </a:solidFill>
                <a:effectLst/>
                <a:latin typeface="Times New Roman" panose="02020603050405020304" pitchFamily="18" charset="0"/>
                <a:ea typeface="Times New Roman" panose="02020603050405020304" pitchFamily="18" charset="0"/>
              </a:rPr>
              <a:t>IRFAN SAFI (July 2022)</a:t>
            </a:r>
            <a:endParaRPr lang="en-IN" sz="2400" dirty="0">
              <a:effectLst/>
              <a:latin typeface="Times New Roman" panose="02020603050405020304" pitchFamily="18" charset="0"/>
              <a:ea typeface="Times New Roman" panose="02020603050405020304" pitchFamily="18" charset="0"/>
            </a:endParaRPr>
          </a:p>
          <a:p>
            <a:pPr algn="just">
              <a:lnSpc>
                <a:spcPct val="150000"/>
              </a:lnSpc>
            </a:pPr>
            <a:r>
              <a:rPr lang="en-US" sz="2400" dirty="0">
                <a:effectLst/>
                <a:latin typeface="Times New Roman" panose="02020603050405020304" pitchFamily="18" charset="0"/>
                <a:ea typeface="Times New Roman" panose="02020603050405020304" pitchFamily="18" charset="0"/>
              </a:rPr>
              <a:t>Soil, the uppermost layer of the earth’s crust is a mixture of many solid, liquid and gaseous substances having both living and non-living matter such as mineral particles, decaying organic matter, microbes along with water and air contained in pore spaces.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idx="1"/>
          </p:nvPr>
        </p:nvSpPr>
        <p:spPr>
          <a:xfrm>
            <a:off x="228600" y="292100"/>
            <a:ext cx="8674100" cy="6565900"/>
          </a:xfrm>
        </p:spPr>
        <p:txBody>
          <a:bodyPr>
            <a:normAutofit fontScale="95833"/>
          </a:bodyPr>
          <a:lstStyle/>
          <a:p>
            <a:pPr algn="just">
              <a:lnSpc>
                <a:spcPct val="150000"/>
              </a:lnSpc>
            </a:pPr>
            <a:r>
              <a:rPr lang="en-US" sz="2400" b="1" u="sng" dirty="0">
                <a:effectLst/>
                <a:latin typeface="Times New Roman" panose="02020603050405020304" pitchFamily="18" charset="0"/>
                <a:ea typeface="Times New Roman" panose="02020603050405020304" pitchFamily="18" charset="0"/>
              </a:rPr>
              <a:t>A specific reason for soil pollution in earth are human wastes</a:t>
            </a:r>
            <a:endParaRPr lang="en-IN" sz="2400" b="1" u="sng" dirty="0">
              <a:effectLst/>
              <a:latin typeface="Times New Roman" panose="02020603050405020304" pitchFamily="18" charset="0"/>
              <a:ea typeface="Times New Roman" panose="02020603050405020304" pitchFamily="18" charset="0"/>
            </a:endParaRPr>
          </a:p>
          <a:p>
            <a:pPr marL="0" lvl="0" indent="0" algn="just">
              <a:lnSpc>
                <a:spcPct val="150000"/>
              </a:lnSpc>
              <a:buNone/>
            </a:pPr>
            <a:r>
              <a:rPr lang="en-IN" sz="2400" dirty="0">
                <a:solidFill>
                  <a:srgbClr val="000000"/>
                </a:solidFill>
                <a:effectLst/>
                <a:latin typeface="Times New Roman" panose="02020603050405020304" pitchFamily="18" charset="0"/>
                <a:ea typeface="Times New Roman" panose="02020603050405020304" pitchFamily="18" charset="0"/>
              </a:rPr>
              <a:t>2.Naiem Haque (</a:t>
            </a:r>
            <a:r>
              <a:rPr lang="en-IN" sz="2400" dirty="0">
                <a:solidFill>
                  <a:srgbClr val="777777"/>
                </a:solidFill>
                <a:effectLst/>
                <a:latin typeface="Times New Roman" panose="02020603050405020304" pitchFamily="18" charset="0"/>
                <a:ea typeface="Times New Roman" panose="02020603050405020304" pitchFamily="18" charset="0"/>
              </a:rPr>
              <a:t>June 2019</a:t>
            </a:r>
            <a:r>
              <a:rPr lang="en-IN" sz="2400" dirty="0">
                <a:solidFill>
                  <a:srgbClr val="000000"/>
                </a:solidFill>
                <a:effectLst/>
                <a:latin typeface="Times New Roman" panose="02020603050405020304" pitchFamily="18" charset="0"/>
                <a:ea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algn="just">
              <a:lnSpc>
                <a:spcPct val="150000"/>
              </a:lnSpc>
            </a:pPr>
            <a:r>
              <a:rPr lang="en-US" sz="2400" dirty="0">
                <a:solidFill>
                  <a:srgbClr val="111111"/>
                </a:solidFill>
                <a:effectLst/>
                <a:latin typeface="Times New Roman" panose="02020603050405020304" pitchFamily="18" charset="0"/>
                <a:ea typeface="Times New Roman" panose="02020603050405020304" pitchFamily="18" charset="0"/>
              </a:rPr>
              <a:t>The world is more connected and all the aspects of the environment are interlinked with one another more than we see with our naked eyes or even sense with our five sense organs in a given moment. . </a:t>
            </a:r>
          </a:p>
          <a:p>
            <a:pPr algn="just">
              <a:lnSpc>
                <a:spcPct val="150000"/>
              </a:lnSpc>
            </a:pPr>
            <a:r>
              <a:rPr lang="en-US" sz="2400" b="1" u="sng" dirty="0">
                <a:solidFill>
                  <a:srgbClr val="111111"/>
                </a:solidFill>
                <a:effectLst/>
                <a:latin typeface="Roboto" panose="02000000000000000000" pitchFamily="2" charset="0"/>
                <a:ea typeface="Times New Roman" panose="02020603050405020304" pitchFamily="18" charset="0"/>
              </a:rPr>
              <a:t>Pesticides effects the soil fertility on agricultural lands</a:t>
            </a:r>
            <a:endParaRPr lang="en-IN" sz="2400" b="1" u="sng" dirty="0">
              <a:latin typeface="Times New Roman" panose="02020603050405020304" pitchFamily="18" charset="0"/>
              <a:ea typeface="Times New Roman" panose="02020603050405020304" pitchFamily="18" charset="0"/>
            </a:endParaRPr>
          </a:p>
          <a:p>
            <a:pPr marL="0" indent="0" algn="just">
              <a:lnSpc>
                <a:spcPct val="150000"/>
              </a:lnSpc>
              <a:buNone/>
            </a:pPr>
            <a:r>
              <a:rPr lang="en-IN" sz="2400" dirty="0">
                <a:solidFill>
                  <a:srgbClr val="111111"/>
                </a:solidFill>
                <a:effectLst/>
                <a:latin typeface="Times New Roman" panose="02020603050405020304" pitchFamily="18" charset="0"/>
                <a:ea typeface="Times New Roman" panose="02020603050405020304" pitchFamily="18" charset="0"/>
              </a:rPr>
              <a:t>3.Lia </a:t>
            </a:r>
            <a:r>
              <a:rPr lang="en-IN" sz="2400" dirty="0" err="1">
                <a:solidFill>
                  <a:srgbClr val="111111"/>
                </a:solidFill>
                <a:effectLst/>
                <a:latin typeface="Times New Roman" panose="02020603050405020304" pitchFamily="18" charset="0"/>
                <a:ea typeface="Times New Roman" panose="02020603050405020304" pitchFamily="18" charset="0"/>
              </a:rPr>
              <a:t>Matchavariani</a:t>
            </a:r>
            <a:r>
              <a:rPr lang="en-IN" sz="2400" dirty="0">
                <a:solidFill>
                  <a:srgbClr val="111111"/>
                </a:solidFill>
                <a:effectLst/>
                <a:latin typeface="Times New Roman" panose="02020603050405020304" pitchFamily="18" charset="0"/>
                <a:ea typeface="Times New Roman" panose="02020603050405020304" pitchFamily="18" charset="0"/>
              </a:rPr>
              <a:t> (June 2019)</a:t>
            </a:r>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algn="just">
              <a:lnSpc>
                <a:spcPct val="150000"/>
              </a:lnSpc>
            </a:pPr>
            <a:r>
              <a:rPr lang="en-US" sz="2400" dirty="0">
                <a:solidFill>
                  <a:srgbClr val="111111"/>
                </a:solidFill>
                <a:effectLst/>
                <a:latin typeface="Times New Roman" panose="02020603050405020304" pitchFamily="18" charset="0"/>
                <a:ea typeface="Times New Roman" panose="02020603050405020304" pitchFamily="18" charset="0"/>
              </a:rPr>
              <a:t>Soils contaminated from water or air and by artificially applied toxic substances from pesticides, as well as mineral fertilizers, accumulate toxic elements, including heavy metals, having an extremely adverse impact on the living organisms.</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Content Placeholder 2"/>
          <p:cNvSpPr>
            <a:spLocks noGrp="1"/>
          </p:cNvSpPr>
          <p:nvPr>
            <p:ph idx="1"/>
          </p:nvPr>
        </p:nvSpPr>
        <p:spPr>
          <a:xfrm>
            <a:off x="215900" y="279400"/>
            <a:ext cx="8686800" cy="6578600"/>
          </a:xfrm>
        </p:spPr>
        <p:txBody>
          <a:bodyPr>
            <a:normAutofit fontScale="91667" lnSpcReduction="20000"/>
          </a:bodyPr>
          <a:lstStyle/>
          <a:p>
            <a:pPr algn="just">
              <a:lnSpc>
                <a:spcPct val="150000"/>
              </a:lnSpc>
            </a:pPr>
            <a:r>
              <a:rPr lang="en-US" sz="2400" b="1" u="sng" dirty="0">
                <a:solidFill>
                  <a:srgbClr val="111111"/>
                </a:solidFill>
                <a:effectLst/>
                <a:latin typeface="Times New Roman" panose="02020603050405020304" pitchFamily="18" charset="0"/>
                <a:ea typeface="Times New Roman" panose="02020603050405020304" pitchFamily="18" charset="0"/>
              </a:rPr>
              <a:t>Soil pollution by metals from mining</a:t>
            </a:r>
            <a:endParaRPr lang="en-IN" sz="2400" b="1" u="sng" dirty="0">
              <a:effectLst/>
              <a:latin typeface="Times New Roman" panose="02020603050405020304" pitchFamily="18" charset="0"/>
              <a:ea typeface="Times New Roman" panose="02020603050405020304" pitchFamily="18" charset="0"/>
            </a:endParaRPr>
          </a:p>
          <a:p>
            <a:pPr marL="0" lvl="0" indent="0" algn="just">
              <a:lnSpc>
                <a:spcPct val="150000"/>
              </a:lnSpc>
              <a:buNone/>
            </a:pPr>
            <a:r>
              <a:rPr lang="en-US" sz="2400" dirty="0">
                <a:solidFill>
                  <a:srgbClr val="111111"/>
                </a:solidFill>
                <a:effectLst/>
                <a:latin typeface="Times New Roman" panose="02020603050405020304" pitchFamily="18" charset="0"/>
                <a:ea typeface="Times New Roman" panose="02020603050405020304" pitchFamily="18" charset="0"/>
              </a:rPr>
              <a:t>  4.Luma Nnaji Mohammed </a:t>
            </a:r>
            <a:r>
              <a:rPr lang="en-US" sz="2400" dirty="0" err="1">
                <a:solidFill>
                  <a:srgbClr val="111111"/>
                </a:solidFill>
                <a:effectLst/>
                <a:latin typeface="Times New Roman" panose="02020603050405020304" pitchFamily="18" charset="0"/>
                <a:ea typeface="Times New Roman" panose="02020603050405020304" pitchFamily="18" charset="0"/>
              </a:rPr>
              <a:t>Tawfiq</a:t>
            </a:r>
            <a:r>
              <a:rPr lang="en-US" sz="2400" dirty="0">
                <a:solidFill>
                  <a:srgbClr val="111111"/>
                </a:solidFill>
                <a:effectLst/>
                <a:latin typeface="Times New Roman" panose="02020603050405020304" pitchFamily="18" charset="0"/>
                <a:ea typeface="Times New Roman" panose="02020603050405020304" pitchFamily="18" charset="0"/>
              </a:rPr>
              <a:t> (June 2018)</a:t>
            </a:r>
            <a:endParaRPr lang="en-IN" sz="2400" dirty="0">
              <a:effectLst/>
              <a:latin typeface="Times New Roman" panose="02020603050405020304" pitchFamily="18" charset="0"/>
              <a:ea typeface="Times New Roman" panose="02020603050405020304" pitchFamily="18" charset="0"/>
            </a:endParaRPr>
          </a:p>
          <a:p>
            <a:pPr algn="just">
              <a:lnSpc>
                <a:spcPct val="150000"/>
              </a:lnSpc>
            </a:pPr>
            <a:r>
              <a:rPr lang="en-US" sz="2400" dirty="0">
                <a:solidFill>
                  <a:srgbClr val="111111"/>
                </a:solidFill>
                <a:effectLst/>
                <a:latin typeface="Times New Roman" panose="02020603050405020304" pitchFamily="18" charset="0"/>
                <a:ea typeface="Times New Roman" panose="02020603050405020304" pitchFamily="18" charset="0"/>
              </a:rPr>
              <a:t>In this paper the concentrations of heavy metals such: lead, chromium, nickel and cadmium, were measured in the zones of Baghdad city in Iraq thought to be deeply contaminated at depth (0-30 cm) to estimate the rate of pollution in soil. </a:t>
            </a:r>
          </a:p>
          <a:p>
            <a:pPr algn="just">
              <a:lnSpc>
                <a:spcPct val="170000"/>
              </a:lnSpc>
            </a:pPr>
            <a:r>
              <a:rPr lang="en-IN" sz="2400" dirty="0">
                <a:solidFill>
                  <a:srgbClr val="111111"/>
                </a:solidFill>
                <a:effectLst/>
                <a:latin typeface="Times New Roman" panose="02020603050405020304" pitchFamily="18" charset="0"/>
                <a:ea typeface="Times New Roman" panose="02020603050405020304" pitchFamily="18" charset="0"/>
              </a:rPr>
              <a:t> </a:t>
            </a:r>
            <a:r>
              <a:rPr lang="en-IN" sz="2400" b="1" u="sng" dirty="0">
                <a:solidFill>
                  <a:srgbClr val="111111"/>
                </a:solidFill>
                <a:effectLst/>
                <a:latin typeface="Times New Roman" panose="02020603050405020304" pitchFamily="18" charset="0"/>
                <a:ea typeface="Times New Roman" panose="02020603050405020304" pitchFamily="18" charset="0"/>
              </a:rPr>
              <a:t>Industries activities causes soil pollution</a:t>
            </a:r>
          </a:p>
          <a:p>
            <a:pPr marL="0" indent="0" algn="just">
              <a:lnSpc>
                <a:spcPct val="170000"/>
              </a:lnSpc>
              <a:buNone/>
            </a:pPr>
            <a:r>
              <a:rPr lang="en-IN" sz="2400" dirty="0">
                <a:solidFill>
                  <a:srgbClr val="111111"/>
                </a:solidFill>
                <a:effectLst/>
                <a:latin typeface="Times New Roman" panose="02020603050405020304" pitchFamily="18" charset="0"/>
                <a:ea typeface="Times New Roman" panose="02020603050405020304" pitchFamily="18" charset="0"/>
              </a:rPr>
              <a:t>  5.Anil </a:t>
            </a:r>
            <a:r>
              <a:rPr lang="en-IN" sz="2400" dirty="0" err="1">
                <a:solidFill>
                  <a:srgbClr val="111111"/>
                </a:solidFill>
                <a:effectLst/>
                <a:latin typeface="Times New Roman" panose="02020603050405020304" pitchFamily="18" charset="0"/>
                <a:ea typeface="Times New Roman" panose="02020603050405020304" pitchFamily="18" charset="0"/>
              </a:rPr>
              <a:t>kumar</a:t>
            </a:r>
            <a:r>
              <a:rPr lang="en-IN" sz="2400" dirty="0">
                <a:solidFill>
                  <a:srgbClr val="111111"/>
                </a:solidFill>
                <a:effectLst/>
                <a:latin typeface="Times New Roman" panose="02020603050405020304" pitchFamily="18" charset="0"/>
                <a:ea typeface="Times New Roman" panose="02020603050405020304" pitchFamily="18" charset="0"/>
              </a:rPr>
              <a:t> (dec 2017)</a:t>
            </a:r>
            <a:endParaRPr lang="en-IN" sz="2400" dirty="0">
              <a:effectLst/>
              <a:latin typeface="Times New Roman" panose="02020603050405020304" pitchFamily="18" charset="0"/>
              <a:ea typeface="Times New Roman" panose="02020603050405020304" pitchFamily="18" charset="0"/>
            </a:endParaRPr>
          </a:p>
          <a:p>
            <a:pPr algn="just">
              <a:lnSpc>
                <a:spcPct val="150000"/>
              </a:lnSpc>
            </a:pPr>
            <a:r>
              <a:rPr lang="en-US" sz="2400" dirty="0">
                <a:solidFill>
                  <a:srgbClr val="111111"/>
                </a:solidFill>
                <a:effectLst/>
                <a:latin typeface="Times New Roman" panose="02020603050405020304" pitchFamily="18" charset="0"/>
                <a:ea typeface="Times New Roman" panose="02020603050405020304" pitchFamily="18" charset="0"/>
              </a:rPr>
              <a:t>Although soil is a non-renewable natural resource, human has increasingly used it as a contaminant sink since industrial Revolution. . The soil pollution occurs when amounts of some soil elements and other substances may exceed levels recommended for the health of humans, animals, or plants. </a:t>
            </a:r>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1121</Words>
  <Application>Microsoft Office PowerPoint</Application>
  <PresentationFormat>On-screen Show (4:3)</PresentationFormat>
  <Paragraphs>74</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Roboto</vt:lpstr>
      <vt:lpstr>Symbol</vt:lpstr>
      <vt:lpstr>Times New Roman</vt:lpstr>
      <vt:lpstr>Wingdings</vt:lpstr>
      <vt:lpstr>Office Theme</vt:lpstr>
      <vt:lpstr>Soil pollution</vt:lpstr>
      <vt:lpstr>Contents</vt:lpstr>
      <vt:lpstr>Abstract</vt:lpstr>
      <vt:lpstr>Problem identification </vt:lpstr>
      <vt:lpstr>Introduction</vt:lpstr>
      <vt:lpstr>Objectivies</vt:lpstr>
      <vt:lpstr>Literature Survey </vt:lpstr>
      <vt:lpstr>PowerPoint Presentation</vt:lpstr>
      <vt:lpstr>PowerPoint Presentation</vt:lpstr>
      <vt:lpstr>Google survey</vt:lpstr>
      <vt:lpstr>Discussion </vt:lpstr>
      <vt:lpstr>Suggestions </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Soil pollution</dc:title>
  <dc:creator>Redmi Note 9 Pro Max</dc:creator>
  <cp:lastModifiedBy>Anand babu</cp:lastModifiedBy>
  <cp:revision>3</cp:revision>
  <dcterms:created xsi:type="dcterms:W3CDTF">2015-05-08T17:30:45Z</dcterms:created>
  <dcterms:modified xsi:type="dcterms:W3CDTF">2022-09-30T05:50:36Z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f8d9b535172d4d539afd5cf4d73cf85b</vt:lpwstr>
  </property>
</Properties>
</file>