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6" r:id="rId8"/>
    <p:sldId id="267" r:id="rId9"/>
    <p:sldId id="26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outlineViewPr>
    <p:cViewPr>
      <p:scale>
        <a:sx n="33" d="100"/>
        <a:sy n="33" d="100"/>
      </p:scale>
      <p:origin x="0" y="-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5199-4D59-4BB9-BD62-850E76D5749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5C1E-D9F9-472F-BFE8-580ED9AC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8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5199-4D59-4BB9-BD62-850E76D5749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5C1E-D9F9-472F-BFE8-580ED9AC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5199-4D59-4BB9-BD62-850E76D5749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5C1E-D9F9-472F-BFE8-580ED9AC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24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5199-4D59-4BB9-BD62-850E76D5749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5C1E-D9F9-472F-BFE8-580ED9AC5FB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480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5199-4D59-4BB9-BD62-850E76D5749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5C1E-D9F9-472F-BFE8-580ED9AC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1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5199-4D59-4BB9-BD62-850E76D5749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5C1E-D9F9-472F-BFE8-580ED9AC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1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5199-4D59-4BB9-BD62-850E76D5749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5C1E-D9F9-472F-BFE8-580ED9AC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96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5199-4D59-4BB9-BD62-850E76D5749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5C1E-D9F9-472F-BFE8-580ED9AC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70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5199-4D59-4BB9-BD62-850E76D5749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5C1E-D9F9-472F-BFE8-580ED9AC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6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5199-4D59-4BB9-BD62-850E76D5749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5C1E-D9F9-472F-BFE8-580ED9AC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4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5199-4D59-4BB9-BD62-850E76D5749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5C1E-D9F9-472F-BFE8-580ED9AC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5199-4D59-4BB9-BD62-850E76D5749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5C1E-D9F9-472F-BFE8-580ED9AC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5199-4D59-4BB9-BD62-850E76D5749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5C1E-D9F9-472F-BFE8-580ED9AC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6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5199-4D59-4BB9-BD62-850E76D5749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5C1E-D9F9-472F-BFE8-580ED9AC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4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5199-4D59-4BB9-BD62-850E76D5749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5C1E-D9F9-472F-BFE8-580ED9AC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6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5199-4D59-4BB9-BD62-850E76D5749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5C1E-D9F9-472F-BFE8-580ED9AC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5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5199-4D59-4BB9-BD62-850E76D5749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5C1E-D9F9-472F-BFE8-580ED9AC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2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E45199-4D59-4BB9-BD62-850E76D5749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05C1E-D9F9-472F-BFE8-580ED9AC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93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" TargetMode="External"/><Relationship Id="rId2" Type="http://schemas.openxmlformats.org/officeDocument/2006/relationships/hyperlink" Target="https://en.wikipedia.org/wiki/List_of_neighborhoods_in_Chicag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eveloper.foursquare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761" y="2185060"/>
            <a:ext cx="10466362" cy="1915428"/>
          </a:xfrm>
        </p:spPr>
        <p:txBody>
          <a:bodyPr/>
          <a:lstStyle/>
          <a:p>
            <a:pPr algn="ctr"/>
            <a:r>
              <a:rPr lang="en-US" sz="4400" b="1" dirty="0"/>
              <a:t>CHICAGO NEIGHBORHOOD BUSINESS ANALYSIS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2976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b="1" dirty="0"/>
              <a:t>INFERENCES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Mexican restaurant highly frequent in clusters 0 &amp; 1 while less frequent in cluster 3</a:t>
            </a:r>
          </a:p>
          <a:p>
            <a:r>
              <a:rPr lang="en-US" dirty="0"/>
              <a:t>Fried chicken joint highly frequent in cluster 3 but less frequent in cluster 2</a:t>
            </a:r>
          </a:p>
          <a:p>
            <a:r>
              <a:rPr lang="en-US" dirty="0"/>
              <a:t>Italian restaurants less frequent in cluster 0</a:t>
            </a:r>
          </a:p>
          <a:p>
            <a:r>
              <a:rPr lang="en-US" dirty="0"/>
              <a:t>The less frequent businesses can be started in corresponding cluster of neighborhoods due to their scarcity which would result in lower competitions</a:t>
            </a:r>
          </a:p>
        </p:txBody>
      </p:sp>
    </p:spTree>
    <p:extLst>
      <p:ext uri="{BB962C8B-B14F-4D97-AF65-F5344CB8AC3E}">
        <p14:creationId xmlns:p14="http://schemas.microsoft.com/office/powerpoint/2010/main" val="419078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711064"/>
          </a:xfrm>
        </p:spPr>
        <p:txBody>
          <a:bodyPr/>
          <a:lstStyle/>
          <a:p>
            <a:r>
              <a:rPr lang="en-US" sz="44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47552"/>
            <a:ext cx="8946541" cy="44176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Most populous city in the state of Illinois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247 neighborhoods in 77 community areas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Interest to entrepreneurs whom are planning to start a new business in the city of Chicago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Also for people whom are relocation to/within Chicago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6507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sz="4400" b="1" dirty="0"/>
              <a:t>DATA ACQUISITION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500"/>
              </a:spcBef>
            </a:pPr>
            <a:r>
              <a:rPr lang="en-US" sz="2200" dirty="0"/>
              <a:t>Neighborhoods &amp; Community Areas obtained from </a:t>
            </a:r>
            <a:r>
              <a:rPr lang="en-US" sz="2200" u="sng" dirty="0">
                <a:hlinkClick r:id="rId2"/>
              </a:rPr>
              <a:t>Wikipedia</a:t>
            </a:r>
            <a:endParaRPr lang="en-US" sz="2200" u="sng" dirty="0"/>
          </a:p>
          <a:p>
            <a:pPr algn="just">
              <a:spcBef>
                <a:spcPts val="1500"/>
              </a:spcBef>
            </a:pPr>
            <a:r>
              <a:rPr lang="en-US" sz="2200" dirty="0"/>
              <a:t>Coordinates for each neighborhood obtained with </a:t>
            </a:r>
            <a:r>
              <a:rPr lang="en-US" sz="2200" dirty="0" err="1"/>
              <a:t>GoogleMaps</a:t>
            </a:r>
            <a:r>
              <a:rPr lang="en-US" sz="2200" dirty="0"/>
              <a:t> API from a </a:t>
            </a:r>
            <a:r>
              <a:rPr lang="en-US" sz="2200" u="sng" dirty="0">
                <a:hlinkClick r:id="rId3"/>
              </a:rPr>
              <a:t>Google Developer</a:t>
            </a:r>
            <a:r>
              <a:rPr lang="en-US" sz="2200" dirty="0"/>
              <a:t> account</a:t>
            </a:r>
          </a:p>
          <a:p>
            <a:pPr algn="just">
              <a:spcBef>
                <a:spcPts val="1500"/>
              </a:spcBef>
            </a:pPr>
            <a:r>
              <a:rPr lang="en-US" sz="2200" dirty="0"/>
              <a:t>Coordinates of different venues in each neighborhood along with their venue types are leveraged using Foursquare API from a </a:t>
            </a:r>
            <a:r>
              <a:rPr lang="en-US" sz="2200" u="sng" dirty="0">
                <a:hlinkClick r:id="rId4"/>
              </a:rPr>
              <a:t>Foursquare Developer</a:t>
            </a:r>
            <a:r>
              <a:rPr lang="en-US" sz="2200" dirty="0"/>
              <a:t> account</a:t>
            </a:r>
          </a:p>
        </p:txBody>
      </p:sp>
      <p:pic>
        <p:nvPicPr>
          <p:cNvPr id="4" name="Picture 3"/>
          <p:cNvPicPr/>
          <p:nvPr/>
        </p:nvPicPr>
        <p:blipFill>
          <a:blip r:embed="rId5"/>
          <a:stretch>
            <a:fillRect/>
          </a:stretch>
        </p:blipFill>
        <p:spPr>
          <a:xfrm>
            <a:off x="1710617" y="4657477"/>
            <a:ext cx="7731930" cy="15909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43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sz="4400" b="1" dirty="0"/>
              <a:t>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US" sz="2200" dirty="0"/>
              <a:t>353 different types of businesses</a:t>
            </a:r>
          </a:p>
          <a:p>
            <a:pPr>
              <a:spcBef>
                <a:spcPts val="1500"/>
              </a:spcBef>
            </a:pPr>
            <a:r>
              <a:rPr lang="en-US" sz="2200" dirty="0"/>
              <a:t>Determine frequency of each business type in a particular neighborhood</a:t>
            </a:r>
          </a:p>
          <a:p>
            <a:pPr>
              <a:spcBef>
                <a:spcPts val="1500"/>
              </a:spcBef>
            </a:pPr>
            <a:r>
              <a:rPr lang="en-US" sz="2200" dirty="0"/>
              <a:t>Extract top ten most frequent business in a particular neighborhood based on frequency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41347" y="4372915"/>
            <a:ext cx="7836725" cy="18754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350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b="1" dirty="0"/>
              <a:t>K-MEANS CLUSTERING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B052C394-650B-4A2C-981E-45788D50E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262525"/>
            <a:ext cx="7462216" cy="506725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F8DEE4-2C5A-4FCC-B02A-6D3338824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779" y="1262525"/>
            <a:ext cx="3293674" cy="156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A1CA7D-6ECD-4EAE-BD98-E3A7FCEB185F}"/>
              </a:ext>
            </a:extLst>
          </p:cNvPr>
          <p:cNvSpPr txBox="1"/>
          <p:nvPr/>
        </p:nvSpPr>
        <p:spPr>
          <a:xfrm>
            <a:off x="8660778" y="3382745"/>
            <a:ext cx="3448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More than half of the neighborhoods are similar (65% in Cluster 1)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5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8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20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22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24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26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28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145" y="2892347"/>
            <a:ext cx="3841133" cy="9938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CLUSTER 0</a:t>
            </a:r>
          </a:p>
        </p:txBody>
      </p:sp>
      <p:sp>
        <p:nvSpPr>
          <p:cNvPr id="41" name="Freeform: Shape 30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6D15A-382A-43F1-B741-92E42E0BEF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111" y="3470867"/>
            <a:ext cx="5232184" cy="3204714"/>
          </a:xfrm>
          <a:prstGeom prst="rect">
            <a:avLst/>
          </a:prstGeom>
          <a:effectLst/>
        </p:spPr>
      </p:pic>
      <p:sp>
        <p:nvSpPr>
          <p:cNvPr id="42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9FD5F-A347-44B0-83E5-2CB41F6368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106" y="147955"/>
            <a:ext cx="5232184" cy="3100069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5336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086" y="3003461"/>
            <a:ext cx="3743252" cy="85107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/>
              <a:t>CLUSTER 1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21ABA-E7F7-4509-B511-829B287247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227" y="3355520"/>
            <a:ext cx="5301773" cy="3427276"/>
          </a:xfrm>
          <a:prstGeom prst="rect">
            <a:avLst/>
          </a:prstGeom>
          <a:effectLst/>
        </p:spPr>
      </p:pic>
      <p:sp>
        <p:nvSpPr>
          <p:cNvPr id="33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6083-164E-4016-B4A1-0E010B1918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481" y="170723"/>
            <a:ext cx="5407988" cy="31095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7925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907" y="2827150"/>
            <a:ext cx="3876601" cy="10332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CLUSTER 2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72AA10-1A54-427A-B9F9-96898C860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617" y="3619285"/>
            <a:ext cx="5348332" cy="3155516"/>
          </a:xfrm>
          <a:prstGeom prst="rect">
            <a:avLst/>
          </a:prstGeom>
          <a:effectLst/>
        </p:spPr>
      </p:pic>
      <p:sp>
        <p:nvSpPr>
          <p:cNvPr id="33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09DCC-087D-4C16-907A-0DB51B2AA0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255" y="83199"/>
            <a:ext cx="5464694" cy="321050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8958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016" y="3075457"/>
            <a:ext cx="3694736" cy="7620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/>
              <a:t>CLUSTER 3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C37F8-B2B8-46FC-98D0-EA6162847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938" y="198549"/>
            <a:ext cx="5452236" cy="3230450"/>
          </a:xfrm>
          <a:prstGeom prst="rect">
            <a:avLst/>
          </a:prstGeom>
          <a:effectLst/>
        </p:spPr>
      </p:pic>
      <p:sp>
        <p:nvSpPr>
          <p:cNvPr id="33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734C4-5E54-4BF8-9EAA-559D8C6599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290" y="3449421"/>
            <a:ext cx="5422103" cy="31719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8377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205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CHICAGO NEIGHBORHOOD BUSINESS ANALYSIS</vt:lpstr>
      <vt:lpstr>INTRODUCTION</vt:lpstr>
      <vt:lpstr>DATA ACQUISITION &amp; CLEANING</vt:lpstr>
      <vt:lpstr>DATA MANIPULATION</vt:lpstr>
      <vt:lpstr>K-MEANS CLUSTERING</vt:lpstr>
      <vt:lpstr>CLUSTER 0</vt:lpstr>
      <vt:lpstr>CLUSTER 1</vt:lpstr>
      <vt:lpstr>CLUSTER 2</vt:lpstr>
      <vt:lpstr>CLUSTER 3</vt:lpstr>
      <vt:lpstr>INFERENCES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NEIGHBORHOOD BUSINESS ANALYSIS</dc:title>
  <dc:creator>Venkataraman, Prasanna Vengatesh</dc:creator>
  <cp:lastModifiedBy>Venkataraman, Prasanna Vengatesh</cp:lastModifiedBy>
  <cp:revision>3</cp:revision>
  <dcterms:created xsi:type="dcterms:W3CDTF">2020-07-13T05:53:32Z</dcterms:created>
  <dcterms:modified xsi:type="dcterms:W3CDTF">2020-07-13T06:14:43Z</dcterms:modified>
</cp:coreProperties>
</file>