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3" r:id="rId7"/>
    <p:sldId id="266" r:id="rId8"/>
    <p:sldId id="267" r:id="rId9"/>
    <p:sldId id="269" r:id="rId10"/>
    <p:sldId id="281" r:id="rId11"/>
    <p:sldId id="270" r:id="rId12"/>
    <p:sldId id="271" r:id="rId13"/>
    <p:sldId id="272" r:id="rId14"/>
    <p:sldId id="274" r:id="rId15"/>
    <p:sldId id="273"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13D75-29F9-4494-B878-14C75EBA531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E43E5CA-FE6C-4CE5-B790-FA720E1BC231}">
      <dgm:prSet/>
      <dgm:spPr/>
      <dgm:t>
        <a:bodyPr/>
        <a:lstStyle/>
        <a:p>
          <a:r>
            <a:rPr lang="en-US"/>
            <a:t>Exploratory Analysis</a:t>
          </a:r>
        </a:p>
      </dgm:t>
    </dgm:pt>
    <dgm:pt modelId="{C5E6317E-7126-4D49-90FD-6533DDA1A7B9}" type="parTrans" cxnId="{030BDD53-A2D5-4EDE-88FB-14E820919BAF}">
      <dgm:prSet/>
      <dgm:spPr/>
      <dgm:t>
        <a:bodyPr/>
        <a:lstStyle/>
        <a:p>
          <a:endParaRPr lang="en-US"/>
        </a:p>
      </dgm:t>
    </dgm:pt>
    <dgm:pt modelId="{7AF6681D-DAC2-4B37-AA89-1229FAABA7F1}" type="sibTrans" cxnId="{030BDD53-A2D5-4EDE-88FB-14E820919BAF}">
      <dgm:prSet/>
      <dgm:spPr/>
      <dgm:t>
        <a:bodyPr/>
        <a:lstStyle/>
        <a:p>
          <a:endParaRPr lang="en-US"/>
        </a:p>
      </dgm:t>
    </dgm:pt>
    <dgm:pt modelId="{E139A78A-0CEB-422F-B008-222CA219292E}">
      <dgm:prSet/>
      <dgm:spPr/>
      <dgm:t>
        <a:bodyPr/>
        <a:lstStyle/>
        <a:p>
          <a:r>
            <a:rPr lang="en-US" dirty="0"/>
            <a:t>Trends across customer behavior</a:t>
          </a:r>
        </a:p>
      </dgm:t>
    </dgm:pt>
    <dgm:pt modelId="{044B497A-8239-45CA-AC51-884D5985B45C}" type="parTrans" cxnId="{0FFA4009-50F1-4514-A6E0-A1C854D6B95C}">
      <dgm:prSet/>
      <dgm:spPr/>
      <dgm:t>
        <a:bodyPr/>
        <a:lstStyle/>
        <a:p>
          <a:endParaRPr lang="en-US"/>
        </a:p>
      </dgm:t>
    </dgm:pt>
    <dgm:pt modelId="{84E11CEB-8B79-412D-9368-0AA5221AF4E6}" type="sibTrans" cxnId="{0FFA4009-50F1-4514-A6E0-A1C854D6B95C}">
      <dgm:prSet/>
      <dgm:spPr/>
      <dgm:t>
        <a:bodyPr/>
        <a:lstStyle/>
        <a:p>
          <a:endParaRPr lang="en-US"/>
        </a:p>
      </dgm:t>
    </dgm:pt>
    <dgm:pt modelId="{7E08D86C-FE53-4C2D-BEB2-E0B774D2EBB0}">
      <dgm:prSet/>
      <dgm:spPr/>
      <dgm:t>
        <a:bodyPr/>
        <a:lstStyle/>
        <a:p>
          <a:r>
            <a:rPr lang="en-US" dirty="0"/>
            <a:t>Menu Analysis</a:t>
          </a:r>
        </a:p>
      </dgm:t>
    </dgm:pt>
    <dgm:pt modelId="{34BE73A5-3BC5-4F76-AF52-6C15B70DDFA2}" type="parTrans" cxnId="{43360FA4-FC7C-476A-A466-3B86CBB1F952}">
      <dgm:prSet/>
      <dgm:spPr/>
      <dgm:t>
        <a:bodyPr/>
        <a:lstStyle/>
        <a:p>
          <a:endParaRPr lang="en-US"/>
        </a:p>
      </dgm:t>
    </dgm:pt>
    <dgm:pt modelId="{58716142-34D5-4AC7-8616-B6E7086A45D8}" type="sibTrans" cxnId="{43360FA4-FC7C-476A-A466-3B86CBB1F952}">
      <dgm:prSet/>
      <dgm:spPr/>
      <dgm:t>
        <a:bodyPr/>
        <a:lstStyle/>
        <a:p>
          <a:endParaRPr lang="en-US"/>
        </a:p>
      </dgm:t>
    </dgm:pt>
    <dgm:pt modelId="{3149203F-D2A1-4D18-AEA2-A5F66E144172}">
      <dgm:prSet/>
      <dgm:spPr/>
      <dgm:t>
        <a:bodyPr/>
        <a:lstStyle/>
        <a:p>
          <a:r>
            <a:rPr lang="en-US" dirty="0"/>
            <a:t>Market Basket Analysis</a:t>
          </a:r>
        </a:p>
      </dgm:t>
    </dgm:pt>
    <dgm:pt modelId="{3C52F0A9-E16D-4882-88B2-9D0317AF96F1}" type="parTrans" cxnId="{F745B9EF-5EFB-43C2-8470-E37F6E55CD74}">
      <dgm:prSet/>
      <dgm:spPr/>
      <dgm:t>
        <a:bodyPr/>
        <a:lstStyle/>
        <a:p>
          <a:endParaRPr lang="en-US"/>
        </a:p>
      </dgm:t>
    </dgm:pt>
    <dgm:pt modelId="{F2A0AFF8-365D-4488-B03E-339441131F52}" type="sibTrans" cxnId="{F745B9EF-5EFB-43C2-8470-E37F6E55CD74}">
      <dgm:prSet/>
      <dgm:spPr/>
      <dgm:t>
        <a:bodyPr/>
        <a:lstStyle/>
        <a:p>
          <a:endParaRPr lang="en-US"/>
        </a:p>
      </dgm:t>
    </dgm:pt>
    <dgm:pt modelId="{D4C72756-0DDC-4747-9151-CD460DE86B96}" type="pres">
      <dgm:prSet presAssocID="{16913D75-29F9-4494-B878-14C75EBA531D}" presName="outerComposite" presStyleCnt="0">
        <dgm:presLayoutVars>
          <dgm:chMax val="5"/>
          <dgm:dir/>
          <dgm:resizeHandles val="exact"/>
        </dgm:presLayoutVars>
      </dgm:prSet>
      <dgm:spPr/>
    </dgm:pt>
    <dgm:pt modelId="{C0753EAB-03AC-470B-9A3A-88FD6D3157B4}" type="pres">
      <dgm:prSet presAssocID="{16913D75-29F9-4494-B878-14C75EBA531D}" presName="dummyMaxCanvas" presStyleCnt="0">
        <dgm:presLayoutVars/>
      </dgm:prSet>
      <dgm:spPr/>
    </dgm:pt>
    <dgm:pt modelId="{8DE25AC7-1EAA-4FBD-9F8D-EFDDEC2F4C29}" type="pres">
      <dgm:prSet presAssocID="{16913D75-29F9-4494-B878-14C75EBA531D}" presName="FourNodes_1" presStyleLbl="node1" presStyleIdx="0" presStyleCnt="4">
        <dgm:presLayoutVars>
          <dgm:bulletEnabled val="1"/>
        </dgm:presLayoutVars>
      </dgm:prSet>
      <dgm:spPr/>
    </dgm:pt>
    <dgm:pt modelId="{C3642A11-98D6-4722-9A94-C712155B6481}" type="pres">
      <dgm:prSet presAssocID="{16913D75-29F9-4494-B878-14C75EBA531D}" presName="FourNodes_2" presStyleLbl="node1" presStyleIdx="1" presStyleCnt="4">
        <dgm:presLayoutVars>
          <dgm:bulletEnabled val="1"/>
        </dgm:presLayoutVars>
      </dgm:prSet>
      <dgm:spPr/>
    </dgm:pt>
    <dgm:pt modelId="{07A8CBDD-AC86-461B-AF75-867605003C31}" type="pres">
      <dgm:prSet presAssocID="{16913D75-29F9-4494-B878-14C75EBA531D}" presName="FourNodes_3" presStyleLbl="node1" presStyleIdx="2" presStyleCnt="4">
        <dgm:presLayoutVars>
          <dgm:bulletEnabled val="1"/>
        </dgm:presLayoutVars>
      </dgm:prSet>
      <dgm:spPr/>
    </dgm:pt>
    <dgm:pt modelId="{D0B5818B-851F-4D73-9CDE-60D4AF9EA859}" type="pres">
      <dgm:prSet presAssocID="{16913D75-29F9-4494-B878-14C75EBA531D}" presName="FourNodes_4" presStyleLbl="node1" presStyleIdx="3" presStyleCnt="4">
        <dgm:presLayoutVars>
          <dgm:bulletEnabled val="1"/>
        </dgm:presLayoutVars>
      </dgm:prSet>
      <dgm:spPr/>
    </dgm:pt>
    <dgm:pt modelId="{530FB17D-1788-4025-9079-0AE33C308050}" type="pres">
      <dgm:prSet presAssocID="{16913D75-29F9-4494-B878-14C75EBA531D}" presName="FourConn_1-2" presStyleLbl="fgAccFollowNode1" presStyleIdx="0" presStyleCnt="3">
        <dgm:presLayoutVars>
          <dgm:bulletEnabled val="1"/>
        </dgm:presLayoutVars>
      </dgm:prSet>
      <dgm:spPr/>
    </dgm:pt>
    <dgm:pt modelId="{E7ABB53D-07E3-41CC-974E-C2E910FCFA57}" type="pres">
      <dgm:prSet presAssocID="{16913D75-29F9-4494-B878-14C75EBA531D}" presName="FourConn_2-3" presStyleLbl="fgAccFollowNode1" presStyleIdx="1" presStyleCnt="3">
        <dgm:presLayoutVars>
          <dgm:bulletEnabled val="1"/>
        </dgm:presLayoutVars>
      </dgm:prSet>
      <dgm:spPr/>
    </dgm:pt>
    <dgm:pt modelId="{0D532C40-C848-4C63-81CA-4F8E8CC4DEA6}" type="pres">
      <dgm:prSet presAssocID="{16913D75-29F9-4494-B878-14C75EBA531D}" presName="FourConn_3-4" presStyleLbl="fgAccFollowNode1" presStyleIdx="2" presStyleCnt="3">
        <dgm:presLayoutVars>
          <dgm:bulletEnabled val="1"/>
        </dgm:presLayoutVars>
      </dgm:prSet>
      <dgm:spPr/>
    </dgm:pt>
    <dgm:pt modelId="{C5AB8B25-6B20-4581-AF09-EE86FAC3F91B}" type="pres">
      <dgm:prSet presAssocID="{16913D75-29F9-4494-B878-14C75EBA531D}" presName="FourNodes_1_text" presStyleLbl="node1" presStyleIdx="3" presStyleCnt="4">
        <dgm:presLayoutVars>
          <dgm:bulletEnabled val="1"/>
        </dgm:presLayoutVars>
      </dgm:prSet>
      <dgm:spPr/>
    </dgm:pt>
    <dgm:pt modelId="{DB1B031E-1072-47D6-AADB-5A24E862BBFA}" type="pres">
      <dgm:prSet presAssocID="{16913D75-29F9-4494-B878-14C75EBA531D}" presName="FourNodes_2_text" presStyleLbl="node1" presStyleIdx="3" presStyleCnt="4">
        <dgm:presLayoutVars>
          <dgm:bulletEnabled val="1"/>
        </dgm:presLayoutVars>
      </dgm:prSet>
      <dgm:spPr/>
    </dgm:pt>
    <dgm:pt modelId="{DDAB4F75-B093-4854-B35B-530B1DB5D513}" type="pres">
      <dgm:prSet presAssocID="{16913D75-29F9-4494-B878-14C75EBA531D}" presName="FourNodes_3_text" presStyleLbl="node1" presStyleIdx="3" presStyleCnt="4">
        <dgm:presLayoutVars>
          <dgm:bulletEnabled val="1"/>
        </dgm:presLayoutVars>
      </dgm:prSet>
      <dgm:spPr/>
    </dgm:pt>
    <dgm:pt modelId="{46954CFB-1E90-485A-8CB9-2867E1FE829C}" type="pres">
      <dgm:prSet presAssocID="{16913D75-29F9-4494-B878-14C75EBA531D}" presName="FourNodes_4_text" presStyleLbl="node1" presStyleIdx="3" presStyleCnt="4">
        <dgm:presLayoutVars>
          <dgm:bulletEnabled val="1"/>
        </dgm:presLayoutVars>
      </dgm:prSet>
      <dgm:spPr/>
    </dgm:pt>
  </dgm:ptLst>
  <dgm:cxnLst>
    <dgm:cxn modelId="{0FFA4009-50F1-4514-A6E0-A1C854D6B95C}" srcId="{16913D75-29F9-4494-B878-14C75EBA531D}" destId="{E139A78A-0CEB-422F-B008-222CA219292E}" srcOrd="1" destOrd="0" parTransId="{044B497A-8239-45CA-AC51-884D5985B45C}" sibTransId="{84E11CEB-8B79-412D-9368-0AA5221AF4E6}"/>
    <dgm:cxn modelId="{AD8C7F13-C393-4307-A433-17E380E2E778}" type="presOf" srcId="{FE43E5CA-FE6C-4CE5-B790-FA720E1BC231}" destId="{8DE25AC7-1EAA-4FBD-9F8D-EFDDEC2F4C29}" srcOrd="0" destOrd="0" presId="urn:microsoft.com/office/officeart/2005/8/layout/vProcess5"/>
    <dgm:cxn modelId="{FDE4B51E-B4C3-4182-92C7-2F69DDD50F3C}" type="presOf" srcId="{E139A78A-0CEB-422F-B008-222CA219292E}" destId="{C3642A11-98D6-4722-9A94-C712155B6481}" srcOrd="0" destOrd="0" presId="urn:microsoft.com/office/officeart/2005/8/layout/vProcess5"/>
    <dgm:cxn modelId="{F094842C-1ACE-4328-88E2-07AB927B44CF}" type="presOf" srcId="{3149203F-D2A1-4D18-AEA2-A5F66E144172}" destId="{46954CFB-1E90-485A-8CB9-2867E1FE829C}" srcOrd="1" destOrd="0" presId="urn:microsoft.com/office/officeart/2005/8/layout/vProcess5"/>
    <dgm:cxn modelId="{2031983C-A338-4473-9231-A880D4847A71}" type="presOf" srcId="{FE43E5CA-FE6C-4CE5-B790-FA720E1BC231}" destId="{C5AB8B25-6B20-4581-AF09-EE86FAC3F91B}" srcOrd="1" destOrd="0" presId="urn:microsoft.com/office/officeart/2005/8/layout/vProcess5"/>
    <dgm:cxn modelId="{066B473E-EE7C-4935-961A-535F8859CC68}" type="presOf" srcId="{58716142-34D5-4AC7-8616-B6E7086A45D8}" destId="{0D532C40-C848-4C63-81CA-4F8E8CC4DEA6}" srcOrd="0" destOrd="0" presId="urn:microsoft.com/office/officeart/2005/8/layout/vProcess5"/>
    <dgm:cxn modelId="{55520D60-7BC5-4B75-BF8E-6ADCD39F3425}" type="presOf" srcId="{84E11CEB-8B79-412D-9368-0AA5221AF4E6}" destId="{E7ABB53D-07E3-41CC-974E-C2E910FCFA57}" srcOrd="0" destOrd="0" presId="urn:microsoft.com/office/officeart/2005/8/layout/vProcess5"/>
    <dgm:cxn modelId="{32136F44-EE97-4FD9-8F0B-80B43B7BCE56}" type="presOf" srcId="{7AF6681D-DAC2-4B37-AA89-1229FAABA7F1}" destId="{530FB17D-1788-4025-9079-0AE33C308050}" srcOrd="0" destOrd="0" presId="urn:microsoft.com/office/officeart/2005/8/layout/vProcess5"/>
    <dgm:cxn modelId="{A0607C4D-CDB6-4290-A12C-FCFEF679FCF9}" type="presOf" srcId="{7E08D86C-FE53-4C2D-BEB2-E0B774D2EBB0}" destId="{DDAB4F75-B093-4854-B35B-530B1DB5D513}" srcOrd="1" destOrd="0" presId="urn:microsoft.com/office/officeart/2005/8/layout/vProcess5"/>
    <dgm:cxn modelId="{0E1AE670-938A-42AF-B6DF-510F28D61E5F}" type="presOf" srcId="{16913D75-29F9-4494-B878-14C75EBA531D}" destId="{D4C72756-0DDC-4747-9151-CD460DE86B96}" srcOrd="0" destOrd="0" presId="urn:microsoft.com/office/officeart/2005/8/layout/vProcess5"/>
    <dgm:cxn modelId="{030BDD53-A2D5-4EDE-88FB-14E820919BAF}" srcId="{16913D75-29F9-4494-B878-14C75EBA531D}" destId="{FE43E5CA-FE6C-4CE5-B790-FA720E1BC231}" srcOrd="0" destOrd="0" parTransId="{C5E6317E-7126-4D49-90FD-6533DDA1A7B9}" sibTransId="{7AF6681D-DAC2-4B37-AA89-1229FAABA7F1}"/>
    <dgm:cxn modelId="{E4C1A18F-CE97-4E26-8D8C-9CB8B7B08C83}" type="presOf" srcId="{7E08D86C-FE53-4C2D-BEB2-E0B774D2EBB0}" destId="{07A8CBDD-AC86-461B-AF75-867605003C31}" srcOrd="0" destOrd="0" presId="urn:microsoft.com/office/officeart/2005/8/layout/vProcess5"/>
    <dgm:cxn modelId="{43360FA4-FC7C-476A-A466-3B86CBB1F952}" srcId="{16913D75-29F9-4494-B878-14C75EBA531D}" destId="{7E08D86C-FE53-4C2D-BEB2-E0B774D2EBB0}" srcOrd="2" destOrd="0" parTransId="{34BE73A5-3BC5-4F76-AF52-6C15B70DDFA2}" sibTransId="{58716142-34D5-4AC7-8616-B6E7086A45D8}"/>
    <dgm:cxn modelId="{617B93C6-ADB7-4D3D-B428-09C928E91DEC}" type="presOf" srcId="{E139A78A-0CEB-422F-B008-222CA219292E}" destId="{DB1B031E-1072-47D6-AADB-5A24E862BBFA}" srcOrd="1" destOrd="0" presId="urn:microsoft.com/office/officeart/2005/8/layout/vProcess5"/>
    <dgm:cxn modelId="{F745B9EF-5EFB-43C2-8470-E37F6E55CD74}" srcId="{16913D75-29F9-4494-B878-14C75EBA531D}" destId="{3149203F-D2A1-4D18-AEA2-A5F66E144172}" srcOrd="3" destOrd="0" parTransId="{3C52F0A9-E16D-4882-88B2-9D0317AF96F1}" sibTransId="{F2A0AFF8-365D-4488-B03E-339441131F52}"/>
    <dgm:cxn modelId="{989E1AFB-D457-4FBB-BFFD-FE0023E8BEE3}" type="presOf" srcId="{3149203F-D2A1-4D18-AEA2-A5F66E144172}" destId="{D0B5818B-851F-4D73-9CDE-60D4AF9EA859}" srcOrd="0" destOrd="0" presId="urn:microsoft.com/office/officeart/2005/8/layout/vProcess5"/>
    <dgm:cxn modelId="{CCCFE8C1-2684-4E0F-B53B-41391F7EF7FA}" type="presParOf" srcId="{D4C72756-0DDC-4747-9151-CD460DE86B96}" destId="{C0753EAB-03AC-470B-9A3A-88FD6D3157B4}" srcOrd="0" destOrd="0" presId="urn:microsoft.com/office/officeart/2005/8/layout/vProcess5"/>
    <dgm:cxn modelId="{82CCDAF3-22F2-4BD8-B85A-9AF8116A7860}" type="presParOf" srcId="{D4C72756-0DDC-4747-9151-CD460DE86B96}" destId="{8DE25AC7-1EAA-4FBD-9F8D-EFDDEC2F4C29}" srcOrd="1" destOrd="0" presId="urn:microsoft.com/office/officeart/2005/8/layout/vProcess5"/>
    <dgm:cxn modelId="{79AF0EB4-E992-4D24-93DE-5C28934CCD0D}" type="presParOf" srcId="{D4C72756-0DDC-4747-9151-CD460DE86B96}" destId="{C3642A11-98D6-4722-9A94-C712155B6481}" srcOrd="2" destOrd="0" presId="urn:microsoft.com/office/officeart/2005/8/layout/vProcess5"/>
    <dgm:cxn modelId="{64C8EEA7-7103-452C-B02E-A168ED730483}" type="presParOf" srcId="{D4C72756-0DDC-4747-9151-CD460DE86B96}" destId="{07A8CBDD-AC86-461B-AF75-867605003C31}" srcOrd="3" destOrd="0" presId="urn:microsoft.com/office/officeart/2005/8/layout/vProcess5"/>
    <dgm:cxn modelId="{DAEEE9B8-C06D-4850-8FFA-D3AD6AE1C267}" type="presParOf" srcId="{D4C72756-0DDC-4747-9151-CD460DE86B96}" destId="{D0B5818B-851F-4D73-9CDE-60D4AF9EA859}" srcOrd="4" destOrd="0" presId="urn:microsoft.com/office/officeart/2005/8/layout/vProcess5"/>
    <dgm:cxn modelId="{B63486F3-037E-4D48-9481-F150D51167B6}" type="presParOf" srcId="{D4C72756-0DDC-4747-9151-CD460DE86B96}" destId="{530FB17D-1788-4025-9079-0AE33C308050}" srcOrd="5" destOrd="0" presId="urn:microsoft.com/office/officeart/2005/8/layout/vProcess5"/>
    <dgm:cxn modelId="{75602868-D174-4831-B0F4-5BF6C9A84286}" type="presParOf" srcId="{D4C72756-0DDC-4747-9151-CD460DE86B96}" destId="{E7ABB53D-07E3-41CC-974E-C2E910FCFA57}" srcOrd="6" destOrd="0" presId="urn:microsoft.com/office/officeart/2005/8/layout/vProcess5"/>
    <dgm:cxn modelId="{357F384A-B0C5-40C3-911E-777CB512FE86}" type="presParOf" srcId="{D4C72756-0DDC-4747-9151-CD460DE86B96}" destId="{0D532C40-C848-4C63-81CA-4F8E8CC4DEA6}" srcOrd="7" destOrd="0" presId="urn:microsoft.com/office/officeart/2005/8/layout/vProcess5"/>
    <dgm:cxn modelId="{BE1E3771-4B7B-4B64-BD11-E997E0A39F22}" type="presParOf" srcId="{D4C72756-0DDC-4747-9151-CD460DE86B96}" destId="{C5AB8B25-6B20-4581-AF09-EE86FAC3F91B}" srcOrd="8" destOrd="0" presId="urn:microsoft.com/office/officeart/2005/8/layout/vProcess5"/>
    <dgm:cxn modelId="{4364B7C6-CFAC-43F5-8092-D29828400C8F}" type="presParOf" srcId="{D4C72756-0DDC-4747-9151-CD460DE86B96}" destId="{DB1B031E-1072-47D6-AADB-5A24E862BBFA}" srcOrd="9" destOrd="0" presId="urn:microsoft.com/office/officeart/2005/8/layout/vProcess5"/>
    <dgm:cxn modelId="{471EAF0C-99B0-444E-BA5F-734DE597027E}" type="presParOf" srcId="{D4C72756-0DDC-4747-9151-CD460DE86B96}" destId="{DDAB4F75-B093-4854-B35B-530B1DB5D513}" srcOrd="10" destOrd="0" presId="urn:microsoft.com/office/officeart/2005/8/layout/vProcess5"/>
    <dgm:cxn modelId="{36EF91C0-DD6F-4FA9-8970-A45438A33809}" type="presParOf" srcId="{D4C72756-0DDC-4747-9151-CD460DE86B96}" destId="{46954CFB-1E90-485A-8CB9-2867E1FE829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25AC7-1EAA-4FBD-9F8D-EFDDEC2F4C29}">
      <dsp:nvSpPr>
        <dsp:cNvPr id="0" name=""/>
        <dsp:cNvSpPr/>
      </dsp:nvSpPr>
      <dsp:spPr>
        <a:xfrm>
          <a:off x="0" y="0"/>
          <a:ext cx="5094330" cy="140923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Exploratory Analysis</a:t>
          </a:r>
        </a:p>
      </dsp:txBody>
      <dsp:txXfrm>
        <a:off x="41275" y="41275"/>
        <a:ext cx="3454575" cy="1326684"/>
      </dsp:txXfrm>
    </dsp:sp>
    <dsp:sp modelId="{C3642A11-98D6-4722-9A94-C712155B6481}">
      <dsp:nvSpPr>
        <dsp:cNvPr id="0" name=""/>
        <dsp:cNvSpPr/>
      </dsp:nvSpPr>
      <dsp:spPr>
        <a:xfrm>
          <a:off x="426650" y="1665459"/>
          <a:ext cx="5094330" cy="140923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Trends across customer behavior</a:t>
          </a:r>
        </a:p>
      </dsp:txBody>
      <dsp:txXfrm>
        <a:off x="467925" y="1706734"/>
        <a:ext cx="3669127" cy="1326684"/>
      </dsp:txXfrm>
    </dsp:sp>
    <dsp:sp modelId="{07A8CBDD-AC86-461B-AF75-867605003C31}">
      <dsp:nvSpPr>
        <dsp:cNvPr id="0" name=""/>
        <dsp:cNvSpPr/>
      </dsp:nvSpPr>
      <dsp:spPr>
        <a:xfrm>
          <a:off x="846932" y="3330918"/>
          <a:ext cx="5094330" cy="140923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Menu Analysis</a:t>
          </a:r>
        </a:p>
      </dsp:txBody>
      <dsp:txXfrm>
        <a:off x="888207" y="3372193"/>
        <a:ext cx="3675495" cy="1326684"/>
      </dsp:txXfrm>
    </dsp:sp>
    <dsp:sp modelId="{D0B5818B-851F-4D73-9CDE-60D4AF9EA859}">
      <dsp:nvSpPr>
        <dsp:cNvPr id="0" name=""/>
        <dsp:cNvSpPr/>
      </dsp:nvSpPr>
      <dsp:spPr>
        <a:xfrm>
          <a:off x="1273582" y="4996378"/>
          <a:ext cx="5094330" cy="140923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 Basket Analysis</a:t>
          </a:r>
        </a:p>
      </dsp:txBody>
      <dsp:txXfrm>
        <a:off x="1314857" y="5037653"/>
        <a:ext cx="3669127" cy="1326684"/>
      </dsp:txXfrm>
    </dsp:sp>
    <dsp:sp modelId="{530FB17D-1788-4025-9079-0AE33C308050}">
      <dsp:nvSpPr>
        <dsp:cNvPr id="0" name=""/>
        <dsp:cNvSpPr/>
      </dsp:nvSpPr>
      <dsp:spPr>
        <a:xfrm>
          <a:off x="4178327" y="1079345"/>
          <a:ext cx="916002" cy="91600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84427" y="1079345"/>
        <a:ext cx="503802" cy="689292"/>
      </dsp:txXfrm>
    </dsp:sp>
    <dsp:sp modelId="{E7ABB53D-07E3-41CC-974E-C2E910FCFA57}">
      <dsp:nvSpPr>
        <dsp:cNvPr id="0" name=""/>
        <dsp:cNvSpPr/>
      </dsp:nvSpPr>
      <dsp:spPr>
        <a:xfrm>
          <a:off x="4604977" y="2744805"/>
          <a:ext cx="916002" cy="916002"/>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11077" y="2744805"/>
        <a:ext cx="503802" cy="689292"/>
      </dsp:txXfrm>
    </dsp:sp>
    <dsp:sp modelId="{0D532C40-C848-4C63-81CA-4F8E8CC4DEA6}">
      <dsp:nvSpPr>
        <dsp:cNvPr id="0" name=""/>
        <dsp:cNvSpPr/>
      </dsp:nvSpPr>
      <dsp:spPr>
        <a:xfrm>
          <a:off x="5025260" y="4410264"/>
          <a:ext cx="916002" cy="916002"/>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1360" y="4410264"/>
        <a:ext cx="503802" cy="6892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842-A4F6-4DC4-AFCE-40759B766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5170D0-BACE-46D9-BBDC-9A54A3E0F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D4B37B-55CC-4E3B-ADD7-8EA598D8E0D3}"/>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5" name="Footer Placeholder 4">
            <a:extLst>
              <a:ext uri="{FF2B5EF4-FFF2-40B4-BE49-F238E27FC236}">
                <a16:creationId xmlns:a16="http://schemas.microsoft.com/office/drawing/2014/main" id="{DE61EE39-2F73-46E9-914B-919476646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FF673-BE7A-496E-9463-DEB4266BF538}"/>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415440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86B8-C780-4BBC-B8DF-7E88A21DAD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7FD627-1035-4FA1-A6BF-299C236DC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DC228-C60F-47E4-8A18-26457E7949D5}"/>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5" name="Footer Placeholder 4">
            <a:extLst>
              <a:ext uri="{FF2B5EF4-FFF2-40B4-BE49-F238E27FC236}">
                <a16:creationId xmlns:a16="http://schemas.microsoft.com/office/drawing/2014/main" id="{7E7C2056-8C39-4DDB-A664-A973D53A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63D87-8F8D-476F-B232-3C0406D80B01}"/>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428457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393F6-B936-4E56-8F0D-ADEB332D5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7E17E-EF82-4079-82EF-C3CA25DE3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9B2C9-F31B-46EF-A857-FB66107E2182}"/>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5" name="Footer Placeholder 4">
            <a:extLst>
              <a:ext uri="{FF2B5EF4-FFF2-40B4-BE49-F238E27FC236}">
                <a16:creationId xmlns:a16="http://schemas.microsoft.com/office/drawing/2014/main" id="{0E7A95C9-2B55-402C-B955-7A5209CB0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812BA-DBC1-48A7-9220-EF85BE61EB42}"/>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287684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1035-4880-47AB-B4A9-278162B18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A1A59-AC99-4422-9EDD-EC7F68FD98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ECDA8-4D76-4C55-BAAA-65137D8F644F}"/>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5" name="Footer Placeholder 4">
            <a:extLst>
              <a:ext uri="{FF2B5EF4-FFF2-40B4-BE49-F238E27FC236}">
                <a16:creationId xmlns:a16="http://schemas.microsoft.com/office/drawing/2014/main" id="{F8759682-3C32-44D3-B8C0-0654535BA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E19F6-B41C-4323-B84B-2CD81C0CDB39}"/>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32497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727E-B896-42D7-9A64-927D5E329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39EF64-73B5-45A2-B62A-6490124CF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0B8950-6F7B-4578-8847-B170125F3FCC}"/>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5" name="Footer Placeholder 4">
            <a:extLst>
              <a:ext uri="{FF2B5EF4-FFF2-40B4-BE49-F238E27FC236}">
                <a16:creationId xmlns:a16="http://schemas.microsoft.com/office/drawing/2014/main" id="{D390ECC3-8603-4C76-A3BE-50B866953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C7EE2-0865-4289-B322-4DC03448E3BA}"/>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91115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FFEF-692B-4F5D-8C2C-A61365E2B6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83B0-B222-4EDF-B47A-2CF4C2E10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04C80-782C-4128-A276-F0EB8AB1E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68DA12-B333-4D7F-866C-10A12CDF4353}"/>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6" name="Footer Placeholder 5">
            <a:extLst>
              <a:ext uri="{FF2B5EF4-FFF2-40B4-BE49-F238E27FC236}">
                <a16:creationId xmlns:a16="http://schemas.microsoft.com/office/drawing/2014/main" id="{A19538B3-2640-4B45-AA53-B8907E862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FB9EC-A3EA-4BCE-9F34-21051DC38B05}"/>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355226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F2D0-F1AD-4C4B-B64A-9063E3A08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BBEA-4D6E-478E-8FA6-B6BD43497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448E4-3094-4F4C-B072-EB8BEB152C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16E35-3572-4C44-A65A-C762D4CD1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720357-789E-4AA9-8EA6-8DE61EA866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ADDAF-62DE-42E0-8C8F-6BAD4942D583}"/>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8" name="Footer Placeholder 7">
            <a:extLst>
              <a:ext uri="{FF2B5EF4-FFF2-40B4-BE49-F238E27FC236}">
                <a16:creationId xmlns:a16="http://schemas.microsoft.com/office/drawing/2014/main" id="{3E55A57B-FC33-4B47-B009-8C6C4CFD5C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930AD6-72A5-48E8-A205-E7DD083C247A}"/>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34231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A5C0-9BED-4C99-B6DE-EB0E5FD4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37D6A-7FCA-47A4-A861-7C785902CEEB}"/>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4" name="Footer Placeholder 3">
            <a:extLst>
              <a:ext uri="{FF2B5EF4-FFF2-40B4-BE49-F238E27FC236}">
                <a16:creationId xmlns:a16="http://schemas.microsoft.com/office/drawing/2014/main" id="{D29F769E-2D70-4039-A845-A62EA2CADF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AC2CDD-4F83-4700-A6DA-2F36B97157DC}"/>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215927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E5ABD-6932-486D-9959-E2695C847BAF}"/>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3" name="Footer Placeholder 2">
            <a:extLst>
              <a:ext uri="{FF2B5EF4-FFF2-40B4-BE49-F238E27FC236}">
                <a16:creationId xmlns:a16="http://schemas.microsoft.com/office/drawing/2014/main" id="{08204F71-6389-4280-8DFF-8B0C98593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D2D02-8FD9-4377-A852-62F093F45A93}"/>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96630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C2AA-6FB9-4AAD-8B46-5746F2389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2221C-CAC7-43F1-9509-966A5DC9F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17DD4-534B-43E6-AD22-EB5E1D28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11567-34E7-4443-8CF0-29970020359E}"/>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6" name="Footer Placeholder 5">
            <a:extLst>
              <a:ext uri="{FF2B5EF4-FFF2-40B4-BE49-F238E27FC236}">
                <a16:creationId xmlns:a16="http://schemas.microsoft.com/office/drawing/2014/main" id="{0679898C-7FE2-405C-8C30-4F3901DA6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D8B61-C85C-481C-BD2E-702100366660}"/>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45958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65DF-F23B-495A-B87B-C15F2424A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DEBEF-EEAB-4558-BA9A-FF0398EDC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3250B-FA08-4CA6-994F-D1EF12C38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4BF448-84A4-4F10-930A-B42827E8BF16}"/>
              </a:ext>
            </a:extLst>
          </p:cNvPr>
          <p:cNvSpPr>
            <a:spLocks noGrp="1"/>
          </p:cNvSpPr>
          <p:nvPr>
            <p:ph type="dt" sz="half" idx="10"/>
          </p:nvPr>
        </p:nvSpPr>
        <p:spPr/>
        <p:txBody>
          <a:bodyPr/>
          <a:lstStyle/>
          <a:p>
            <a:fld id="{D8C57910-97E0-416B-A80C-28161DE9892F}" type="datetimeFigureOut">
              <a:rPr lang="en-US" smtClean="0"/>
              <a:t>3/19/2021</a:t>
            </a:fld>
            <a:endParaRPr lang="en-US"/>
          </a:p>
        </p:txBody>
      </p:sp>
      <p:sp>
        <p:nvSpPr>
          <p:cNvPr id="6" name="Footer Placeholder 5">
            <a:extLst>
              <a:ext uri="{FF2B5EF4-FFF2-40B4-BE49-F238E27FC236}">
                <a16:creationId xmlns:a16="http://schemas.microsoft.com/office/drawing/2014/main" id="{ED37325D-6C7D-4C4B-9F6D-1A8C20691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DC563-2E00-4C78-ADAE-7C70BBCF6EDB}"/>
              </a:ext>
            </a:extLst>
          </p:cNvPr>
          <p:cNvSpPr>
            <a:spLocks noGrp="1"/>
          </p:cNvSpPr>
          <p:nvPr>
            <p:ph type="sldNum" sz="quarter" idx="12"/>
          </p:nvPr>
        </p:nvSpPr>
        <p:spPr/>
        <p:txBody>
          <a:bodyPr/>
          <a:lstStyle/>
          <a:p>
            <a:fld id="{04003F1E-0DF8-4016-AC79-D57274616888}" type="slidenum">
              <a:rPr lang="en-US" smtClean="0"/>
              <a:t>‹#›</a:t>
            </a:fld>
            <a:endParaRPr lang="en-US"/>
          </a:p>
        </p:txBody>
      </p:sp>
    </p:spTree>
    <p:extLst>
      <p:ext uri="{BB962C8B-B14F-4D97-AF65-F5344CB8AC3E}">
        <p14:creationId xmlns:p14="http://schemas.microsoft.com/office/powerpoint/2010/main" val="210608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9EDE4-E512-4BD7-905A-E502108D1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9F98E8-6029-4896-BEEA-3CB8976A0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4A58C-AC56-4CF3-91CD-811B78362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57910-97E0-416B-A80C-28161DE9892F}" type="datetimeFigureOut">
              <a:rPr lang="en-US" smtClean="0"/>
              <a:t>3/19/2021</a:t>
            </a:fld>
            <a:endParaRPr lang="en-US"/>
          </a:p>
        </p:txBody>
      </p:sp>
      <p:sp>
        <p:nvSpPr>
          <p:cNvPr id="5" name="Footer Placeholder 4">
            <a:extLst>
              <a:ext uri="{FF2B5EF4-FFF2-40B4-BE49-F238E27FC236}">
                <a16:creationId xmlns:a16="http://schemas.microsoft.com/office/drawing/2014/main" id="{B2EAF380-C9A1-4883-9040-913C78101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CCD84D-E773-4B47-AE25-CC359CDEE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03F1E-0DF8-4016-AC79-D57274616888}" type="slidenum">
              <a:rPr lang="en-US" smtClean="0"/>
              <a:t>‹#›</a:t>
            </a:fld>
            <a:endParaRPr lang="en-US"/>
          </a:p>
        </p:txBody>
      </p:sp>
    </p:spTree>
    <p:extLst>
      <p:ext uri="{BB962C8B-B14F-4D97-AF65-F5344CB8AC3E}">
        <p14:creationId xmlns:p14="http://schemas.microsoft.com/office/powerpoint/2010/main" val="4131451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 name="Rectangle 177">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2" name="Picture 179">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53" name="Rectangle 181">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83B9E-21A7-4F3D-BE18-1F3F9D94A339}"/>
              </a:ext>
            </a:extLst>
          </p:cNvPr>
          <p:cNvSpPr>
            <a:spLocks noGrp="1"/>
          </p:cNvSpPr>
          <p:nvPr>
            <p:ph type="ctrTitle"/>
          </p:nvPr>
        </p:nvSpPr>
        <p:spPr>
          <a:xfrm>
            <a:off x="640079" y="976543"/>
            <a:ext cx="6320014" cy="5521911"/>
          </a:xfrm>
        </p:spPr>
        <p:txBody>
          <a:bodyPr vert="horz" lIns="91440" tIns="45720" rIns="91440" bIns="45720" rtlCol="0" anchor="ctr">
            <a:normAutofit/>
          </a:bodyPr>
          <a:lstStyle/>
          <a:p>
            <a:pPr algn="r"/>
            <a:r>
              <a:rPr lang="en-US" sz="3100" dirty="0">
                <a:solidFill>
                  <a:schemeClr val="tx2"/>
                </a:solidFill>
                <a:latin typeface="Algerian" panose="04020705040A02060702" pitchFamily="82" charset="0"/>
              </a:rPr>
              <a:t>PGPBABI – OCT 2019</a:t>
            </a:r>
            <a:br>
              <a:rPr lang="en-US" sz="3100" dirty="0">
                <a:solidFill>
                  <a:schemeClr val="tx2"/>
                </a:solidFill>
                <a:latin typeface="Algerian" panose="04020705040A02060702" pitchFamily="82" charset="0"/>
              </a:rPr>
            </a:br>
            <a:br>
              <a:rPr lang="en-US" sz="3100" dirty="0">
                <a:solidFill>
                  <a:schemeClr val="tx2"/>
                </a:solidFill>
                <a:latin typeface="Algerian" panose="04020705040A02060702" pitchFamily="82" charset="0"/>
              </a:rPr>
            </a:br>
            <a:r>
              <a:rPr lang="en-US" sz="3100" dirty="0">
                <a:solidFill>
                  <a:schemeClr val="tx2"/>
                </a:solidFill>
                <a:latin typeface="Algerian" panose="04020705040A02060702" pitchFamily="82" charset="0"/>
              </a:rPr>
              <a:t>Marketing &amp; Retail Analytics  Group Assignment</a:t>
            </a:r>
            <a:br>
              <a:rPr lang="en-US" sz="2100" dirty="0">
                <a:solidFill>
                  <a:schemeClr val="tx2"/>
                </a:solidFill>
                <a:latin typeface="Algerian" panose="04020705040A02060702" pitchFamily="82" charset="0"/>
              </a:rPr>
            </a:br>
            <a:br>
              <a:rPr lang="en-US" sz="2100" dirty="0">
                <a:solidFill>
                  <a:schemeClr val="tx2"/>
                </a:solidFill>
                <a:latin typeface="Algerian" panose="04020705040A02060702" pitchFamily="82" charset="0"/>
              </a:rPr>
            </a:br>
            <a:br>
              <a:rPr lang="en-US" sz="2100" dirty="0">
                <a:solidFill>
                  <a:schemeClr val="tx2"/>
                </a:solidFill>
                <a:latin typeface="Algerian" panose="04020705040A02060702" pitchFamily="82" charset="0"/>
              </a:rPr>
            </a:br>
            <a:br>
              <a:rPr lang="en-US" sz="2100" dirty="0">
                <a:solidFill>
                  <a:schemeClr val="tx2"/>
                </a:solidFill>
                <a:latin typeface="Algerian" panose="04020705040A02060702" pitchFamily="82" charset="0"/>
              </a:rPr>
            </a:br>
            <a:br>
              <a:rPr lang="en-US" sz="2100" dirty="0">
                <a:solidFill>
                  <a:schemeClr val="tx2"/>
                </a:solidFill>
                <a:latin typeface="Algerian" panose="04020705040A02060702" pitchFamily="82" charset="0"/>
              </a:rPr>
            </a:br>
            <a:r>
              <a:rPr lang="en-US" sz="2100">
                <a:solidFill>
                  <a:schemeClr val="tx2"/>
                </a:solidFill>
                <a:latin typeface="Algerian" panose="04020705040A02060702" pitchFamily="82" charset="0"/>
              </a:rPr>
              <a:t>submitted by</a:t>
            </a:r>
            <a:br>
              <a:rPr lang="en-US" sz="2100" dirty="0">
                <a:solidFill>
                  <a:schemeClr val="tx2"/>
                </a:solidFill>
                <a:latin typeface="Algerian" panose="04020705040A02060702" pitchFamily="82" charset="0"/>
              </a:rPr>
            </a:br>
            <a:br>
              <a:rPr lang="en-US" sz="2100" dirty="0">
                <a:solidFill>
                  <a:schemeClr val="tx2"/>
                </a:solidFill>
                <a:latin typeface="Algerian" panose="04020705040A02060702" pitchFamily="82" charset="0"/>
              </a:rPr>
            </a:br>
            <a:r>
              <a:rPr lang="en-US" sz="2100" dirty="0">
                <a:solidFill>
                  <a:schemeClr val="tx2"/>
                </a:solidFill>
                <a:latin typeface="Algerian" panose="04020705040A02060702" pitchFamily="82" charset="0"/>
              </a:rPr>
              <a:t>Prasanna Chandran </a:t>
            </a:r>
            <a:br>
              <a:rPr lang="en-US" sz="2100" dirty="0">
                <a:solidFill>
                  <a:schemeClr val="tx2"/>
                </a:solidFill>
                <a:latin typeface="Algerian" panose="04020705040A02060702" pitchFamily="82" charset="0"/>
              </a:rPr>
            </a:br>
            <a:br>
              <a:rPr lang="en-US" sz="2100" dirty="0">
                <a:solidFill>
                  <a:srgbClr val="000000"/>
                </a:solidFill>
              </a:rPr>
            </a:br>
            <a:endParaRPr lang="en-US" sz="2100" dirty="0">
              <a:solidFill>
                <a:srgbClr val="000000"/>
              </a:solidFill>
            </a:endParaRPr>
          </a:p>
        </p:txBody>
      </p:sp>
    </p:spTree>
    <p:extLst>
      <p:ext uri="{BB962C8B-B14F-4D97-AF65-F5344CB8AC3E}">
        <p14:creationId xmlns:p14="http://schemas.microsoft.com/office/powerpoint/2010/main" val="115193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0" name="Freeform: Shape 2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Box 12">
            <a:extLst>
              <a:ext uri="{FF2B5EF4-FFF2-40B4-BE49-F238E27FC236}">
                <a16:creationId xmlns:a16="http://schemas.microsoft.com/office/drawing/2014/main" id="{83BBC423-D4F5-4605-A7E6-7D0448FF588E}"/>
              </a:ext>
            </a:extLst>
          </p:cNvPr>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1" dirty="0">
                <a:solidFill>
                  <a:schemeClr val="bg1"/>
                </a:solidFill>
                <a:latin typeface="+mj-lt"/>
                <a:ea typeface="+mj-ea"/>
                <a:cs typeface="+mj-cs"/>
              </a:rPr>
              <a:t>(ii)</a:t>
            </a:r>
            <a:r>
              <a:rPr lang="en-US" sz="3700" b="1" i="1" kern="1200" dirty="0">
                <a:solidFill>
                  <a:schemeClr val="bg1"/>
                </a:solidFill>
                <a:latin typeface="+mj-lt"/>
                <a:ea typeface="+mj-ea"/>
                <a:cs typeface="+mj-cs"/>
              </a:rPr>
              <a:t> Consumer Behavior Trends</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65051" y="2286000"/>
            <a:ext cx="3384000" cy="3844800"/>
          </a:xfrm>
        </p:spPr>
        <p:txBody>
          <a:bodyPr vert="horz" lIns="91440" tIns="45720" rIns="91440" bIns="45720" rtlCol="0">
            <a:normAutofit fontScale="92500" lnSpcReduction="20000"/>
          </a:bodyPr>
          <a:lstStyle/>
          <a:p>
            <a:r>
              <a:rPr lang="en-US" sz="2000" b="1" i="1" dirty="0">
                <a:solidFill>
                  <a:schemeClr val="bg1">
                    <a:alpha val="60000"/>
                  </a:schemeClr>
                </a:solidFill>
              </a:rPr>
              <a:t>Morning</a:t>
            </a:r>
            <a:r>
              <a:rPr lang="en-US" sz="2000" i="1" dirty="0">
                <a:solidFill>
                  <a:schemeClr val="bg1">
                    <a:alpha val="60000"/>
                  </a:schemeClr>
                </a:solidFill>
              </a:rPr>
              <a:t> – Not much sales observed in the morning. Top selling categories are Beverage and Food.</a:t>
            </a:r>
          </a:p>
          <a:p>
            <a:r>
              <a:rPr lang="en-US" sz="2000" b="1" i="1" dirty="0">
                <a:solidFill>
                  <a:schemeClr val="bg1">
                    <a:alpha val="60000"/>
                  </a:schemeClr>
                </a:solidFill>
              </a:rPr>
              <a:t>Afternoon</a:t>
            </a:r>
            <a:r>
              <a:rPr lang="en-US" sz="2000" i="1" dirty="0">
                <a:solidFill>
                  <a:schemeClr val="bg1">
                    <a:alpha val="60000"/>
                  </a:schemeClr>
                </a:solidFill>
              </a:rPr>
              <a:t> – A moderate sales occur in the noon, best selling items are Food, Beverage and Tobacco.</a:t>
            </a:r>
          </a:p>
          <a:p>
            <a:r>
              <a:rPr lang="en-US" sz="2000" b="1" i="1" dirty="0">
                <a:solidFill>
                  <a:schemeClr val="bg1">
                    <a:alpha val="60000"/>
                  </a:schemeClr>
                </a:solidFill>
              </a:rPr>
              <a:t>Evening</a:t>
            </a:r>
            <a:r>
              <a:rPr lang="en-US" sz="2000" i="1" dirty="0">
                <a:solidFill>
                  <a:schemeClr val="bg1">
                    <a:alpha val="60000"/>
                  </a:schemeClr>
                </a:solidFill>
              </a:rPr>
              <a:t> – The sales is good, top sellers are Food, Beverage, Tobacco &amp; Liquor.</a:t>
            </a:r>
          </a:p>
          <a:p>
            <a:r>
              <a:rPr lang="en-US" sz="2000" b="1" i="1" dirty="0">
                <a:solidFill>
                  <a:schemeClr val="bg1">
                    <a:alpha val="60000"/>
                  </a:schemeClr>
                </a:solidFill>
              </a:rPr>
              <a:t>Night</a:t>
            </a:r>
            <a:r>
              <a:rPr lang="en-US" sz="2000" i="1" dirty="0">
                <a:solidFill>
                  <a:schemeClr val="bg1">
                    <a:alpha val="60000"/>
                  </a:schemeClr>
                </a:solidFill>
              </a:rPr>
              <a:t> – High sales happen during the night. Best sellers are Food, Beverage, Tobacco, Liquor &amp; Wines. </a:t>
            </a:r>
          </a:p>
        </p:txBody>
      </p:sp>
      <p:pic>
        <p:nvPicPr>
          <p:cNvPr id="4" name="Picture 3">
            <a:extLst>
              <a:ext uri="{FF2B5EF4-FFF2-40B4-BE49-F238E27FC236}">
                <a16:creationId xmlns:a16="http://schemas.microsoft.com/office/drawing/2014/main" id="{7B19D231-DE8A-44F2-9DDE-F16DB7775989}"/>
              </a:ext>
            </a:extLst>
          </p:cNvPr>
          <p:cNvPicPr>
            <a:picLocks noChangeAspect="1"/>
          </p:cNvPicPr>
          <p:nvPr/>
        </p:nvPicPr>
        <p:blipFill>
          <a:blip r:embed="rId2"/>
          <a:stretch>
            <a:fillRect/>
          </a:stretch>
        </p:blipFill>
        <p:spPr>
          <a:xfrm>
            <a:off x="4914103" y="200025"/>
            <a:ext cx="7125498" cy="6438900"/>
          </a:xfrm>
          <a:prstGeom prst="rect">
            <a:avLst/>
          </a:prstGeom>
        </p:spPr>
      </p:pic>
    </p:spTree>
    <p:extLst>
      <p:ext uri="{BB962C8B-B14F-4D97-AF65-F5344CB8AC3E}">
        <p14:creationId xmlns:p14="http://schemas.microsoft.com/office/powerpoint/2010/main" val="284698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966952" y="1204108"/>
            <a:ext cx="2669406" cy="1781175"/>
          </a:xfrm>
        </p:spPr>
        <p:txBody>
          <a:bodyPr>
            <a:normAutofit fontScale="90000"/>
          </a:bodyPr>
          <a:lstStyle/>
          <a:p>
            <a:r>
              <a:rPr lang="en-US" sz="3200" b="1" i="1" dirty="0">
                <a:solidFill>
                  <a:srgbClr val="FFFFFF"/>
                </a:solidFill>
              </a:rPr>
              <a:t>Daily Sales Trend for Top Ten Sold Items  </a:t>
            </a:r>
            <a:r>
              <a:rPr lang="en-US" sz="2200" b="1" i="1" dirty="0">
                <a:solidFill>
                  <a:srgbClr val="FFFFFF"/>
                </a:solidFill>
              </a:rPr>
              <a:t>(each week in December 2010)</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355130"/>
            <a:ext cx="3342509" cy="2427333"/>
          </a:xfrm>
        </p:spPr>
        <p:txBody>
          <a:bodyPr>
            <a:normAutofit/>
          </a:bodyPr>
          <a:lstStyle/>
          <a:p>
            <a:pPr>
              <a:buFont typeface="Wingdings" panose="05000000000000000000" pitchFamily="2" charset="2"/>
              <a:buChar char="v"/>
            </a:pPr>
            <a:r>
              <a:rPr lang="en-US" sz="1500" i="1" dirty="0"/>
              <a:t>Analyzing the day wise trend for the entire year could be huge, so the graph comprises of day wise sale for the month of December 2010</a:t>
            </a:r>
          </a:p>
          <a:p>
            <a:pPr>
              <a:buFont typeface="Wingdings" panose="05000000000000000000" pitchFamily="2" charset="2"/>
              <a:buChar char="v"/>
            </a:pPr>
            <a:r>
              <a:rPr lang="en-US" sz="1500" i="1" dirty="0"/>
              <a:t>Beverages, water, tobacco &amp; basic food items like fries are the mostly bought on daily basis</a:t>
            </a:r>
          </a:p>
          <a:p>
            <a:pPr>
              <a:buFont typeface="Wingdings" panose="05000000000000000000" pitchFamily="2" charset="2"/>
              <a:buChar char="v"/>
            </a:pPr>
            <a:r>
              <a:rPr lang="en-US" sz="1500" i="1" dirty="0"/>
              <a:t>Cappuccino records high sales on maximum days.</a:t>
            </a:r>
          </a:p>
          <a:p>
            <a:pPr>
              <a:buFont typeface="Wingdings" panose="05000000000000000000" pitchFamily="2" charset="2"/>
              <a:buChar char="v"/>
            </a:pPr>
            <a:endParaRPr lang="en-US" sz="1500" dirty="0"/>
          </a:p>
        </p:txBody>
      </p:sp>
      <p:pic>
        <p:nvPicPr>
          <p:cNvPr id="12" name="Picture 11">
            <a:extLst>
              <a:ext uri="{FF2B5EF4-FFF2-40B4-BE49-F238E27FC236}">
                <a16:creationId xmlns:a16="http://schemas.microsoft.com/office/drawing/2014/main" id="{9EC1EA1A-7249-48D6-A388-034C41E0F504}"/>
              </a:ext>
            </a:extLst>
          </p:cNvPr>
          <p:cNvPicPr>
            <a:picLocks noChangeAspect="1"/>
          </p:cNvPicPr>
          <p:nvPr/>
        </p:nvPicPr>
        <p:blipFill>
          <a:blip r:embed="rId2"/>
          <a:stretch>
            <a:fillRect/>
          </a:stretch>
        </p:blipFill>
        <p:spPr>
          <a:xfrm>
            <a:off x="4309461" y="952500"/>
            <a:ext cx="7307707" cy="558146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1364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887767" y="1075538"/>
            <a:ext cx="2748591" cy="1909746"/>
          </a:xfrm>
        </p:spPr>
        <p:txBody>
          <a:bodyPr>
            <a:normAutofit fontScale="90000"/>
          </a:bodyPr>
          <a:lstStyle/>
          <a:p>
            <a:r>
              <a:rPr lang="en-US" sz="3200" b="1" i="1" dirty="0">
                <a:solidFill>
                  <a:srgbClr val="FFFFFF"/>
                </a:solidFill>
              </a:rPr>
              <a:t>Daily Sales Trend for Top Ten Sold Items </a:t>
            </a:r>
            <a:r>
              <a:rPr lang="en-US" sz="2200" b="1" i="1" dirty="0">
                <a:solidFill>
                  <a:srgbClr val="FFFFFF"/>
                </a:solidFill>
              </a:rPr>
              <a:t>(each week in January 2011)</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355130"/>
            <a:ext cx="3117730" cy="2427333"/>
          </a:xfrm>
        </p:spPr>
        <p:txBody>
          <a:bodyPr>
            <a:normAutofit/>
          </a:bodyPr>
          <a:lstStyle/>
          <a:p>
            <a:pPr>
              <a:buFont typeface="Wingdings" panose="05000000000000000000" pitchFamily="2" charset="2"/>
              <a:buChar char="v"/>
            </a:pPr>
            <a:r>
              <a:rPr lang="en-US" sz="1600" i="1" dirty="0"/>
              <a:t>Daily sales trend for January 2011</a:t>
            </a:r>
          </a:p>
          <a:p>
            <a:pPr>
              <a:buFont typeface="Wingdings" panose="05000000000000000000" pitchFamily="2" charset="2"/>
              <a:buChar char="v"/>
            </a:pPr>
            <a:r>
              <a:rPr lang="en-US" sz="1600" i="1" dirty="0"/>
              <a:t>Cappuccino records a higher daily sales followed by Nirvana Hookah</a:t>
            </a:r>
          </a:p>
          <a:p>
            <a:pPr>
              <a:buFont typeface="Wingdings" panose="05000000000000000000" pitchFamily="2" charset="2"/>
              <a:buChar char="v"/>
            </a:pPr>
            <a:r>
              <a:rPr lang="en-US" sz="1600" i="1" dirty="0"/>
              <a:t>Other beverages and tobacco brands tend to have a daily moderate sales</a:t>
            </a:r>
          </a:p>
        </p:txBody>
      </p:sp>
      <p:pic>
        <p:nvPicPr>
          <p:cNvPr id="7" name="Picture 6">
            <a:extLst>
              <a:ext uri="{FF2B5EF4-FFF2-40B4-BE49-F238E27FC236}">
                <a16:creationId xmlns:a16="http://schemas.microsoft.com/office/drawing/2014/main" id="{B78DF652-E9B4-4BE6-8C6C-2AA0F5CDE404}"/>
              </a:ext>
            </a:extLst>
          </p:cNvPr>
          <p:cNvPicPr>
            <a:picLocks noChangeAspect="1"/>
          </p:cNvPicPr>
          <p:nvPr/>
        </p:nvPicPr>
        <p:blipFill>
          <a:blip r:embed="rId2"/>
          <a:stretch>
            <a:fillRect/>
          </a:stretch>
        </p:blipFill>
        <p:spPr>
          <a:xfrm>
            <a:off x="4309461" y="952500"/>
            <a:ext cx="7634889" cy="551932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1542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816746" y="1038688"/>
            <a:ext cx="2819612" cy="1946596"/>
          </a:xfrm>
        </p:spPr>
        <p:txBody>
          <a:bodyPr>
            <a:normAutofit/>
          </a:bodyPr>
          <a:lstStyle/>
          <a:p>
            <a:r>
              <a:rPr lang="en-US" sz="3200" b="1" i="1" dirty="0">
                <a:solidFill>
                  <a:srgbClr val="FFFFFF"/>
                </a:solidFill>
              </a:rPr>
              <a:t>Weekly Sales Trend for Top Ten Sold Items    </a:t>
            </a:r>
            <a:r>
              <a:rPr lang="en-US" sz="2000" b="1" i="1" dirty="0">
                <a:solidFill>
                  <a:srgbClr val="FFFFFF"/>
                </a:solidFill>
              </a:rPr>
              <a:t>(Oct 2010 - Jan 2011)</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355130"/>
            <a:ext cx="2918935" cy="2948016"/>
          </a:xfrm>
        </p:spPr>
        <p:txBody>
          <a:bodyPr>
            <a:normAutofit lnSpcReduction="10000"/>
          </a:bodyPr>
          <a:lstStyle/>
          <a:p>
            <a:pPr>
              <a:buFont typeface="Wingdings" panose="05000000000000000000" pitchFamily="2" charset="2"/>
              <a:buChar char="v"/>
            </a:pPr>
            <a:r>
              <a:rPr lang="en-US" sz="1600" dirty="0"/>
              <a:t>N</a:t>
            </a:r>
            <a:r>
              <a:rPr lang="en-US" sz="1600" i="1" dirty="0"/>
              <a:t>irvana Hookah records a higher weekly sales followed by Cappuccino. They seem to be mostly bough together</a:t>
            </a:r>
          </a:p>
          <a:p>
            <a:pPr>
              <a:buFont typeface="Wingdings" panose="05000000000000000000" pitchFamily="2" charset="2"/>
              <a:buChar char="v"/>
            </a:pPr>
            <a:r>
              <a:rPr lang="en-US" sz="1600" i="1" dirty="0"/>
              <a:t>Carlsberg tend to have a higher sales during the weekends</a:t>
            </a:r>
          </a:p>
          <a:p>
            <a:pPr>
              <a:buFont typeface="Wingdings" panose="05000000000000000000" pitchFamily="2" charset="2"/>
              <a:buChar char="v"/>
            </a:pPr>
            <a:r>
              <a:rPr lang="en-US" sz="1600" i="1" dirty="0"/>
              <a:t>Sales for all the items tend to be higher during the end of December, which is usually the festive week and the holiday season.</a:t>
            </a:r>
          </a:p>
        </p:txBody>
      </p:sp>
      <p:pic>
        <p:nvPicPr>
          <p:cNvPr id="6" name="Picture 5">
            <a:extLst>
              <a:ext uri="{FF2B5EF4-FFF2-40B4-BE49-F238E27FC236}">
                <a16:creationId xmlns:a16="http://schemas.microsoft.com/office/drawing/2014/main" id="{80662FDD-555B-4169-8667-BDB8A94FE9F6}"/>
              </a:ext>
            </a:extLst>
          </p:cNvPr>
          <p:cNvPicPr>
            <a:picLocks noChangeAspect="1"/>
          </p:cNvPicPr>
          <p:nvPr/>
        </p:nvPicPr>
        <p:blipFill>
          <a:blip r:embed="rId2"/>
          <a:stretch>
            <a:fillRect/>
          </a:stretch>
        </p:blipFill>
        <p:spPr>
          <a:xfrm>
            <a:off x="4243526" y="952499"/>
            <a:ext cx="7701008" cy="559034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6615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EC2EC0-8860-4EBB-B7FD-D0FCB2AEF526}"/>
              </a:ext>
            </a:extLst>
          </p:cNvPr>
          <p:cNvSpPr>
            <a:spLocks noGrp="1"/>
          </p:cNvSpPr>
          <p:nvPr>
            <p:ph type="title"/>
          </p:nvPr>
        </p:nvSpPr>
        <p:spPr>
          <a:xfrm>
            <a:off x="1188069" y="381935"/>
            <a:ext cx="4008583" cy="5974414"/>
          </a:xfrm>
        </p:spPr>
        <p:txBody>
          <a:bodyPr anchor="ctr">
            <a:normAutofit/>
          </a:bodyPr>
          <a:lstStyle/>
          <a:p>
            <a:pPr algn="r"/>
            <a:r>
              <a:rPr lang="en-US" sz="3800" b="1" i="1" dirty="0">
                <a:solidFill>
                  <a:srgbClr val="FFFFFF"/>
                </a:solidFill>
              </a:rPr>
              <a:t>Recommendations</a:t>
            </a:r>
            <a:br>
              <a:rPr lang="en-US" sz="3800" dirty="0">
                <a:solidFill>
                  <a:srgbClr val="FFFFFF"/>
                </a:solidFill>
              </a:rPr>
            </a:br>
            <a:br>
              <a:rPr lang="en-US" sz="3800" dirty="0">
                <a:solidFill>
                  <a:srgbClr val="FFFFFF"/>
                </a:solidFill>
              </a:rPr>
            </a:br>
            <a:r>
              <a:rPr lang="en-US" sz="3800" i="1" dirty="0">
                <a:solidFill>
                  <a:srgbClr val="FFFFFF"/>
                </a:solidFill>
              </a:rPr>
              <a:t>  Based on Daily/Weekly   Sales</a:t>
            </a:r>
          </a:p>
        </p:txBody>
      </p:sp>
      <p:grpSp>
        <p:nvGrpSpPr>
          <p:cNvPr id="78"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B4BB5F2F-0A19-4A8B-8E8E-761A472BB17E}"/>
              </a:ext>
            </a:extLst>
          </p:cNvPr>
          <p:cNvSpPr>
            <a:spLocks noGrp="1"/>
          </p:cNvSpPr>
          <p:nvPr>
            <p:ph idx="1"/>
          </p:nvPr>
        </p:nvSpPr>
        <p:spPr>
          <a:xfrm>
            <a:off x="6297233" y="518400"/>
            <a:ext cx="4771607" cy="5837949"/>
          </a:xfrm>
        </p:spPr>
        <p:txBody>
          <a:bodyPr anchor="ctr">
            <a:normAutofit fontScale="92500" lnSpcReduction="10000"/>
          </a:bodyPr>
          <a:lstStyle/>
          <a:p>
            <a:pPr>
              <a:buFont typeface="Wingdings" panose="05000000000000000000" pitchFamily="2" charset="2"/>
              <a:buChar char="ü"/>
            </a:pPr>
            <a:r>
              <a:rPr lang="en-US" sz="2000" b="1" i="1" dirty="0">
                <a:solidFill>
                  <a:schemeClr val="tx1">
                    <a:alpha val="80000"/>
                  </a:schemeClr>
                </a:solidFill>
              </a:rPr>
              <a:t>Cappuccino</a:t>
            </a:r>
            <a:r>
              <a:rPr lang="en-US" sz="2000" i="1" dirty="0">
                <a:solidFill>
                  <a:schemeClr val="tx1">
                    <a:alpha val="80000"/>
                  </a:schemeClr>
                </a:solidFill>
              </a:rPr>
              <a:t> and </a:t>
            </a:r>
            <a:r>
              <a:rPr lang="en-US" sz="2000" b="1" i="1" dirty="0">
                <a:solidFill>
                  <a:schemeClr val="tx1">
                    <a:alpha val="80000"/>
                  </a:schemeClr>
                </a:solidFill>
              </a:rPr>
              <a:t>Nirvana hookah</a:t>
            </a:r>
            <a:r>
              <a:rPr lang="en-US" sz="2000" i="1" dirty="0">
                <a:solidFill>
                  <a:schemeClr val="tx1">
                    <a:alpha val="80000"/>
                  </a:schemeClr>
                </a:solidFill>
              </a:rPr>
              <a:t> tend to have high sales on daily basis. There are other beverages and tobacco record a moderate daily sales. Café can identify the beverages or tobacco brands that yield low sales and give discount on one of them, ideally customers would buy the discounted item and buy the other item for the full MRP. </a:t>
            </a:r>
          </a:p>
          <a:p>
            <a:pPr>
              <a:buFont typeface="Wingdings" panose="05000000000000000000" pitchFamily="2" charset="2"/>
              <a:buChar char="ü"/>
            </a:pPr>
            <a:r>
              <a:rPr lang="en-US" sz="2000" i="1" dirty="0">
                <a:solidFill>
                  <a:schemeClr val="tx1">
                    <a:alpha val="80000"/>
                  </a:schemeClr>
                </a:solidFill>
              </a:rPr>
              <a:t>Café Great can place the commonly bought items at different corners of the café and place the low sales items in between them, so that the customer would be willing to buy alternate items along with their usual purchase.</a:t>
            </a:r>
          </a:p>
          <a:p>
            <a:pPr>
              <a:buFont typeface="Wingdings" panose="05000000000000000000" pitchFamily="2" charset="2"/>
              <a:buChar char="ü"/>
            </a:pPr>
            <a:r>
              <a:rPr lang="en-US" sz="2000" i="1" dirty="0">
                <a:solidFill>
                  <a:schemeClr val="tx1">
                    <a:alpha val="80000"/>
                  </a:schemeClr>
                </a:solidFill>
              </a:rPr>
              <a:t>Placing attractive banners and posters for items with low sale could attract the customers to try alternate brands. </a:t>
            </a:r>
          </a:p>
          <a:p>
            <a:pPr>
              <a:buFont typeface="Wingdings" panose="05000000000000000000" pitchFamily="2" charset="2"/>
              <a:buChar char="ü"/>
            </a:pPr>
            <a:r>
              <a:rPr lang="en-US" sz="2000" i="1" dirty="0">
                <a:solidFill>
                  <a:schemeClr val="tx1">
                    <a:alpha val="80000"/>
                  </a:schemeClr>
                </a:solidFill>
              </a:rPr>
              <a:t>Telecasting customized advertisements based on time of the day can earn more sales for the appropriate category. For example: Liquor sales are higher during the nights.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92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36">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61" name="Rectangle 138">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2" name="Freeform: Shape 140">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13" name="TextBox 12">
            <a:extLst>
              <a:ext uri="{FF2B5EF4-FFF2-40B4-BE49-F238E27FC236}">
                <a16:creationId xmlns:a16="http://schemas.microsoft.com/office/drawing/2014/main" id="{83BBC423-D4F5-4605-A7E6-7D0448FF588E}"/>
              </a:ext>
            </a:extLst>
          </p:cNvPr>
          <p:cNvSpPr txBox="1"/>
          <p:nvPr/>
        </p:nvSpPr>
        <p:spPr>
          <a:xfrm>
            <a:off x="7713579" y="97860"/>
            <a:ext cx="4478421" cy="2050535"/>
          </a:xfrm>
          <a:prstGeom prst="rect">
            <a:avLst/>
          </a:prstGeom>
        </p:spPr>
        <p:txBody>
          <a:bodyPr vert="horz" lIns="91440" tIns="45720" rIns="91440" bIns="45720" rtlCol="0" anchor="t">
            <a:normAutofit fontScale="55000" lnSpcReduction="20000"/>
          </a:bodyPr>
          <a:lstStyle/>
          <a:p>
            <a:pPr>
              <a:lnSpc>
                <a:spcPct val="90000"/>
              </a:lnSpc>
              <a:spcBef>
                <a:spcPct val="0"/>
              </a:spcBef>
              <a:spcAft>
                <a:spcPts val="600"/>
              </a:spcAft>
            </a:pPr>
            <a:r>
              <a:rPr lang="en-US" sz="5800" b="1" i="1" dirty="0">
                <a:latin typeface="+mj-lt"/>
                <a:ea typeface="+mj-ea"/>
                <a:cs typeface="+mj-cs"/>
              </a:rPr>
              <a:t>(iii)</a:t>
            </a:r>
            <a:r>
              <a:rPr lang="en-US" sz="5800" b="1" i="1" kern="1200" dirty="0">
                <a:solidFill>
                  <a:schemeClr val="tx1"/>
                </a:solidFill>
                <a:latin typeface="+mj-lt"/>
                <a:ea typeface="+mj-ea"/>
                <a:cs typeface="+mj-cs"/>
              </a:rPr>
              <a:t> Should Café Great remove certain menu items?</a:t>
            </a:r>
          </a:p>
          <a:p>
            <a:pPr>
              <a:lnSpc>
                <a:spcPct val="90000"/>
              </a:lnSpc>
              <a:spcBef>
                <a:spcPct val="0"/>
              </a:spcBef>
              <a:spcAft>
                <a:spcPts val="600"/>
              </a:spcAft>
            </a:pPr>
            <a:endParaRPr lang="en-US" sz="3100" kern="1200" dirty="0">
              <a:solidFill>
                <a:schemeClr val="tx1"/>
              </a:solidFill>
              <a:latin typeface="+mj-lt"/>
              <a:ea typeface="+mj-ea"/>
              <a:cs typeface="+mj-cs"/>
            </a:endParaRPr>
          </a:p>
          <a:p>
            <a:pPr>
              <a:lnSpc>
                <a:spcPct val="90000"/>
              </a:lnSpc>
              <a:spcBef>
                <a:spcPct val="0"/>
              </a:spcBef>
              <a:spcAft>
                <a:spcPts val="600"/>
              </a:spcAft>
            </a:pPr>
            <a:r>
              <a:rPr lang="en-US" sz="2900" i="1" dirty="0">
                <a:solidFill>
                  <a:schemeClr val="tx1">
                    <a:alpha val="60000"/>
                  </a:schemeClr>
                </a:solidFill>
              </a:rPr>
              <a:t>“Consumer preferences are always changing, and if Café Great wants the best chance of success, they need to stay knowledgeable with current trends.”</a:t>
            </a:r>
          </a:p>
        </p:txBody>
      </p:sp>
      <p:sp>
        <p:nvSpPr>
          <p:cNvPr id="1063" name="Freeform: Shape 142">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8016641" y="2068498"/>
            <a:ext cx="3410309" cy="4789502"/>
          </a:xfrm>
        </p:spPr>
        <p:txBody>
          <a:bodyPr vert="horz" lIns="91440" tIns="45720" rIns="91440" bIns="45720" rtlCol="0">
            <a:normAutofit fontScale="92500" lnSpcReduction="10000"/>
          </a:bodyPr>
          <a:lstStyle/>
          <a:p>
            <a:r>
              <a:rPr lang="en-US" sz="2000" i="1" dirty="0">
                <a:solidFill>
                  <a:schemeClr val="tx1">
                    <a:alpha val="60000"/>
                  </a:schemeClr>
                </a:solidFill>
              </a:rPr>
              <a:t>Twenty Items listed along with their purchase date indicates the lowest sold items throughout the year. They are least popular and have been sold only on those specific dates.</a:t>
            </a:r>
          </a:p>
          <a:p>
            <a:r>
              <a:rPr lang="en-US" sz="2000" i="1" dirty="0">
                <a:solidFill>
                  <a:schemeClr val="tx1">
                    <a:alpha val="60000"/>
                  </a:schemeClr>
                </a:solidFill>
              </a:rPr>
              <a:t>Café Great should reconsider to remove these products, as they only occupy the shelf space and obtains very less sales.</a:t>
            </a:r>
          </a:p>
          <a:p>
            <a:r>
              <a:rPr lang="en-US" sz="2000" i="1" dirty="0">
                <a:solidFill>
                  <a:schemeClr val="tx1">
                    <a:alpha val="60000"/>
                  </a:schemeClr>
                </a:solidFill>
              </a:rPr>
              <a:t> Replacing these products with actively sold items can </a:t>
            </a:r>
            <a:r>
              <a:rPr lang="en-US" sz="2100" i="1" dirty="0">
                <a:solidFill>
                  <a:schemeClr val="tx1">
                    <a:alpha val="60000"/>
                  </a:schemeClr>
                </a:solidFill>
              </a:rPr>
              <a:t>generate more revenue and make the restaurant seem more trendy, subconsciously convincing guests to spend more.</a:t>
            </a:r>
          </a:p>
        </p:txBody>
      </p:sp>
      <p:pic>
        <p:nvPicPr>
          <p:cNvPr id="9" name="Picture 8">
            <a:extLst>
              <a:ext uri="{FF2B5EF4-FFF2-40B4-BE49-F238E27FC236}">
                <a16:creationId xmlns:a16="http://schemas.microsoft.com/office/drawing/2014/main" id="{6B3505E6-178D-4996-894E-149EC787601E}"/>
              </a:ext>
            </a:extLst>
          </p:cNvPr>
          <p:cNvPicPr>
            <a:picLocks noChangeAspect="1"/>
          </p:cNvPicPr>
          <p:nvPr/>
        </p:nvPicPr>
        <p:blipFill>
          <a:blip r:embed="rId2"/>
          <a:stretch>
            <a:fillRect/>
          </a:stretch>
        </p:blipFill>
        <p:spPr>
          <a:xfrm>
            <a:off x="292963" y="851914"/>
            <a:ext cx="6792416" cy="5677392"/>
          </a:xfrm>
          <a:prstGeom prst="rect">
            <a:avLst/>
          </a:prstGeom>
        </p:spPr>
      </p:pic>
    </p:spTree>
    <p:extLst>
      <p:ext uri="{BB962C8B-B14F-4D97-AF65-F5344CB8AC3E}">
        <p14:creationId xmlns:p14="http://schemas.microsoft.com/office/powerpoint/2010/main" val="284752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966952" y="1204108"/>
            <a:ext cx="2669406" cy="1781175"/>
          </a:xfrm>
        </p:spPr>
        <p:txBody>
          <a:bodyPr>
            <a:normAutofit/>
          </a:bodyPr>
          <a:lstStyle/>
          <a:p>
            <a:r>
              <a:rPr lang="en-US" sz="3000" b="1" i="1" dirty="0">
                <a:solidFill>
                  <a:srgbClr val="FFFFFF"/>
                </a:solidFill>
              </a:rPr>
              <a:t>Monthly Sales Trend</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236891"/>
            <a:ext cx="3342509" cy="3492453"/>
          </a:xfrm>
        </p:spPr>
        <p:txBody>
          <a:bodyPr>
            <a:normAutofit fontScale="55000" lnSpcReduction="20000"/>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500" i="1" dirty="0">
                <a:effectLst/>
                <a:latin typeface="Calibri" panose="020F0502020204030204" pitchFamily="34" charset="0"/>
                <a:ea typeface="Calibri" panose="020F0502020204030204" pitchFamily="34" charset="0"/>
                <a:cs typeface="Times New Roman" panose="02020603050405020304" pitchFamily="18" charset="0"/>
              </a:rPr>
              <a:t>Liquor records the highest sales in most of the months.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500" i="1" dirty="0">
                <a:effectLst/>
                <a:latin typeface="Calibri" panose="020F0502020204030204" pitchFamily="34" charset="0"/>
                <a:ea typeface="Calibri" panose="020F0502020204030204" pitchFamily="34" charset="0"/>
                <a:cs typeface="Times New Roman" panose="02020603050405020304" pitchFamily="18" charset="0"/>
              </a:rPr>
              <a:t>Food, tobacco and beverages shows a static customer purchasing behavior across months.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500" i="1" dirty="0">
                <a:effectLst/>
                <a:latin typeface="Calibri" panose="020F0502020204030204" pitchFamily="34" charset="0"/>
                <a:ea typeface="Calibri" panose="020F0502020204030204" pitchFamily="34" charset="0"/>
                <a:cs typeface="Times New Roman" panose="02020603050405020304" pitchFamily="18" charset="0"/>
              </a:rPr>
              <a:t>Wine sales seems to go higher around the winter season, due to the Christmas and New years.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500" i="1" dirty="0">
                <a:effectLst/>
                <a:latin typeface="Calibri" panose="020F0502020204030204" pitchFamily="34" charset="0"/>
                <a:ea typeface="Calibri" panose="020F0502020204030204" pitchFamily="34" charset="0"/>
                <a:cs typeface="Times New Roman" panose="02020603050405020304" pitchFamily="18" charset="0"/>
              </a:rPr>
              <a:t>Misc. items tend to have a drastic sale during year ends and this could be also be due the holiday and festival requirements.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500" i="1" dirty="0">
                <a:latin typeface="Calibri" panose="020F0502020204030204" pitchFamily="34" charset="0"/>
                <a:ea typeface="Calibri" panose="020F0502020204030204" pitchFamily="34" charset="0"/>
                <a:cs typeface="Times New Roman" panose="02020603050405020304" pitchFamily="18" charset="0"/>
              </a:rPr>
              <a:t>Merchandise records high sales during the beginning of the year and then gradually decreases.</a:t>
            </a:r>
            <a:endParaRPr lang="en-US" sz="2500" i="1"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200" dirty="0"/>
          </a:p>
        </p:txBody>
      </p:sp>
      <p:pic>
        <p:nvPicPr>
          <p:cNvPr id="4" name="Picture 3">
            <a:extLst>
              <a:ext uri="{FF2B5EF4-FFF2-40B4-BE49-F238E27FC236}">
                <a16:creationId xmlns:a16="http://schemas.microsoft.com/office/drawing/2014/main" id="{AC3A8A0F-A3F9-4A1B-A617-062C8092026F}"/>
              </a:ext>
            </a:extLst>
          </p:cNvPr>
          <p:cNvPicPr>
            <a:picLocks noChangeAspect="1"/>
          </p:cNvPicPr>
          <p:nvPr/>
        </p:nvPicPr>
        <p:blipFill>
          <a:blip r:embed="rId2"/>
          <a:stretch>
            <a:fillRect/>
          </a:stretch>
        </p:blipFill>
        <p:spPr>
          <a:xfrm>
            <a:off x="4662102" y="952500"/>
            <a:ext cx="7233976" cy="564360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83BBC423-D4F5-4605-A7E6-7D0448FF588E}"/>
              </a:ext>
            </a:extLst>
          </p:cNvPr>
          <p:cNvSpPr txBox="1"/>
          <p:nvPr/>
        </p:nvSpPr>
        <p:spPr>
          <a:xfrm>
            <a:off x="292963" y="128655"/>
            <a:ext cx="11674136" cy="523220"/>
          </a:xfrm>
          <a:prstGeom prst="rect">
            <a:avLst/>
          </a:prstGeom>
          <a:solidFill>
            <a:schemeClr val="tx1">
              <a:lumMod val="65000"/>
              <a:lumOff val="35000"/>
            </a:schemeClr>
          </a:solidFill>
        </p:spPr>
        <p:txBody>
          <a:bodyPr wrap="square" rtlCol="0">
            <a:spAutoFit/>
          </a:bodyPr>
          <a:lstStyle/>
          <a:p>
            <a:pPr>
              <a:spcAft>
                <a:spcPts val="600"/>
              </a:spcAft>
            </a:pPr>
            <a:r>
              <a:rPr lang="en-US" sz="2800" b="1" i="1" dirty="0">
                <a:solidFill>
                  <a:schemeClr val="bg1"/>
                </a:solidFill>
              </a:rPr>
              <a:t>(iv) Monthly Trends</a:t>
            </a:r>
          </a:p>
        </p:txBody>
      </p:sp>
    </p:spTree>
    <p:extLst>
      <p:ext uri="{BB962C8B-B14F-4D97-AF65-F5344CB8AC3E}">
        <p14:creationId xmlns:p14="http://schemas.microsoft.com/office/powerpoint/2010/main" val="2618131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Box 12">
            <a:extLst>
              <a:ext uri="{FF2B5EF4-FFF2-40B4-BE49-F238E27FC236}">
                <a16:creationId xmlns:a16="http://schemas.microsoft.com/office/drawing/2014/main" id="{83BBC423-D4F5-4605-A7E6-7D0448FF588E}"/>
              </a:ext>
            </a:extLst>
          </p:cNvPr>
          <p:cNvSpPr txBox="1"/>
          <p:nvPr/>
        </p:nvSpPr>
        <p:spPr>
          <a:xfrm>
            <a:off x="257452" y="381740"/>
            <a:ext cx="3891599" cy="129614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100" b="1" i="1" kern="1200" dirty="0">
                <a:solidFill>
                  <a:schemeClr val="bg1"/>
                </a:solidFill>
                <a:latin typeface="+mj-lt"/>
                <a:ea typeface="+mj-ea"/>
                <a:cs typeface="+mj-cs"/>
              </a:rPr>
              <a:t>2. Menu Analysis</a:t>
            </a:r>
          </a:p>
        </p:txBody>
      </p:sp>
      <p:sp>
        <p:nvSpPr>
          <p:cNvPr id="6" name="Content Placeholder 5">
            <a:extLst>
              <a:ext uri="{FF2B5EF4-FFF2-40B4-BE49-F238E27FC236}">
                <a16:creationId xmlns:a16="http://schemas.microsoft.com/office/drawing/2014/main" id="{0928300A-CB1F-4CD6-A60C-AF94D2D2760A}"/>
              </a:ext>
            </a:extLst>
          </p:cNvPr>
          <p:cNvSpPr>
            <a:spLocks noGrp="1"/>
          </p:cNvSpPr>
          <p:nvPr>
            <p:ph idx="1"/>
          </p:nvPr>
        </p:nvSpPr>
        <p:spPr>
          <a:xfrm>
            <a:off x="390525" y="2192783"/>
            <a:ext cx="3758526" cy="4474347"/>
          </a:xfrm>
        </p:spPr>
        <p:txBody>
          <a:bodyPr vert="horz" lIns="91440" tIns="45720" rIns="91440" bIns="45720" rtlCol="0">
            <a:normAutofit fontScale="92500" lnSpcReduction="20000"/>
          </a:bodyPr>
          <a:lstStyle/>
          <a:p>
            <a:r>
              <a:rPr lang="en-US" sz="2000" i="1" dirty="0">
                <a:solidFill>
                  <a:schemeClr val="bg1">
                    <a:alpha val="60000"/>
                  </a:schemeClr>
                </a:solidFill>
              </a:rPr>
              <a:t>Finding relations between objects, for example, most of the people must have bought bread if they have bought butter. So, some supermarkets keep the objects that have high probability of being purchased together in same aisles while other may keep them in two different corners so that the customer while finding their necessity would browse and purchase other products.</a:t>
            </a:r>
          </a:p>
          <a:p>
            <a:endParaRPr lang="en-US" sz="2000" b="0" i="1" dirty="0">
              <a:solidFill>
                <a:schemeClr val="bg1">
                  <a:alpha val="60000"/>
                </a:schemeClr>
              </a:solidFill>
              <a:effectLst/>
            </a:endParaRPr>
          </a:p>
          <a:p>
            <a:r>
              <a:rPr lang="en-US" sz="2000" b="0" i="1" dirty="0">
                <a:solidFill>
                  <a:schemeClr val="bg1">
                    <a:alpha val="60000"/>
                  </a:schemeClr>
                </a:solidFill>
                <a:effectLst/>
              </a:rPr>
              <a:t>Market Basket Analysis is an example where buying habits are analyzed and rules are established based on the customer’s “buying habits”. Patterns are represented in the form of rules.</a:t>
            </a:r>
            <a:endParaRPr lang="en-US" sz="2000" dirty="0">
              <a:solidFill>
                <a:schemeClr val="bg1">
                  <a:alpha val="60000"/>
                </a:schemeClr>
              </a:solidFill>
            </a:endParaRPr>
          </a:p>
        </p:txBody>
      </p:sp>
      <p:pic>
        <p:nvPicPr>
          <p:cNvPr id="1026" name="Picture 2" descr="Market Basket Analysis">
            <a:extLst>
              <a:ext uri="{FF2B5EF4-FFF2-40B4-BE49-F238E27FC236}">
                <a16:creationId xmlns:a16="http://schemas.microsoft.com/office/drawing/2014/main" id="{B35DFA5C-DE22-4B88-87BF-C012705BA6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053" y="825623"/>
            <a:ext cx="6390422" cy="496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72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7" name="Freeform: Shape 5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156364-765B-4D58-B4DB-961D8F6EAB5A}"/>
              </a:ext>
            </a:extLst>
          </p:cNvPr>
          <p:cNvSpPr>
            <a:spLocks noGrp="1"/>
          </p:cNvSpPr>
          <p:nvPr>
            <p:ph type="title"/>
          </p:nvPr>
        </p:nvSpPr>
        <p:spPr>
          <a:xfrm>
            <a:off x="765051" y="662400"/>
            <a:ext cx="3384000" cy="1492132"/>
          </a:xfrm>
        </p:spPr>
        <p:txBody>
          <a:bodyPr vert="horz" lIns="91440" tIns="45720" rIns="91440" bIns="45720" rtlCol="0" anchor="t">
            <a:normAutofit fontScale="90000"/>
          </a:bodyPr>
          <a:lstStyle/>
          <a:p>
            <a:br>
              <a:rPr lang="en-US" sz="2400" b="1" kern="1200" dirty="0">
                <a:solidFill>
                  <a:schemeClr val="bg1"/>
                </a:solidFill>
                <a:latin typeface="+mj-lt"/>
                <a:ea typeface="+mj-ea"/>
                <a:cs typeface="+mj-cs"/>
              </a:rPr>
            </a:br>
            <a:r>
              <a:rPr lang="en-US" sz="4000" b="1" i="1" kern="1200" dirty="0">
                <a:solidFill>
                  <a:schemeClr val="bg1"/>
                </a:solidFill>
                <a:latin typeface="+mj-lt"/>
                <a:ea typeface="+mj-ea"/>
                <a:cs typeface="+mj-cs"/>
              </a:rPr>
              <a:t>Top Twenty </a:t>
            </a:r>
            <a:r>
              <a:rPr lang="en-US" sz="4000" b="1" i="1" dirty="0">
                <a:solidFill>
                  <a:schemeClr val="bg1"/>
                </a:solidFill>
              </a:rPr>
              <a:t>Contributors </a:t>
            </a:r>
            <a:r>
              <a:rPr lang="en-US" sz="4000" b="1" i="1" kern="1200" dirty="0">
                <a:solidFill>
                  <a:schemeClr val="bg1"/>
                </a:solidFill>
                <a:latin typeface="+mj-lt"/>
                <a:ea typeface="+mj-ea"/>
                <a:cs typeface="+mj-cs"/>
              </a:rPr>
              <a:t>!</a:t>
            </a:r>
            <a:br>
              <a:rPr lang="en-US" sz="2400" kern="1200" dirty="0">
                <a:solidFill>
                  <a:schemeClr val="bg1"/>
                </a:solidFill>
                <a:latin typeface="+mj-lt"/>
                <a:ea typeface="+mj-ea"/>
                <a:cs typeface="+mj-cs"/>
              </a:rPr>
            </a:br>
            <a:br>
              <a:rPr lang="en-US" sz="2400" kern="1200" dirty="0">
                <a:solidFill>
                  <a:schemeClr val="bg1"/>
                </a:solidFill>
                <a:latin typeface="+mj-lt"/>
                <a:ea typeface="+mj-ea"/>
                <a:cs typeface="+mj-cs"/>
              </a:rPr>
            </a:br>
            <a:endParaRPr lang="en-US" sz="2400" kern="1200" dirty="0">
              <a:solidFill>
                <a:schemeClr val="bg1"/>
              </a:solidFill>
              <a:latin typeface="+mj-lt"/>
              <a:ea typeface="+mj-ea"/>
              <a:cs typeface="+mj-cs"/>
            </a:endParaRPr>
          </a:p>
        </p:txBody>
      </p:sp>
      <p:sp>
        <p:nvSpPr>
          <p:cNvPr id="19" name="TextBox 18">
            <a:extLst>
              <a:ext uri="{FF2B5EF4-FFF2-40B4-BE49-F238E27FC236}">
                <a16:creationId xmlns:a16="http://schemas.microsoft.com/office/drawing/2014/main" id="{C5252E9B-27F2-46CD-B000-FE5F81CEEFBF}"/>
              </a:ext>
            </a:extLst>
          </p:cNvPr>
          <p:cNvSpPr txBox="1"/>
          <p:nvPr/>
        </p:nvSpPr>
        <p:spPr>
          <a:xfrm>
            <a:off x="765051" y="2286000"/>
            <a:ext cx="3384000" cy="3844800"/>
          </a:xfrm>
          <a:prstGeom prst="rect">
            <a:avLst/>
          </a:prstGeom>
        </p:spPr>
        <p:txBody>
          <a:bodyPr vert="horz" lIns="91440" tIns="45720" rIns="91440" bIns="45720" rtlCol="0">
            <a:normAutofit/>
          </a:bodyPr>
          <a:lstStyle/>
          <a:p>
            <a:pPr marR="0" indent="-228600">
              <a:lnSpc>
                <a:spcPct val="90000"/>
              </a:lnSpc>
              <a:spcBef>
                <a:spcPts val="0"/>
              </a:spcBef>
              <a:spcAft>
                <a:spcPts val="800"/>
              </a:spcAft>
              <a:buFont typeface="Arial" panose="020B0604020202020204" pitchFamily="34" charset="0"/>
              <a:buChar char="•"/>
            </a:pPr>
            <a:endParaRPr lang="en-US" sz="2000">
              <a:solidFill>
                <a:schemeClr val="bg1">
                  <a:alpha val="60000"/>
                </a:schemeClr>
              </a:solidFill>
              <a:effectLst/>
            </a:endParaRPr>
          </a:p>
          <a:p>
            <a:pPr marL="342900" marR="0" indent="-228600">
              <a:lnSpc>
                <a:spcPct val="90000"/>
              </a:lnSpc>
              <a:spcBef>
                <a:spcPts val="0"/>
              </a:spcBef>
              <a:spcAft>
                <a:spcPts val="800"/>
              </a:spcAft>
              <a:buFont typeface="Arial" panose="020B0604020202020204" pitchFamily="34" charset="0"/>
              <a:buChar char="•"/>
            </a:pPr>
            <a:r>
              <a:rPr lang="en-US" sz="2000" i="1">
                <a:solidFill>
                  <a:schemeClr val="bg1">
                    <a:alpha val="60000"/>
                  </a:schemeClr>
                </a:solidFill>
                <a:effectLst/>
              </a:rPr>
              <a:t>Top 5 Items contribute </a:t>
            </a:r>
            <a:r>
              <a:rPr lang="en-US" sz="2000" b="1" i="1">
                <a:solidFill>
                  <a:schemeClr val="bg1">
                    <a:alpha val="60000"/>
                  </a:schemeClr>
                </a:solidFill>
                <a:effectLst/>
              </a:rPr>
              <a:t>66.34% </a:t>
            </a:r>
            <a:r>
              <a:rPr lang="en-US" sz="2000" i="1">
                <a:solidFill>
                  <a:schemeClr val="bg1">
                    <a:alpha val="60000"/>
                  </a:schemeClr>
                </a:solidFill>
                <a:effectLst/>
              </a:rPr>
              <a:t>of quantity sold</a:t>
            </a:r>
          </a:p>
          <a:p>
            <a:pPr marR="0" indent="-228600">
              <a:lnSpc>
                <a:spcPct val="90000"/>
              </a:lnSpc>
              <a:spcBef>
                <a:spcPts val="0"/>
              </a:spcBef>
              <a:spcAft>
                <a:spcPts val="800"/>
              </a:spcAft>
              <a:buFont typeface="Arial" panose="020B0604020202020204" pitchFamily="34" charset="0"/>
              <a:buChar char="•"/>
            </a:pPr>
            <a:endParaRPr lang="en-US" sz="2000" i="1">
              <a:solidFill>
                <a:schemeClr val="bg1">
                  <a:alpha val="60000"/>
                </a:schemeClr>
              </a:solidFill>
              <a:effectLst/>
            </a:endParaRPr>
          </a:p>
          <a:p>
            <a:pPr marL="342900" marR="0" indent="-228600">
              <a:lnSpc>
                <a:spcPct val="90000"/>
              </a:lnSpc>
              <a:spcBef>
                <a:spcPts val="0"/>
              </a:spcBef>
              <a:spcAft>
                <a:spcPts val="800"/>
              </a:spcAft>
              <a:buFont typeface="Arial" panose="020B0604020202020204" pitchFamily="34" charset="0"/>
              <a:buChar char="•"/>
            </a:pPr>
            <a:r>
              <a:rPr lang="en-US" sz="2000" i="1">
                <a:solidFill>
                  <a:schemeClr val="bg1">
                    <a:alpha val="60000"/>
                  </a:schemeClr>
                </a:solidFill>
                <a:effectLst/>
              </a:rPr>
              <a:t>Top 20 Items contribute </a:t>
            </a:r>
            <a:r>
              <a:rPr lang="en-US" sz="2000" b="1" i="1">
                <a:solidFill>
                  <a:schemeClr val="bg1">
                    <a:alpha val="60000"/>
                  </a:schemeClr>
                </a:solidFill>
                <a:effectLst/>
              </a:rPr>
              <a:t>93.86% </a:t>
            </a:r>
            <a:r>
              <a:rPr lang="en-US" sz="2000" i="1">
                <a:solidFill>
                  <a:schemeClr val="bg1">
                    <a:alpha val="60000"/>
                  </a:schemeClr>
                </a:solidFill>
                <a:effectLst/>
              </a:rPr>
              <a:t>of quantity sold</a:t>
            </a:r>
          </a:p>
        </p:txBody>
      </p:sp>
      <p:pic>
        <p:nvPicPr>
          <p:cNvPr id="17" name="Picture 16">
            <a:extLst>
              <a:ext uri="{FF2B5EF4-FFF2-40B4-BE49-F238E27FC236}">
                <a16:creationId xmlns:a16="http://schemas.microsoft.com/office/drawing/2014/main" id="{4658D925-777B-4548-87E1-0655A51CEC09}"/>
              </a:ext>
            </a:extLst>
          </p:cNvPr>
          <p:cNvPicPr>
            <a:picLocks noChangeAspect="1"/>
          </p:cNvPicPr>
          <p:nvPr/>
        </p:nvPicPr>
        <p:blipFill>
          <a:blip r:embed="rId2"/>
          <a:stretch>
            <a:fillRect/>
          </a:stretch>
        </p:blipFill>
        <p:spPr>
          <a:xfrm>
            <a:off x="5525934" y="643469"/>
            <a:ext cx="5784422" cy="5571062"/>
          </a:xfrm>
          <a:prstGeom prst="rect">
            <a:avLst/>
          </a:prstGeom>
        </p:spPr>
      </p:pic>
    </p:spTree>
    <p:extLst>
      <p:ext uri="{BB962C8B-B14F-4D97-AF65-F5344CB8AC3E}">
        <p14:creationId xmlns:p14="http://schemas.microsoft.com/office/powerpoint/2010/main" val="277996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56364-765B-4D58-B4DB-961D8F6EAB5A}"/>
              </a:ext>
            </a:extLst>
          </p:cNvPr>
          <p:cNvSpPr>
            <a:spLocks noGrp="1"/>
          </p:cNvSpPr>
          <p:nvPr>
            <p:ph type="title"/>
          </p:nvPr>
        </p:nvSpPr>
        <p:spPr>
          <a:xfrm>
            <a:off x="767290" y="1780661"/>
            <a:ext cx="3833285" cy="1463472"/>
          </a:xfrm>
        </p:spPr>
        <p:txBody>
          <a:bodyPr vert="horz" lIns="91440" tIns="45720" rIns="91440" bIns="45720" rtlCol="0" anchor="t">
            <a:normAutofit fontScale="90000"/>
          </a:bodyPr>
          <a:lstStyle/>
          <a:p>
            <a:r>
              <a:rPr lang="en-US" sz="4000" b="1" i="1" kern="1200" dirty="0">
                <a:solidFill>
                  <a:schemeClr val="bg1"/>
                </a:solidFill>
                <a:latin typeface="+mj-lt"/>
                <a:ea typeface="+mj-ea"/>
                <a:cs typeface="+mj-cs"/>
              </a:rPr>
              <a:t>Frequently Bought Items !</a:t>
            </a:r>
            <a:br>
              <a:rPr lang="en-US" sz="3000" kern="1200" dirty="0">
                <a:solidFill>
                  <a:schemeClr val="bg1"/>
                </a:solidFill>
                <a:latin typeface="+mj-lt"/>
                <a:ea typeface="+mj-ea"/>
                <a:cs typeface="+mj-cs"/>
              </a:rPr>
            </a:br>
            <a:endParaRPr lang="en-US" sz="3000" kern="1200" dirty="0">
              <a:solidFill>
                <a:schemeClr val="bg1"/>
              </a:solidFill>
              <a:latin typeface="+mj-lt"/>
              <a:ea typeface="+mj-ea"/>
              <a:cs typeface="+mj-cs"/>
            </a:endParaRPr>
          </a:p>
        </p:txBody>
      </p:sp>
      <p:grpSp>
        <p:nvGrpSpPr>
          <p:cNvPr id="75" name="Group 7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08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8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9" name="TextBox 18">
            <a:extLst>
              <a:ext uri="{FF2B5EF4-FFF2-40B4-BE49-F238E27FC236}">
                <a16:creationId xmlns:a16="http://schemas.microsoft.com/office/drawing/2014/main" id="{C5252E9B-27F2-46CD-B000-FE5F81CEEFBF}"/>
              </a:ext>
            </a:extLst>
          </p:cNvPr>
          <p:cNvSpPr txBox="1"/>
          <p:nvPr/>
        </p:nvSpPr>
        <p:spPr>
          <a:xfrm>
            <a:off x="767290" y="3383121"/>
            <a:ext cx="3582072" cy="2793251"/>
          </a:xfrm>
          <a:prstGeom prst="rect">
            <a:avLst/>
          </a:prstGeom>
        </p:spPr>
        <p:txBody>
          <a:bodyPr vert="horz" lIns="91440" tIns="45720" rIns="91440" bIns="45720" rtlCol="0" anchor="t">
            <a:normAutofit/>
          </a:bodyPr>
          <a:lstStyle/>
          <a:p>
            <a:pPr marR="0" indent="-228600">
              <a:lnSpc>
                <a:spcPct val="90000"/>
              </a:lnSpc>
              <a:spcBef>
                <a:spcPts val="0"/>
              </a:spcBef>
              <a:spcAft>
                <a:spcPts val="800"/>
              </a:spcAft>
              <a:buFont typeface="Arial" panose="020B0604020202020204" pitchFamily="34" charset="0"/>
              <a:buChar char="•"/>
            </a:pPr>
            <a:endParaRPr lang="en-US" sz="2000" dirty="0">
              <a:solidFill>
                <a:schemeClr val="bg1"/>
              </a:solidFill>
              <a:effectLst/>
            </a:endParaRPr>
          </a:p>
          <a:p>
            <a:pPr marL="342900" marR="0" indent="-228600">
              <a:lnSpc>
                <a:spcPct val="90000"/>
              </a:lnSpc>
              <a:spcBef>
                <a:spcPts val="0"/>
              </a:spcBef>
              <a:spcAft>
                <a:spcPts val="800"/>
              </a:spcAft>
              <a:buFont typeface="Arial" panose="020B0604020202020204" pitchFamily="34" charset="0"/>
              <a:buChar char="•"/>
            </a:pPr>
            <a:r>
              <a:rPr lang="en-US" sz="2400" i="1" dirty="0">
                <a:solidFill>
                  <a:schemeClr val="bg1"/>
                </a:solidFill>
              </a:rPr>
              <a:t>By performing Market Basket Analysis, we understand the items shown in the image are the frequently bought items.</a:t>
            </a:r>
            <a:endParaRPr lang="en-US" sz="2400" i="1" dirty="0">
              <a:solidFill>
                <a:schemeClr val="bg1"/>
              </a:solidFill>
              <a:effectLst/>
            </a:endParaRPr>
          </a:p>
        </p:txBody>
      </p:sp>
      <p:pic>
        <p:nvPicPr>
          <p:cNvPr id="3074" name="Picture 2">
            <a:extLst>
              <a:ext uri="{FF2B5EF4-FFF2-40B4-BE49-F238E27FC236}">
                <a16:creationId xmlns:a16="http://schemas.microsoft.com/office/drawing/2014/main" id="{2F522A38-EEC3-4351-96C2-E70C1BA209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0749" y="304799"/>
            <a:ext cx="6690726" cy="6344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8" name="TextBox 37">
            <a:extLst>
              <a:ext uri="{FF2B5EF4-FFF2-40B4-BE49-F238E27FC236}">
                <a16:creationId xmlns:a16="http://schemas.microsoft.com/office/drawing/2014/main" id="{0D65BA1A-7342-4286-8614-9CCB930F1248}"/>
              </a:ext>
            </a:extLst>
          </p:cNvPr>
          <p:cNvSpPr txBox="1"/>
          <p:nvPr/>
        </p:nvSpPr>
        <p:spPr>
          <a:xfrm>
            <a:off x="5380597" y="6183868"/>
            <a:ext cx="6320172" cy="369332"/>
          </a:xfrm>
          <a:prstGeom prst="rect">
            <a:avLst/>
          </a:prstGeom>
          <a:solidFill>
            <a:schemeClr val="bg1">
              <a:lumMod val="95000"/>
            </a:schemeClr>
          </a:solidFill>
        </p:spPr>
        <p:txBody>
          <a:bodyPr wrap="square" rtlCol="0">
            <a:spAutoFit/>
          </a:bodyPr>
          <a:lstStyle/>
          <a:p>
            <a:pPr algn="ctr"/>
            <a:r>
              <a:rPr lang="en-US" i="1" dirty="0"/>
              <a:t>Frequently Bought Items</a:t>
            </a:r>
          </a:p>
        </p:txBody>
      </p:sp>
    </p:spTree>
    <p:extLst>
      <p:ext uri="{BB962C8B-B14F-4D97-AF65-F5344CB8AC3E}">
        <p14:creationId xmlns:p14="http://schemas.microsoft.com/office/powerpoint/2010/main" val="167536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9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5" name="Group 10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56" name="Freeform: Shape 10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7" name="Freeform: Shape 10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 name="Freeform: Shape 10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8" name="Freeform: Shape 10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9" name="Freeform: Shape 10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0" name="Freeform: Shape 10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8" name="Freeform: Shape 10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latin typeface="Algerian" panose="04020705040A02060702" pitchFamily="82" charset="0"/>
              </a:rPr>
              <a:t>Café Great Analysis</a:t>
            </a:r>
          </a:p>
        </p:txBody>
      </p:sp>
      <p:graphicFrame>
        <p:nvGraphicFramePr>
          <p:cNvPr id="5" name="Content Placeholder 2">
            <a:extLst>
              <a:ext uri="{FF2B5EF4-FFF2-40B4-BE49-F238E27FC236}">
                <a16:creationId xmlns:a16="http://schemas.microsoft.com/office/drawing/2014/main" id="{D727BC35-3296-423A-B011-E29850C42065}"/>
              </a:ext>
            </a:extLst>
          </p:cNvPr>
          <p:cNvGraphicFramePr>
            <a:graphicFrameLocks noGrp="1"/>
          </p:cNvGraphicFramePr>
          <p:nvPr>
            <p:ph idx="1"/>
            <p:extLst>
              <p:ext uri="{D42A27DB-BD31-4B8C-83A1-F6EECF244321}">
                <p14:modId xmlns:p14="http://schemas.microsoft.com/office/powerpoint/2010/main" val="266897409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463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56364-765B-4D58-B4DB-961D8F6EAB5A}"/>
              </a:ext>
            </a:extLst>
          </p:cNvPr>
          <p:cNvSpPr>
            <a:spLocks noGrp="1"/>
          </p:cNvSpPr>
          <p:nvPr>
            <p:ph type="title"/>
          </p:nvPr>
        </p:nvSpPr>
        <p:spPr>
          <a:xfrm>
            <a:off x="767290" y="1780661"/>
            <a:ext cx="3582073" cy="1463472"/>
          </a:xfrm>
        </p:spPr>
        <p:txBody>
          <a:bodyPr vert="horz" lIns="91440" tIns="45720" rIns="91440" bIns="45720" rtlCol="0" anchor="t">
            <a:normAutofit fontScale="90000"/>
          </a:bodyPr>
          <a:lstStyle/>
          <a:p>
            <a:r>
              <a:rPr lang="en-US" sz="4000" b="1" i="1" kern="1200" dirty="0">
                <a:solidFill>
                  <a:schemeClr val="bg1"/>
                </a:solidFill>
                <a:latin typeface="+mj-lt"/>
                <a:ea typeface="+mj-ea"/>
                <a:cs typeface="+mj-cs"/>
              </a:rPr>
              <a:t>Frequently Bought Combos !</a:t>
            </a:r>
            <a:br>
              <a:rPr lang="en-US" sz="3000" kern="1200" dirty="0">
                <a:solidFill>
                  <a:schemeClr val="bg1"/>
                </a:solidFill>
                <a:latin typeface="+mj-lt"/>
                <a:ea typeface="+mj-ea"/>
                <a:cs typeface="+mj-cs"/>
              </a:rPr>
            </a:br>
            <a:endParaRPr lang="en-US" sz="3000" kern="1200" dirty="0">
              <a:solidFill>
                <a:schemeClr val="bg1"/>
              </a:solidFill>
              <a:latin typeface="+mj-lt"/>
              <a:ea typeface="+mj-ea"/>
              <a:cs typeface="+mj-cs"/>
            </a:endParaRPr>
          </a:p>
        </p:txBody>
      </p:sp>
      <p:grpSp>
        <p:nvGrpSpPr>
          <p:cNvPr id="75" name="Group 7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9" name="TextBox 18">
            <a:extLst>
              <a:ext uri="{FF2B5EF4-FFF2-40B4-BE49-F238E27FC236}">
                <a16:creationId xmlns:a16="http://schemas.microsoft.com/office/drawing/2014/main" id="{C5252E9B-27F2-46CD-B000-FE5F81CEEFBF}"/>
              </a:ext>
            </a:extLst>
          </p:cNvPr>
          <p:cNvSpPr txBox="1"/>
          <p:nvPr/>
        </p:nvSpPr>
        <p:spPr>
          <a:xfrm>
            <a:off x="767290" y="3383121"/>
            <a:ext cx="3582072" cy="2793251"/>
          </a:xfrm>
          <a:prstGeom prst="rect">
            <a:avLst/>
          </a:prstGeom>
        </p:spPr>
        <p:txBody>
          <a:bodyPr vert="horz" lIns="91440" tIns="45720" rIns="91440" bIns="45720" rtlCol="0" anchor="t">
            <a:normAutofit/>
          </a:bodyPr>
          <a:lstStyle/>
          <a:p>
            <a:pPr marR="0" indent="-228600">
              <a:lnSpc>
                <a:spcPct val="90000"/>
              </a:lnSpc>
              <a:spcBef>
                <a:spcPts val="0"/>
              </a:spcBef>
              <a:spcAft>
                <a:spcPts val="800"/>
              </a:spcAft>
              <a:buFont typeface="Arial" panose="020B0604020202020204" pitchFamily="34" charset="0"/>
              <a:buChar char="•"/>
            </a:pPr>
            <a:endParaRPr lang="en-US" sz="2000" dirty="0">
              <a:solidFill>
                <a:schemeClr val="bg1"/>
              </a:solidFill>
              <a:effectLst/>
            </a:endParaRPr>
          </a:p>
          <a:p>
            <a:pPr marL="342900" marR="0" indent="-228600">
              <a:lnSpc>
                <a:spcPct val="90000"/>
              </a:lnSpc>
              <a:spcBef>
                <a:spcPts val="0"/>
              </a:spcBef>
              <a:spcAft>
                <a:spcPts val="800"/>
              </a:spcAft>
              <a:buFont typeface="Arial" panose="020B0604020202020204" pitchFamily="34" charset="0"/>
              <a:buChar char="•"/>
            </a:pPr>
            <a:r>
              <a:rPr lang="en-US" sz="2000" i="1" dirty="0">
                <a:solidFill>
                  <a:schemeClr val="bg1"/>
                </a:solidFill>
              </a:rPr>
              <a:t>By performing Market Basket Analysis, we understand the items shown in the image are the frequently bought combo items.</a:t>
            </a:r>
          </a:p>
          <a:p>
            <a:pPr marL="342900" marR="0" indent="-228600">
              <a:lnSpc>
                <a:spcPct val="90000"/>
              </a:lnSpc>
              <a:spcBef>
                <a:spcPts val="0"/>
              </a:spcBef>
              <a:spcAft>
                <a:spcPts val="800"/>
              </a:spcAft>
              <a:buFont typeface="Arial" panose="020B0604020202020204" pitchFamily="34" charset="0"/>
              <a:buChar char="•"/>
            </a:pPr>
            <a:r>
              <a:rPr lang="en-US" sz="2000" i="1" dirty="0">
                <a:solidFill>
                  <a:schemeClr val="bg1"/>
                </a:solidFill>
                <a:effectLst/>
              </a:rPr>
              <a:t>N</a:t>
            </a:r>
            <a:r>
              <a:rPr lang="en-US" sz="2000" i="1" dirty="0">
                <a:solidFill>
                  <a:schemeClr val="bg1"/>
                </a:solidFill>
              </a:rPr>
              <a:t>irvana Hookah &amp; Poutine with Fries is the most frequently bought combo.</a:t>
            </a:r>
            <a:endParaRPr lang="en-US" sz="2000" i="1" dirty="0">
              <a:solidFill>
                <a:schemeClr val="bg1"/>
              </a:solidFill>
              <a:effectLst/>
            </a:endParaRPr>
          </a:p>
        </p:txBody>
      </p:sp>
      <p:pic>
        <p:nvPicPr>
          <p:cNvPr id="4098" name="Picture 2">
            <a:extLst>
              <a:ext uri="{FF2B5EF4-FFF2-40B4-BE49-F238E27FC236}">
                <a16:creationId xmlns:a16="http://schemas.microsoft.com/office/drawing/2014/main" id="{2A9D46E8-7588-4B23-BB2E-8A1FF6A49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438" y="219075"/>
            <a:ext cx="6694661" cy="639565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B485514C-C518-4BC6-9D52-8179F2E0B20D}"/>
              </a:ext>
            </a:extLst>
          </p:cNvPr>
          <p:cNvSpPr txBox="1"/>
          <p:nvPr/>
        </p:nvSpPr>
        <p:spPr>
          <a:xfrm>
            <a:off x="5461839" y="6182369"/>
            <a:ext cx="6416484" cy="369332"/>
          </a:xfrm>
          <a:prstGeom prst="rect">
            <a:avLst/>
          </a:prstGeom>
          <a:solidFill>
            <a:schemeClr val="bg1">
              <a:lumMod val="95000"/>
            </a:schemeClr>
          </a:solidFill>
        </p:spPr>
        <p:txBody>
          <a:bodyPr wrap="square" rtlCol="0">
            <a:spAutoFit/>
          </a:bodyPr>
          <a:lstStyle/>
          <a:p>
            <a:pPr algn="ctr"/>
            <a:r>
              <a:rPr lang="en-US" i="1" dirty="0"/>
              <a:t>Frequently Bought Combo Items</a:t>
            </a:r>
          </a:p>
        </p:txBody>
      </p:sp>
    </p:spTree>
    <p:extLst>
      <p:ext uri="{BB962C8B-B14F-4D97-AF65-F5344CB8AC3E}">
        <p14:creationId xmlns:p14="http://schemas.microsoft.com/office/powerpoint/2010/main" val="111602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56364-765B-4D58-B4DB-961D8F6EAB5A}"/>
              </a:ext>
            </a:extLst>
          </p:cNvPr>
          <p:cNvSpPr>
            <a:spLocks noGrp="1"/>
          </p:cNvSpPr>
          <p:nvPr>
            <p:ph type="title"/>
          </p:nvPr>
        </p:nvSpPr>
        <p:spPr>
          <a:xfrm>
            <a:off x="200026" y="1606858"/>
            <a:ext cx="4149338" cy="1637275"/>
          </a:xfrm>
        </p:spPr>
        <p:txBody>
          <a:bodyPr vert="horz" lIns="91440" tIns="45720" rIns="91440" bIns="45720" rtlCol="0" anchor="t">
            <a:normAutofit fontScale="90000"/>
          </a:bodyPr>
          <a:lstStyle/>
          <a:p>
            <a:pPr algn="r"/>
            <a:r>
              <a:rPr lang="en-US" b="1" i="1" dirty="0">
                <a:solidFill>
                  <a:schemeClr val="bg1"/>
                </a:solidFill>
              </a:rPr>
              <a:t>Recommended &amp; Popular Combos !</a:t>
            </a:r>
            <a:r>
              <a:rPr lang="en-US" b="1" kern="1200" dirty="0">
                <a:solidFill>
                  <a:schemeClr val="bg1"/>
                </a:solidFill>
                <a:latin typeface="+mj-lt"/>
                <a:ea typeface="+mj-ea"/>
                <a:cs typeface="+mj-cs"/>
              </a:rPr>
              <a:t> </a:t>
            </a:r>
            <a:br>
              <a:rPr lang="en-US" sz="3000" kern="1200" dirty="0">
                <a:solidFill>
                  <a:schemeClr val="bg1"/>
                </a:solidFill>
                <a:latin typeface="+mj-lt"/>
                <a:ea typeface="+mj-ea"/>
                <a:cs typeface="+mj-cs"/>
              </a:rPr>
            </a:br>
            <a:endParaRPr lang="en-US" sz="3000" kern="1200" dirty="0">
              <a:solidFill>
                <a:schemeClr val="bg1"/>
              </a:solidFill>
              <a:latin typeface="+mj-lt"/>
              <a:ea typeface="+mj-ea"/>
              <a:cs typeface="+mj-cs"/>
            </a:endParaRPr>
          </a:p>
        </p:txBody>
      </p:sp>
      <p:grpSp>
        <p:nvGrpSpPr>
          <p:cNvPr id="75" name="Group 7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9" name="TextBox 18">
            <a:extLst>
              <a:ext uri="{FF2B5EF4-FFF2-40B4-BE49-F238E27FC236}">
                <a16:creationId xmlns:a16="http://schemas.microsoft.com/office/drawing/2014/main" id="{C5252E9B-27F2-46CD-B000-FE5F81CEEFBF}"/>
              </a:ext>
            </a:extLst>
          </p:cNvPr>
          <p:cNvSpPr txBox="1"/>
          <p:nvPr/>
        </p:nvSpPr>
        <p:spPr>
          <a:xfrm>
            <a:off x="200025" y="2947595"/>
            <a:ext cx="4149337" cy="3228777"/>
          </a:xfrm>
          <a:prstGeom prst="rect">
            <a:avLst/>
          </a:prstGeom>
        </p:spPr>
        <p:txBody>
          <a:bodyPr vert="horz" lIns="91440" tIns="45720" rIns="91440" bIns="45720" rtlCol="0" anchor="t">
            <a:normAutofit fontScale="92500" lnSpcReduction="20000"/>
          </a:bodyPr>
          <a:lstStyle/>
          <a:p>
            <a:pPr marR="0" indent="-228600">
              <a:lnSpc>
                <a:spcPct val="90000"/>
              </a:lnSpc>
              <a:spcBef>
                <a:spcPts val="0"/>
              </a:spcBef>
              <a:spcAft>
                <a:spcPts val="800"/>
              </a:spcAft>
              <a:buFont typeface="Arial" panose="020B0604020202020204" pitchFamily="34" charset="0"/>
              <a:buChar char="•"/>
            </a:pPr>
            <a:endParaRPr lang="en-US" sz="2000" dirty="0">
              <a:solidFill>
                <a:schemeClr val="bg1"/>
              </a:solidFill>
              <a:effectLst/>
            </a:endParaRPr>
          </a:p>
          <a:p>
            <a:pPr marL="342900" marR="0" indent="-228600">
              <a:lnSpc>
                <a:spcPct val="90000"/>
              </a:lnSpc>
              <a:spcBef>
                <a:spcPts val="0"/>
              </a:spcBef>
              <a:spcAft>
                <a:spcPts val="800"/>
              </a:spcAft>
              <a:buFont typeface="Arial" panose="020B0604020202020204" pitchFamily="34" charset="0"/>
              <a:buChar char="•"/>
            </a:pPr>
            <a:r>
              <a:rPr lang="en-US" sz="2000" i="1" dirty="0">
                <a:solidFill>
                  <a:schemeClr val="bg1"/>
                </a:solidFill>
              </a:rPr>
              <a:t>The popular combos for Café Great are shown in the image, sorted based on their highest buy percentage.</a:t>
            </a:r>
          </a:p>
          <a:p>
            <a:pPr marL="342900" marR="0" indent="-228600">
              <a:lnSpc>
                <a:spcPct val="90000"/>
              </a:lnSpc>
              <a:spcBef>
                <a:spcPts val="0"/>
              </a:spcBef>
              <a:spcAft>
                <a:spcPts val="800"/>
              </a:spcAft>
              <a:buFont typeface="Arial" panose="020B0604020202020204" pitchFamily="34" charset="0"/>
              <a:buChar char="•"/>
            </a:pPr>
            <a:r>
              <a:rPr lang="en-US" sz="2000" i="1" dirty="0">
                <a:solidFill>
                  <a:schemeClr val="bg1"/>
                </a:solidFill>
                <a:effectLst/>
              </a:rPr>
              <a:t>Café Great should design their shelves based on these key combos, so that they can retain sales of the current combos and  attract customers to buy other items. </a:t>
            </a:r>
          </a:p>
          <a:p>
            <a:pPr marL="342900" marR="0" indent="-228600">
              <a:lnSpc>
                <a:spcPct val="90000"/>
              </a:lnSpc>
              <a:spcBef>
                <a:spcPts val="0"/>
              </a:spcBef>
              <a:spcAft>
                <a:spcPts val="800"/>
              </a:spcAft>
              <a:buFont typeface="Arial" panose="020B0604020202020204" pitchFamily="34" charset="0"/>
              <a:buChar char="•"/>
            </a:pPr>
            <a:r>
              <a:rPr lang="en-US" sz="2000" i="1" dirty="0">
                <a:solidFill>
                  <a:schemeClr val="bg1"/>
                </a:solidFill>
              </a:rPr>
              <a:t>Placing other items in between these preferred combos can earn more sales for other products.</a:t>
            </a:r>
            <a:endParaRPr lang="en-US" sz="2000" i="1" dirty="0">
              <a:solidFill>
                <a:schemeClr val="bg1"/>
              </a:solidFill>
              <a:effectLst/>
            </a:endParaRPr>
          </a:p>
        </p:txBody>
      </p:sp>
      <p:pic>
        <p:nvPicPr>
          <p:cNvPr id="6" name="Picture 5">
            <a:extLst>
              <a:ext uri="{FF2B5EF4-FFF2-40B4-BE49-F238E27FC236}">
                <a16:creationId xmlns:a16="http://schemas.microsoft.com/office/drawing/2014/main" id="{C1545BE0-FA13-4C25-8805-FD7E3B103D65}"/>
              </a:ext>
            </a:extLst>
          </p:cNvPr>
          <p:cNvPicPr>
            <a:picLocks noChangeAspect="1"/>
          </p:cNvPicPr>
          <p:nvPr/>
        </p:nvPicPr>
        <p:blipFill>
          <a:blip r:embed="rId2"/>
          <a:stretch>
            <a:fillRect/>
          </a:stretch>
        </p:blipFill>
        <p:spPr>
          <a:xfrm>
            <a:off x="4927252" y="161924"/>
            <a:ext cx="7064723" cy="6505575"/>
          </a:xfrm>
          <a:prstGeom prst="rect">
            <a:avLst/>
          </a:prstGeom>
        </p:spPr>
      </p:pic>
    </p:spTree>
    <p:extLst>
      <p:ext uri="{BB962C8B-B14F-4D97-AF65-F5344CB8AC3E}">
        <p14:creationId xmlns:p14="http://schemas.microsoft.com/office/powerpoint/2010/main" val="405552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966952" y="1204109"/>
            <a:ext cx="2669406" cy="1823176"/>
          </a:xfrm>
        </p:spPr>
        <p:txBody>
          <a:bodyPr>
            <a:normAutofit/>
          </a:bodyPr>
          <a:lstStyle/>
          <a:p>
            <a:r>
              <a:rPr lang="en-US" sz="3200" b="1" i="1" dirty="0">
                <a:solidFill>
                  <a:srgbClr val="FFFFFF"/>
                </a:solidFill>
              </a:rPr>
              <a:t>Total Sales by Category</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404424"/>
            <a:ext cx="3342509" cy="2378040"/>
          </a:xfrm>
        </p:spPr>
        <p:txBody>
          <a:bodyPr>
            <a:normAutofit/>
          </a:bodyPr>
          <a:lstStyle/>
          <a:p>
            <a:pPr>
              <a:buFont typeface="Wingdings" panose="05000000000000000000" pitchFamily="2" charset="2"/>
              <a:buChar char="v"/>
            </a:pPr>
            <a:r>
              <a:rPr lang="en-US" sz="2400" i="1" dirty="0"/>
              <a:t>Tobacco records the highest sale of $14,507,076.</a:t>
            </a:r>
          </a:p>
          <a:p>
            <a:pPr>
              <a:buFont typeface="Wingdings" panose="05000000000000000000" pitchFamily="2" charset="2"/>
              <a:buChar char="v"/>
            </a:pPr>
            <a:r>
              <a:rPr lang="en-US" sz="2400" i="1" dirty="0"/>
              <a:t>Followed by Food, beverage and Liquor.</a:t>
            </a:r>
          </a:p>
        </p:txBody>
      </p:sp>
      <p:pic>
        <p:nvPicPr>
          <p:cNvPr id="7" name="Content Placeholder 6" descr="Chart, bar chart&#10;&#10;Description automatically generated">
            <a:extLst>
              <a:ext uri="{FF2B5EF4-FFF2-40B4-BE49-F238E27FC236}">
                <a16:creationId xmlns:a16="http://schemas.microsoft.com/office/drawing/2014/main" id="{3EA5A351-2FA0-4224-90F4-4764C296F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952500"/>
            <a:ext cx="6903723" cy="55104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6612A431-DC6B-4805-95C3-83021D30E452}"/>
              </a:ext>
            </a:extLst>
          </p:cNvPr>
          <p:cNvSpPr txBox="1"/>
          <p:nvPr/>
        </p:nvSpPr>
        <p:spPr>
          <a:xfrm>
            <a:off x="195311" y="0"/>
            <a:ext cx="11469948" cy="523220"/>
          </a:xfrm>
          <a:prstGeom prst="rect">
            <a:avLst/>
          </a:prstGeom>
          <a:solidFill>
            <a:schemeClr val="tx1">
              <a:lumMod val="65000"/>
              <a:lumOff val="35000"/>
            </a:schemeClr>
          </a:solidFill>
          <a:ln>
            <a:solidFill>
              <a:schemeClr val="accent1"/>
            </a:solidFill>
          </a:ln>
        </p:spPr>
        <p:txBody>
          <a:bodyPr wrap="square" rtlCol="0">
            <a:spAutoFit/>
          </a:bodyPr>
          <a:lstStyle/>
          <a:p>
            <a:r>
              <a:rPr lang="en-US" sz="2800" b="1" i="1" dirty="0">
                <a:solidFill>
                  <a:schemeClr val="bg1"/>
                </a:solidFill>
              </a:rPr>
              <a:t>1. Exploratory Analysis</a:t>
            </a:r>
          </a:p>
        </p:txBody>
      </p:sp>
      <p:sp>
        <p:nvSpPr>
          <p:cNvPr id="9" name="TextBox 8">
            <a:extLst>
              <a:ext uri="{FF2B5EF4-FFF2-40B4-BE49-F238E27FC236}">
                <a16:creationId xmlns:a16="http://schemas.microsoft.com/office/drawing/2014/main" id="{48C626E7-B753-4F67-8342-1749B134F667}"/>
              </a:ext>
            </a:extLst>
          </p:cNvPr>
          <p:cNvSpPr txBox="1"/>
          <p:nvPr/>
        </p:nvSpPr>
        <p:spPr>
          <a:xfrm>
            <a:off x="717423" y="553194"/>
            <a:ext cx="2984565" cy="369332"/>
          </a:xfrm>
          <a:prstGeom prst="rect">
            <a:avLst/>
          </a:prstGeom>
          <a:solidFill>
            <a:schemeClr val="tx1">
              <a:lumMod val="65000"/>
              <a:lumOff val="35000"/>
            </a:schemeClr>
          </a:solidFill>
          <a:ln>
            <a:solidFill>
              <a:schemeClr val="accent1"/>
            </a:solidFill>
          </a:ln>
        </p:spPr>
        <p:txBody>
          <a:bodyPr wrap="square" rtlCol="0">
            <a:spAutoFit/>
          </a:bodyPr>
          <a:lstStyle/>
          <a:p>
            <a:r>
              <a:rPr lang="en-US" b="1" i="1" dirty="0">
                <a:solidFill>
                  <a:schemeClr val="bg1"/>
                </a:solidFill>
              </a:rPr>
              <a:t>(i) Summary</a:t>
            </a:r>
          </a:p>
        </p:txBody>
      </p:sp>
    </p:spTree>
    <p:extLst>
      <p:ext uri="{BB962C8B-B14F-4D97-AF65-F5344CB8AC3E}">
        <p14:creationId xmlns:p14="http://schemas.microsoft.com/office/powerpoint/2010/main" val="271512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966952" y="1204108"/>
            <a:ext cx="2669406" cy="1781175"/>
          </a:xfrm>
        </p:spPr>
        <p:txBody>
          <a:bodyPr>
            <a:normAutofit/>
          </a:bodyPr>
          <a:lstStyle/>
          <a:p>
            <a:r>
              <a:rPr lang="en-US" sz="3200" b="1" i="1" dirty="0">
                <a:solidFill>
                  <a:srgbClr val="FFFFFF"/>
                </a:solidFill>
              </a:rPr>
              <a:t>Total Quantity Sold by Category</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355130"/>
            <a:ext cx="3342509" cy="2427333"/>
          </a:xfrm>
        </p:spPr>
        <p:txBody>
          <a:bodyPr>
            <a:normAutofit/>
          </a:bodyPr>
          <a:lstStyle/>
          <a:p>
            <a:pPr>
              <a:buFont typeface="Wingdings" panose="05000000000000000000" pitchFamily="2" charset="2"/>
              <a:buChar char="v"/>
            </a:pPr>
            <a:r>
              <a:rPr lang="en-US" sz="2400" i="1" dirty="0"/>
              <a:t>Food category is highly purchased by customers compared to the other categories.</a:t>
            </a:r>
          </a:p>
          <a:p>
            <a:pPr>
              <a:buFont typeface="Wingdings" panose="05000000000000000000" pitchFamily="2" charset="2"/>
              <a:buChar char="v"/>
            </a:pPr>
            <a:r>
              <a:rPr lang="en-US" sz="2400" i="1" dirty="0"/>
              <a:t>Followed by Beverage, Tobacco and Liquor.</a:t>
            </a:r>
          </a:p>
        </p:txBody>
      </p:sp>
      <p:pic>
        <p:nvPicPr>
          <p:cNvPr id="4" name="Picture 3" descr="Chart, bar chart&#10;&#10;Description automatically generated">
            <a:extLst>
              <a:ext uri="{FF2B5EF4-FFF2-40B4-BE49-F238E27FC236}">
                <a16:creationId xmlns:a16="http://schemas.microsoft.com/office/drawing/2014/main" id="{816D285B-611A-41B3-8B54-12FABCD20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676" y="952500"/>
            <a:ext cx="7010788" cy="541278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7011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966952" y="1204108"/>
            <a:ext cx="2669406" cy="1781175"/>
          </a:xfrm>
        </p:spPr>
        <p:txBody>
          <a:bodyPr>
            <a:normAutofit/>
          </a:bodyPr>
          <a:lstStyle/>
          <a:p>
            <a:r>
              <a:rPr lang="en-US" sz="3200" b="1" i="1" dirty="0">
                <a:solidFill>
                  <a:srgbClr val="FFFFFF"/>
                </a:solidFill>
              </a:rPr>
              <a:t>Average MRP by Category</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355130"/>
            <a:ext cx="3342509" cy="2427333"/>
          </a:xfrm>
        </p:spPr>
        <p:txBody>
          <a:bodyPr>
            <a:noAutofit/>
          </a:bodyPr>
          <a:lstStyle/>
          <a:p>
            <a:pPr>
              <a:buFont typeface="Wingdings" panose="05000000000000000000" pitchFamily="2" charset="2"/>
              <a:buChar char="v"/>
            </a:pPr>
            <a:r>
              <a:rPr lang="en-US" sz="2400" i="1" dirty="0"/>
              <a:t>Liquor &amp; Tobacco records the highest MRP on average of $ 514.80.</a:t>
            </a:r>
          </a:p>
          <a:p>
            <a:pPr>
              <a:buFont typeface="Wingdings" panose="05000000000000000000" pitchFamily="2" charset="2"/>
              <a:buChar char="v"/>
            </a:pPr>
            <a:r>
              <a:rPr lang="en-US" sz="2400" i="1" dirty="0"/>
              <a:t>Followed by Tobacco, Wines, Merchandise and Liquor.</a:t>
            </a:r>
          </a:p>
        </p:txBody>
      </p:sp>
      <p:pic>
        <p:nvPicPr>
          <p:cNvPr id="10" name="Picture 9" descr="Chart, bar chart&#10;&#10;Description automatically generated">
            <a:extLst>
              <a:ext uri="{FF2B5EF4-FFF2-40B4-BE49-F238E27FC236}">
                <a16:creationId xmlns:a16="http://schemas.microsoft.com/office/drawing/2014/main" id="{8F39EDB8-233B-4072-93D6-AA018984E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102" y="1037475"/>
            <a:ext cx="6903723" cy="543434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040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EDB4F59B-29DD-42DF-8317-92D9D0CC3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 y="2561003"/>
            <a:ext cx="5872029" cy="4243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Chart, bar chart&#10;&#10;Description automatically generated">
            <a:extLst>
              <a:ext uri="{FF2B5EF4-FFF2-40B4-BE49-F238E27FC236}">
                <a16:creationId xmlns:a16="http://schemas.microsoft.com/office/drawing/2014/main" id="{53390C15-0192-44B9-B48E-EB3E6F74F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8" y="2534368"/>
            <a:ext cx="5853674" cy="42437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10">
            <a:extLst>
              <a:ext uri="{FF2B5EF4-FFF2-40B4-BE49-F238E27FC236}">
                <a16:creationId xmlns:a16="http://schemas.microsoft.com/office/drawing/2014/main" id="{B143B752-0331-438E-BF2A-98CE1FA927C5}"/>
              </a:ext>
            </a:extLst>
          </p:cNvPr>
          <p:cNvSpPr txBox="1">
            <a:spLocks/>
          </p:cNvSpPr>
          <p:nvPr/>
        </p:nvSpPr>
        <p:spPr>
          <a:xfrm>
            <a:off x="6244427" y="-36252"/>
            <a:ext cx="5880895" cy="2490719"/>
          </a:xfrm>
          <a:prstGeom prst="rect">
            <a:avLst/>
          </a:prstGeom>
          <a:solidFill>
            <a:schemeClr val="tx1">
              <a:lumMod val="75000"/>
              <a:lumOff val="2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i="1" u="sng" dirty="0">
              <a:solidFill>
                <a:schemeClr val="bg1"/>
              </a:solidFill>
            </a:endParaRPr>
          </a:p>
          <a:p>
            <a:pPr marL="0" indent="0">
              <a:buNone/>
            </a:pPr>
            <a:r>
              <a:rPr lang="en-US" sz="2000" b="1" i="1" u="sng" dirty="0">
                <a:solidFill>
                  <a:schemeClr val="bg1"/>
                </a:solidFill>
              </a:rPr>
              <a:t>Discount by Category</a:t>
            </a:r>
          </a:p>
          <a:p>
            <a:pPr marL="0" indent="0">
              <a:buNone/>
            </a:pPr>
            <a:endParaRPr lang="en-US" sz="2000" b="1" i="1" u="sng" dirty="0">
              <a:solidFill>
                <a:schemeClr val="bg1"/>
              </a:solidFill>
            </a:endParaRPr>
          </a:p>
          <a:p>
            <a:pPr>
              <a:buFont typeface="Wingdings" panose="05000000000000000000" pitchFamily="2" charset="2"/>
              <a:buChar char="v"/>
            </a:pPr>
            <a:r>
              <a:rPr lang="en-US" sz="1600" i="1" dirty="0">
                <a:solidFill>
                  <a:schemeClr val="bg1"/>
                </a:solidFill>
              </a:rPr>
              <a:t>Merchandise tends to get the highest discount of $0.94 on average.</a:t>
            </a:r>
          </a:p>
          <a:p>
            <a:pPr>
              <a:buFont typeface="Wingdings" panose="05000000000000000000" pitchFamily="2" charset="2"/>
              <a:buChar char="v"/>
            </a:pPr>
            <a:r>
              <a:rPr lang="en-US" sz="1600" i="1" dirty="0">
                <a:solidFill>
                  <a:schemeClr val="bg1"/>
                </a:solidFill>
              </a:rPr>
              <a:t>Followed by Liquor &amp; Tobacco, Wines, and Liquor.</a:t>
            </a:r>
          </a:p>
        </p:txBody>
      </p:sp>
      <p:sp>
        <p:nvSpPr>
          <p:cNvPr id="19" name="Content Placeholder 10">
            <a:extLst>
              <a:ext uri="{FF2B5EF4-FFF2-40B4-BE49-F238E27FC236}">
                <a16:creationId xmlns:a16="http://schemas.microsoft.com/office/drawing/2014/main" id="{B9C7B999-47F2-4829-A5BC-D58A571ADB23}"/>
              </a:ext>
            </a:extLst>
          </p:cNvPr>
          <p:cNvSpPr>
            <a:spLocks noGrp="1"/>
          </p:cNvSpPr>
          <p:nvPr>
            <p:ph idx="1"/>
          </p:nvPr>
        </p:nvSpPr>
        <p:spPr>
          <a:xfrm>
            <a:off x="66678" y="-36252"/>
            <a:ext cx="5938706" cy="2490719"/>
          </a:xfrm>
          <a:solidFill>
            <a:schemeClr val="tx1">
              <a:lumMod val="75000"/>
              <a:lumOff val="25000"/>
            </a:schemeClr>
          </a:solidFill>
        </p:spPr>
        <p:txBody>
          <a:bodyPr anchor="ctr">
            <a:normAutofit/>
          </a:bodyPr>
          <a:lstStyle/>
          <a:p>
            <a:pPr marL="0" indent="0">
              <a:buNone/>
            </a:pPr>
            <a:r>
              <a:rPr lang="en-US" sz="2000" b="1" i="1" u="sng" dirty="0">
                <a:solidFill>
                  <a:schemeClr val="bg1"/>
                </a:solidFill>
              </a:rPr>
              <a:t>Tax Charged by Category</a:t>
            </a:r>
          </a:p>
          <a:p>
            <a:pPr marL="0" indent="0">
              <a:buNone/>
            </a:pPr>
            <a:endParaRPr lang="en-US" sz="2000" b="1" i="1" u="sng" dirty="0">
              <a:solidFill>
                <a:schemeClr val="bg1"/>
              </a:solidFill>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7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Liquor &amp; Tobacco has the highest tax charges on average of $ 190.00.</a:t>
            </a:r>
            <a:endParaRPr lang="en-US" sz="17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7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Followed by Tobacco, Wines, Merchandise and Liquor.</a:t>
            </a:r>
            <a:endParaRPr lang="en-US" sz="17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7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Tax rates are one of the key factors for higher MRP.</a:t>
            </a:r>
            <a:endParaRPr lang="en-US" sz="1700" i="1" dirty="0">
              <a:solidFill>
                <a:schemeClr val="bg1"/>
              </a:solidFill>
            </a:endParaRPr>
          </a:p>
          <a:p>
            <a:pPr marL="0" indent="0">
              <a:buNone/>
            </a:pPr>
            <a:endParaRPr lang="en-US" sz="1900" i="1" dirty="0">
              <a:solidFill>
                <a:schemeClr val="bg1"/>
              </a:solidFill>
            </a:endParaRPr>
          </a:p>
        </p:txBody>
      </p:sp>
    </p:spTree>
    <p:extLst>
      <p:ext uri="{BB962C8B-B14F-4D97-AF65-F5344CB8AC3E}">
        <p14:creationId xmlns:p14="http://schemas.microsoft.com/office/powerpoint/2010/main" val="249228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0" y="1"/>
            <a:ext cx="5823751" cy="2106316"/>
          </a:xfrm>
        </p:spPr>
        <p:txBody>
          <a:bodyPr>
            <a:normAutofit/>
          </a:bodyPr>
          <a:lstStyle/>
          <a:p>
            <a:r>
              <a:rPr lang="en-US" sz="3000" b="1" i="1" dirty="0"/>
              <a:t>Total Sales vs Quantity Sold </a:t>
            </a:r>
            <a:r>
              <a:rPr lang="en-US" sz="1800" b="1" i="1" dirty="0"/>
              <a:t>(Top 30 Items)</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805543" y="4484378"/>
            <a:ext cx="4906383" cy="1525805"/>
          </a:xfrm>
        </p:spPr>
        <p:txBody>
          <a:bodyPr anchor="t">
            <a:noAutofit/>
          </a:bodyPr>
          <a:lstStyle/>
          <a:p>
            <a:pPr marL="0" indent="0">
              <a:buNone/>
            </a:pPr>
            <a:r>
              <a:rPr lang="en-US" sz="1800" b="1" i="1" u="sng" dirty="0"/>
              <a:t>Total Quantity Sold</a:t>
            </a:r>
          </a:p>
          <a:p>
            <a:pPr>
              <a:buFont typeface="Wingdings" panose="05000000000000000000" pitchFamily="2" charset="2"/>
              <a:buChar char="v"/>
            </a:pPr>
            <a:r>
              <a:rPr lang="en-US" sz="1800" i="1" dirty="0"/>
              <a:t>Nirvana Hookah is highly sold item</a:t>
            </a:r>
          </a:p>
          <a:p>
            <a:pPr>
              <a:buFont typeface="Wingdings" panose="05000000000000000000" pitchFamily="2" charset="2"/>
              <a:buChar char="v"/>
            </a:pPr>
            <a:r>
              <a:rPr lang="en-US" sz="1800" i="1" dirty="0"/>
              <a:t>Followed by Cappuccino, Mint Flavor Single, Great Lakes Shake.</a:t>
            </a:r>
          </a:p>
          <a:p>
            <a:pPr>
              <a:buFont typeface="Wingdings" panose="05000000000000000000" pitchFamily="2" charset="2"/>
              <a:buChar char="v"/>
            </a:pPr>
            <a:r>
              <a:rPr lang="en-US" sz="1800" i="1" dirty="0"/>
              <a:t>Its observed people prefer tobacco along with a beverage.</a:t>
            </a:r>
          </a:p>
        </p:txBody>
      </p:sp>
      <p:sp>
        <p:nvSpPr>
          <p:cNvPr id="42" name="Freeform: Shape 41">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6FFA951B-824A-4C9D-B4F1-190B4D470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538" y="-2"/>
            <a:ext cx="5413461" cy="3224537"/>
          </a:xfrm>
          <a:prstGeom prst="rect">
            <a:avLst/>
          </a:prstGeom>
          <a:scene3d>
            <a:camera prst="orthographicFront"/>
            <a:lightRig rig="twoPt" dir="t">
              <a:rot lat="0" lon="0" rev="7800000"/>
            </a:lightRig>
          </a:scene3d>
          <a:sp3d contourW="6350">
            <a:bevelT w="50800" h="16510"/>
            <a:contourClr>
              <a:srgbClr val="C0C0C0"/>
            </a:contourClr>
          </a:sp3d>
        </p:spPr>
      </p:pic>
      <p:pic>
        <p:nvPicPr>
          <p:cNvPr id="5" name="Picture 4" descr="Chart, bar chart&#10;&#10;Description automatically generated">
            <a:extLst>
              <a:ext uri="{FF2B5EF4-FFF2-40B4-BE49-F238E27FC236}">
                <a16:creationId xmlns:a16="http://schemas.microsoft.com/office/drawing/2014/main" id="{51188EB3-B34D-4D66-8580-20FC8F57F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541" y="3438159"/>
            <a:ext cx="5413459" cy="3273360"/>
          </a:xfrm>
          <a:prstGeom prst="rect">
            <a:avLst/>
          </a:prstGeom>
          <a:scene3d>
            <a:camera prst="orthographicFront"/>
            <a:lightRig rig="twoPt" dir="t">
              <a:rot lat="0" lon="0" rev="7800000"/>
            </a:lightRig>
          </a:scene3d>
          <a:sp3d contourW="6350">
            <a:bevelT w="50800" h="16510"/>
            <a:contourClr>
              <a:srgbClr val="C0C0C0"/>
            </a:contourClr>
          </a:sp3d>
        </p:spPr>
      </p:pic>
      <p:sp>
        <p:nvSpPr>
          <p:cNvPr id="14" name="Content Placeholder 10">
            <a:extLst>
              <a:ext uri="{FF2B5EF4-FFF2-40B4-BE49-F238E27FC236}">
                <a16:creationId xmlns:a16="http://schemas.microsoft.com/office/drawing/2014/main" id="{362167FD-04B7-4658-A771-EEC0FCD7FB24}"/>
              </a:ext>
            </a:extLst>
          </p:cNvPr>
          <p:cNvSpPr txBox="1">
            <a:spLocks/>
          </p:cNvSpPr>
          <p:nvPr/>
        </p:nvSpPr>
        <p:spPr>
          <a:xfrm>
            <a:off x="805543" y="2264959"/>
            <a:ext cx="4668257" cy="2219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u="sng" dirty="0"/>
              <a:t>Total Sales</a:t>
            </a:r>
          </a:p>
          <a:p>
            <a:pPr>
              <a:buFont typeface="Wingdings" panose="05000000000000000000" pitchFamily="2" charset="2"/>
              <a:buChar char="v"/>
            </a:pPr>
            <a:r>
              <a:rPr lang="en-US" sz="1800" i="1" dirty="0"/>
              <a:t>Nirvana Hookah records the top sales worth of $2,953,135.</a:t>
            </a:r>
          </a:p>
          <a:p>
            <a:pPr>
              <a:buFont typeface="Wingdings" panose="05000000000000000000" pitchFamily="2" charset="2"/>
              <a:buChar char="v"/>
            </a:pPr>
            <a:r>
              <a:rPr lang="en-US" sz="1800" i="1" dirty="0"/>
              <a:t>Followed by Sambuca, Mint Flavor Single, Calcutta mint.</a:t>
            </a:r>
          </a:p>
        </p:txBody>
      </p:sp>
    </p:spTree>
    <p:extLst>
      <p:ext uri="{BB962C8B-B14F-4D97-AF65-F5344CB8AC3E}">
        <p14:creationId xmlns:p14="http://schemas.microsoft.com/office/powerpoint/2010/main" val="372076740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801099" y="599325"/>
            <a:ext cx="4399093" cy="1061707"/>
          </a:xfrm>
        </p:spPr>
        <p:txBody>
          <a:bodyPr>
            <a:normAutofit/>
          </a:bodyPr>
          <a:lstStyle/>
          <a:p>
            <a:r>
              <a:rPr lang="en-US" b="1" i="1" dirty="0"/>
              <a:t>MRP Items</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805544" y="1590675"/>
            <a:ext cx="4399094" cy="4462991"/>
          </a:xfrm>
        </p:spPr>
        <p:txBody>
          <a:bodyPr anchor="t">
            <a:normAutofit/>
          </a:bodyPr>
          <a:lstStyle/>
          <a:p>
            <a:pPr marL="0" indent="0">
              <a:buNone/>
            </a:pPr>
            <a:r>
              <a:rPr lang="en-US" sz="1800" b="1" i="1" u="sng" dirty="0"/>
              <a:t>High MRP Items</a:t>
            </a:r>
          </a:p>
          <a:p>
            <a:pPr>
              <a:buFont typeface="Wingdings" panose="05000000000000000000" pitchFamily="2" charset="2"/>
              <a:buChar char="v"/>
            </a:pPr>
            <a:r>
              <a:rPr lang="en-US" sz="1800" i="1" dirty="0"/>
              <a:t>KF Draught Pitcher is the costliest item</a:t>
            </a:r>
          </a:p>
          <a:p>
            <a:pPr>
              <a:buFont typeface="Wingdings" panose="05000000000000000000" pitchFamily="2" charset="2"/>
              <a:buChar char="v"/>
            </a:pPr>
            <a:r>
              <a:rPr lang="en-US" sz="1800" i="1" dirty="0"/>
              <a:t>Followed by Red wine sheesha, NRG Hookah and champagne</a:t>
            </a:r>
          </a:p>
          <a:p>
            <a:pPr>
              <a:buFont typeface="Wingdings" panose="05000000000000000000" pitchFamily="2" charset="2"/>
              <a:buChar char="v"/>
            </a:pPr>
            <a:r>
              <a:rPr lang="en-US" sz="1800" i="1" dirty="0"/>
              <a:t>Liquor and tobacco items tend to have higher MRP</a:t>
            </a:r>
          </a:p>
        </p:txBody>
      </p:sp>
      <p:sp>
        <p:nvSpPr>
          <p:cNvPr id="31" name="Freeform: Shape 30">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26EE78C1-5791-4FF0-87D5-A5C4DEF3E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763" y="46409"/>
            <a:ext cx="5498236" cy="338259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6" name="Picture 5" descr="Chart, bar chart&#10;&#10;Description automatically generated">
            <a:extLst>
              <a:ext uri="{FF2B5EF4-FFF2-40B4-BE49-F238E27FC236}">
                <a16:creationId xmlns:a16="http://schemas.microsoft.com/office/drawing/2014/main" id="{D36D80AC-7704-4BFF-9DF6-EFC7CA9A5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762" y="3475409"/>
            <a:ext cx="5498237" cy="328895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7" name="Content Placeholder 10">
            <a:extLst>
              <a:ext uri="{FF2B5EF4-FFF2-40B4-BE49-F238E27FC236}">
                <a16:creationId xmlns:a16="http://schemas.microsoft.com/office/drawing/2014/main" id="{75F8C853-1D5D-447C-876F-F45570643594}"/>
              </a:ext>
            </a:extLst>
          </p:cNvPr>
          <p:cNvSpPr txBox="1">
            <a:spLocks/>
          </p:cNvSpPr>
          <p:nvPr/>
        </p:nvSpPr>
        <p:spPr>
          <a:xfrm>
            <a:off x="798989" y="4191000"/>
            <a:ext cx="4011135" cy="2573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u="sng" dirty="0"/>
              <a:t>Low MRP Items</a:t>
            </a:r>
          </a:p>
          <a:p>
            <a:pPr>
              <a:buFont typeface="Wingdings" panose="05000000000000000000" pitchFamily="2" charset="2"/>
              <a:buChar char="v"/>
            </a:pPr>
            <a:r>
              <a:rPr lang="en-US" sz="1800" i="1" dirty="0"/>
              <a:t>Cutting Glass is the cheapest item</a:t>
            </a:r>
          </a:p>
          <a:p>
            <a:pPr>
              <a:buFont typeface="Wingdings" panose="05000000000000000000" pitchFamily="2" charset="2"/>
              <a:buChar char="v"/>
            </a:pPr>
            <a:r>
              <a:rPr lang="en-US" sz="1800" i="1" dirty="0"/>
              <a:t>Followed by Add buttered toast, mushroom and corn, chicken bacon</a:t>
            </a:r>
          </a:p>
          <a:p>
            <a:pPr>
              <a:buFont typeface="Wingdings" panose="05000000000000000000" pitchFamily="2" charset="2"/>
              <a:buChar char="v"/>
            </a:pPr>
            <a:r>
              <a:rPr lang="en-US" sz="1800" i="1" dirty="0"/>
              <a:t>Food items tend to be the items with cheapest MRP</a:t>
            </a:r>
          </a:p>
        </p:txBody>
      </p:sp>
    </p:spTree>
    <p:extLst>
      <p:ext uri="{BB962C8B-B14F-4D97-AF65-F5344CB8AC3E}">
        <p14:creationId xmlns:p14="http://schemas.microsoft.com/office/powerpoint/2010/main" val="268583751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5BB2E-4B12-4B53-8957-DA06639DEFDF}"/>
              </a:ext>
            </a:extLst>
          </p:cNvPr>
          <p:cNvSpPr>
            <a:spLocks noGrp="1"/>
          </p:cNvSpPr>
          <p:nvPr>
            <p:ph type="title"/>
          </p:nvPr>
        </p:nvSpPr>
        <p:spPr>
          <a:xfrm>
            <a:off x="966952" y="1204108"/>
            <a:ext cx="2669406" cy="1781175"/>
          </a:xfrm>
        </p:spPr>
        <p:txBody>
          <a:bodyPr>
            <a:normAutofit/>
          </a:bodyPr>
          <a:lstStyle/>
          <a:p>
            <a:r>
              <a:rPr lang="en-US" sz="3200" b="1" i="1" dirty="0">
                <a:solidFill>
                  <a:srgbClr val="FFFFFF"/>
                </a:solidFill>
              </a:rPr>
              <a:t>Top Discounted Items</a:t>
            </a:r>
          </a:p>
        </p:txBody>
      </p:sp>
      <p:sp>
        <p:nvSpPr>
          <p:cNvPr id="21" name="Content Placeholder 10">
            <a:extLst>
              <a:ext uri="{FF2B5EF4-FFF2-40B4-BE49-F238E27FC236}">
                <a16:creationId xmlns:a16="http://schemas.microsoft.com/office/drawing/2014/main" id="{AED814EB-2CE4-46F1-938A-A77D4E0FC26F}"/>
              </a:ext>
            </a:extLst>
          </p:cNvPr>
          <p:cNvSpPr>
            <a:spLocks noGrp="1"/>
          </p:cNvSpPr>
          <p:nvPr>
            <p:ph idx="1"/>
          </p:nvPr>
        </p:nvSpPr>
        <p:spPr>
          <a:xfrm>
            <a:off x="717423" y="3355130"/>
            <a:ext cx="2918935" cy="2427333"/>
          </a:xfrm>
        </p:spPr>
        <p:txBody>
          <a:bodyPr>
            <a:normAutofit/>
          </a:bodyPr>
          <a:lstStyle/>
          <a:p>
            <a:pPr>
              <a:buFont typeface="Wingdings" panose="05000000000000000000" pitchFamily="2" charset="2"/>
              <a:buChar char="v"/>
            </a:pPr>
            <a:r>
              <a:rPr lang="en-US" sz="1600" i="1" dirty="0"/>
              <a:t>Despite KF Draught being the costliest item, it also gets the highest discount on average.</a:t>
            </a:r>
          </a:p>
          <a:p>
            <a:pPr>
              <a:buFont typeface="Wingdings" panose="05000000000000000000" pitchFamily="2" charset="2"/>
              <a:buChar char="v"/>
            </a:pPr>
            <a:r>
              <a:rPr lang="en-US" sz="1600" i="1" dirty="0"/>
              <a:t>Followed by Red wine sheesha, avalanche, Philly cream cheese.</a:t>
            </a:r>
          </a:p>
          <a:p>
            <a:pPr>
              <a:buFont typeface="Wingdings" panose="05000000000000000000" pitchFamily="2" charset="2"/>
              <a:buChar char="v"/>
            </a:pPr>
            <a:r>
              <a:rPr lang="en-US" sz="1600" i="1" dirty="0"/>
              <a:t>Discounts tends to be given to the items across all categories.</a:t>
            </a:r>
          </a:p>
        </p:txBody>
      </p:sp>
      <p:pic>
        <p:nvPicPr>
          <p:cNvPr id="4" name="Picture 3" descr="Chart, bar chart, histogram&#10;&#10;Description automatically generated">
            <a:extLst>
              <a:ext uri="{FF2B5EF4-FFF2-40B4-BE49-F238E27FC236}">
                <a16:creationId xmlns:a16="http://schemas.microsoft.com/office/drawing/2014/main" id="{D755275E-4FAC-4A8E-8F03-341297811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952500"/>
            <a:ext cx="6903723" cy="55548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7420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39</TotalTime>
  <Words>1262</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Calibri Light</vt:lpstr>
      <vt:lpstr>Wingdings</vt:lpstr>
      <vt:lpstr>Office Theme</vt:lpstr>
      <vt:lpstr>PGPBABI – OCT 2019  Marketing &amp; Retail Analytics  Group Assignment     submitted by  Prasanna Chandran   </vt:lpstr>
      <vt:lpstr>Café Great Analysis</vt:lpstr>
      <vt:lpstr>Total Sales by Category</vt:lpstr>
      <vt:lpstr>Total Quantity Sold by Category</vt:lpstr>
      <vt:lpstr>Average MRP by Category</vt:lpstr>
      <vt:lpstr>PowerPoint Presentation</vt:lpstr>
      <vt:lpstr>Total Sales vs Quantity Sold (Top 30 Items)</vt:lpstr>
      <vt:lpstr>MRP Items</vt:lpstr>
      <vt:lpstr>Top Discounted Items</vt:lpstr>
      <vt:lpstr>PowerPoint Presentation</vt:lpstr>
      <vt:lpstr>Daily Sales Trend for Top Ten Sold Items  (each week in December 2010)</vt:lpstr>
      <vt:lpstr>Daily Sales Trend for Top Ten Sold Items (each week in January 2011)</vt:lpstr>
      <vt:lpstr>Weekly Sales Trend for Top Ten Sold Items    (Oct 2010 - Jan 2011)</vt:lpstr>
      <vt:lpstr>Recommendations    Based on Daily/Weekly   Sales</vt:lpstr>
      <vt:lpstr>PowerPoint Presentation</vt:lpstr>
      <vt:lpstr>Monthly Sales Trend</vt:lpstr>
      <vt:lpstr>PowerPoint Presentation</vt:lpstr>
      <vt:lpstr> Top Twenty Contributors !  </vt:lpstr>
      <vt:lpstr>Frequently Bought Items ! </vt:lpstr>
      <vt:lpstr>Frequently Bought Combos ! </vt:lpstr>
      <vt:lpstr>Recommended &amp; Popular Combos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PGPBABI – OCT 2019  Marketing &amp; Retail Analytics  Group Assignment   Group 5      Group Members:  Avni Tandon  Madhuchandan S  Prasanna Chandran  Rohit Taunk </dc:title>
  <dc:creator>Prasanna Chandran</dc:creator>
  <cp:lastModifiedBy>Prasanna Chandran</cp:lastModifiedBy>
  <cp:revision>6</cp:revision>
  <dcterms:created xsi:type="dcterms:W3CDTF">2021-02-26T08:00:05Z</dcterms:created>
  <dcterms:modified xsi:type="dcterms:W3CDTF">2021-03-19T17:02:19Z</dcterms:modified>
</cp:coreProperties>
</file>