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63" r:id="rId9"/>
    <p:sldId id="262" r:id="rId10"/>
    <p:sldId id="264" r:id="rId11"/>
    <p:sldId id="272" r:id="rId12"/>
    <p:sldId id="271" r:id="rId13"/>
    <p:sldId id="265" r:id="rId14"/>
    <p:sldId id="266" r:id="rId15"/>
    <p:sldId id="268" r:id="rId16"/>
    <p:sldId id="26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1C40-52B6-4626-9D55-912BC37EC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FD353E-06FF-4CE8-9004-CE1C7AE64F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AFF62C-9DF9-4B6C-9973-65FE357E4613}"/>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5" name="Footer Placeholder 4">
            <a:extLst>
              <a:ext uri="{FF2B5EF4-FFF2-40B4-BE49-F238E27FC236}">
                <a16:creationId xmlns:a16="http://schemas.microsoft.com/office/drawing/2014/main" id="{A3B4A26E-2608-4013-A1E3-7B449B953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92B5BC-5C84-4E79-AA58-0697F3B155AD}"/>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307826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F2F5-6A13-49F7-A4B3-33FC68C0B5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3BE15A-94AF-40BD-A003-D5E0C395F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27082-B50C-4308-B3D8-D7EB101AB610}"/>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5" name="Footer Placeholder 4">
            <a:extLst>
              <a:ext uri="{FF2B5EF4-FFF2-40B4-BE49-F238E27FC236}">
                <a16:creationId xmlns:a16="http://schemas.microsoft.com/office/drawing/2014/main" id="{D4649F17-E017-4122-A6F0-3730126940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2C3CD2-1939-4D1B-835E-B02C8050CD24}"/>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263516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3414A-6FA2-4859-8E89-9DB3589591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E97BB0-46D1-4CDD-BA6F-554840AE50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EF17C-A5AD-44FD-BFC5-2DB7E2F2A009}"/>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5" name="Footer Placeholder 4">
            <a:extLst>
              <a:ext uri="{FF2B5EF4-FFF2-40B4-BE49-F238E27FC236}">
                <a16:creationId xmlns:a16="http://schemas.microsoft.com/office/drawing/2014/main" id="{C0D6A5EA-8693-4B17-968F-D3F7F84733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3DB1E-7BEA-444A-87FB-F3288FFE191C}"/>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128384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6051-0F3C-4214-BC43-D1D9BBAE6E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E587A4-8A5A-43B2-BB85-FBB02FD98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FC928-4FC2-4E46-89D7-427D5A508513}"/>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5" name="Footer Placeholder 4">
            <a:extLst>
              <a:ext uri="{FF2B5EF4-FFF2-40B4-BE49-F238E27FC236}">
                <a16:creationId xmlns:a16="http://schemas.microsoft.com/office/drawing/2014/main" id="{61F98605-6C87-4631-A880-8BEC471D4D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73366-C46E-41A7-B8FC-CE12CE543B54}"/>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376833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1B0-D7FD-4575-9660-4A05B55A7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A8AF84-3DEA-4B44-A8F3-005C4FA07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CABE7-A69B-4833-8DED-FA60B35A87CD}"/>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5" name="Footer Placeholder 4">
            <a:extLst>
              <a:ext uri="{FF2B5EF4-FFF2-40B4-BE49-F238E27FC236}">
                <a16:creationId xmlns:a16="http://schemas.microsoft.com/office/drawing/2014/main" id="{4089C4E5-6F3C-456E-A403-2198BB7EF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5B74B-2B2C-41AF-8751-6B9639038E21}"/>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80599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F75B-39FF-4DA3-8FB8-7E4622B234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9C97C-8FD7-4FEA-8EFC-FC5DBE7FFB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4C2F8-460B-43D6-85E7-5436DE690C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0D7D0-27E1-45BF-AF3A-A4732B693B6C}"/>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6" name="Footer Placeholder 5">
            <a:extLst>
              <a:ext uri="{FF2B5EF4-FFF2-40B4-BE49-F238E27FC236}">
                <a16:creationId xmlns:a16="http://schemas.microsoft.com/office/drawing/2014/main" id="{A20DB939-9236-4378-B332-08D3DE0B69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A3DAC-6218-4BC8-A3A4-8C0F949CE509}"/>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360377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1FED-D6B2-49BC-A8CE-FD06C216A7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1CF112-B05F-4C3E-8366-23FF2058D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1F0CC-8897-4D15-81C5-2CE1972A6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9D41F6-A73F-4039-AB1D-595EDC69D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6CBC03-5B9F-4D37-8E5E-F615CB62C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1935E8-11ED-4B83-8127-7CECFD8B4476}"/>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8" name="Footer Placeholder 7">
            <a:extLst>
              <a:ext uri="{FF2B5EF4-FFF2-40B4-BE49-F238E27FC236}">
                <a16:creationId xmlns:a16="http://schemas.microsoft.com/office/drawing/2014/main" id="{2F3DE6A2-261B-4B5B-B710-5A0ACF82E0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828E7E-997E-4C1C-A0C8-7567A60786AC}"/>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233511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10EB-D14B-47C6-BEAF-61FF10E02D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EBBEED-1678-43A2-BF7E-2A3448D7123C}"/>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4" name="Footer Placeholder 3">
            <a:extLst>
              <a:ext uri="{FF2B5EF4-FFF2-40B4-BE49-F238E27FC236}">
                <a16:creationId xmlns:a16="http://schemas.microsoft.com/office/drawing/2014/main" id="{9B94CFE5-7E3F-453E-9A07-DB3500800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CFDAB3-A7FB-46CD-AADA-E202D98D382C}"/>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59084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F938B3-A750-4A4D-8853-24FF31B340B5}"/>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3" name="Footer Placeholder 2">
            <a:extLst>
              <a:ext uri="{FF2B5EF4-FFF2-40B4-BE49-F238E27FC236}">
                <a16:creationId xmlns:a16="http://schemas.microsoft.com/office/drawing/2014/main" id="{AF8430B9-608F-4AF0-83F5-79301D281F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AB8586-B3EE-4003-9398-CF8E1C8D944D}"/>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192714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2DB8-2B79-4A28-A98D-2EB87ADEA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0336D0-59F0-492A-9B41-B5C59AD96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44FC2C-02A6-4A4E-B67B-E053F9C47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13533-4A0B-47CB-BB9D-86C4A42C0F07}"/>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6" name="Footer Placeholder 5">
            <a:extLst>
              <a:ext uri="{FF2B5EF4-FFF2-40B4-BE49-F238E27FC236}">
                <a16:creationId xmlns:a16="http://schemas.microsoft.com/office/drawing/2014/main" id="{1B729311-A372-45B8-B8F3-0480D34FBD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8C436-782B-4548-905E-D564D98D1729}"/>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220874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F6FD-BC61-4049-BFA4-7A5512E06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038B35-2042-40EC-835D-103EA8C17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133EF1-0867-4007-9691-08E407B72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7ECE9-C958-4352-A219-D20B67A69BB1}"/>
              </a:ext>
            </a:extLst>
          </p:cNvPr>
          <p:cNvSpPr>
            <a:spLocks noGrp="1"/>
          </p:cNvSpPr>
          <p:nvPr>
            <p:ph type="dt" sz="half" idx="10"/>
          </p:nvPr>
        </p:nvSpPr>
        <p:spPr/>
        <p:txBody>
          <a:bodyPr/>
          <a:lstStyle/>
          <a:p>
            <a:fld id="{2600677C-4C8E-44FC-9414-071A3FA4F738}" type="datetimeFigureOut">
              <a:rPr lang="en-IN" smtClean="0"/>
              <a:t>06-11-2024</a:t>
            </a:fld>
            <a:endParaRPr lang="en-IN"/>
          </a:p>
        </p:txBody>
      </p:sp>
      <p:sp>
        <p:nvSpPr>
          <p:cNvPr id="6" name="Footer Placeholder 5">
            <a:extLst>
              <a:ext uri="{FF2B5EF4-FFF2-40B4-BE49-F238E27FC236}">
                <a16:creationId xmlns:a16="http://schemas.microsoft.com/office/drawing/2014/main" id="{8AD6924C-6FDD-494C-B120-F0D1917DA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56A8C-51E0-4439-8766-4D33EA95AABB}"/>
              </a:ext>
            </a:extLst>
          </p:cNvPr>
          <p:cNvSpPr>
            <a:spLocks noGrp="1"/>
          </p:cNvSpPr>
          <p:nvPr>
            <p:ph type="sldNum" sz="quarter" idx="12"/>
          </p:nvPr>
        </p:nvSpPr>
        <p:spPr/>
        <p:txBody>
          <a:bodyPr/>
          <a:lstStyle/>
          <a:p>
            <a:fld id="{B1C34977-59F0-4794-A459-B1AAE94B5FAC}" type="slidenum">
              <a:rPr lang="en-IN" smtClean="0"/>
              <a:t>‹#›</a:t>
            </a:fld>
            <a:endParaRPr lang="en-IN"/>
          </a:p>
        </p:txBody>
      </p:sp>
    </p:spTree>
    <p:extLst>
      <p:ext uri="{BB962C8B-B14F-4D97-AF65-F5344CB8AC3E}">
        <p14:creationId xmlns:p14="http://schemas.microsoft.com/office/powerpoint/2010/main" val="244079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6008D-6BDB-4E5E-9A89-58AFE98C9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04589F-A2B5-42CB-AFBB-9E1447B32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E861F-47BB-4A76-ABB9-6C223BF3D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0677C-4C8E-44FC-9414-071A3FA4F738}" type="datetimeFigureOut">
              <a:rPr lang="en-IN" smtClean="0"/>
              <a:t>06-11-2024</a:t>
            </a:fld>
            <a:endParaRPr lang="en-IN"/>
          </a:p>
        </p:txBody>
      </p:sp>
      <p:sp>
        <p:nvSpPr>
          <p:cNvPr id="5" name="Footer Placeholder 4">
            <a:extLst>
              <a:ext uri="{FF2B5EF4-FFF2-40B4-BE49-F238E27FC236}">
                <a16:creationId xmlns:a16="http://schemas.microsoft.com/office/drawing/2014/main" id="{36695619-CE28-48B2-9CC1-BD6C7C5CB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D7258D-3A9B-46FA-A7E5-88B24E009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34977-59F0-4794-A459-B1AAE94B5FAC}" type="slidenum">
              <a:rPr lang="en-IN" smtClean="0"/>
              <a:t>‹#›</a:t>
            </a:fld>
            <a:endParaRPr lang="en-IN"/>
          </a:p>
        </p:txBody>
      </p:sp>
    </p:spTree>
    <p:extLst>
      <p:ext uri="{BB962C8B-B14F-4D97-AF65-F5344CB8AC3E}">
        <p14:creationId xmlns:p14="http://schemas.microsoft.com/office/powerpoint/2010/main" val="1000007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F1988C71-4BA4-4F42-9846-00C270DED0F6}"/>
              </a:ext>
            </a:extLst>
          </p:cNvPr>
          <p:cNvSpPr txBox="1"/>
          <p:nvPr/>
        </p:nvSpPr>
        <p:spPr>
          <a:xfrm>
            <a:off x="590842" y="5187546"/>
            <a:ext cx="329653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Project Guide:</a:t>
            </a:r>
          </a:p>
          <a:p>
            <a:r>
              <a:rPr lang="en-US" sz="2000" b="1" dirty="0">
                <a:latin typeface="Times New Roman" panose="02020603050405020304" pitchFamily="18" charset="0"/>
                <a:cs typeface="Times New Roman" panose="02020603050405020304" pitchFamily="18" charset="0"/>
              </a:rPr>
              <a:t>Mr. Dayanand Yadav</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Professor</a:t>
            </a:r>
          </a:p>
        </p:txBody>
      </p:sp>
      <p:sp>
        <p:nvSpPr>
          <p:cNvPr id="5" name="TextBox 8">
            <a:extLst>
              <a:ext uri="{FF2B5EF4-FFF2-40B4-BE49-F238E27FC236}">
                <a16:creationId xmlns:a16="http://schemas.microsoft.com/office/drawing/2014/main" id="{E5232C8A-86EB-4F0D-953D-32D08789771E}"/>
              </a:ext>
            </a:extLst>
          </p:cNvPr>
          <p:cNvSpPr txBox="1"/>
          <p:nvPr/>
        </p:nvSpPr>
        <p:spPr>
          <a:xfrm>
            <a:off x="7198245" y="5005904"/>
            <a:ext cx="4634752" cy="15081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Presented By:</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 Prasanna Samadhiya (0832CS211141)</a:t>
            </a:r>
          </a:p>
          <a:p>
            <a:r>
              <a:rPr lang="en-US" b="1" dirty="0">
                <a:latin typeface="Times New Roman" panose="02020603050405020304" pitchFamily="18" charset="0"/>
                <a:cs typeface="Times New Roman" panose="02020603050405020304" pitchFamily="18" charset="0"/>
              </a:rPr>
              <a:t>2. Rachit Vijaywargiya  (0832CS211149)</a:t>
            </a:r>
          </a:p>
          <a:p>
            <a:r>
              <a:rPr lang="en-US" b="1" dirty="0">
                <a:latin typeface="Times New Roman" panose="02020603050405020304" pitchFamily="18" charset="0"/>
                <a:cs typeface="Times New Roman" panose="02020603050405020304" pitchFamily="18" charset="0"/>
              </a:rPr>
              <a:t>3. Divyansh Dawar         (0832CS223D04)</a:t>
            </a:r>
          </a:p>
          <a:p>
            <a:endParaRPr lang="en-US" b="1" dirty="0">
              <a:latin typeface="Times New Roman" panose="02020603050405020304" pitchFamily="18" charset="0"/>
              <a:cs typeface="Times New Roman" panose="02020603050405020304" pitchFamily="18" charset="0"/>
            </a:endParaRPr>
          </a:p>
        </p:txBody>
      </p:sp>
      <p:sp>
        <p:nvSpPr>
          <p:cNvPr id="6" name="TextBox 1">
            <a:extLst>
              <a:ext uri="{FF2B5EF4-FFF2-40B4-BE49-F238E27FC236}">
                <a16:creationId xmlns:a16="http://schemas.microsoft.com/office/drawing/2014/main" id="{CBAD4951-B03D-4161-9597-F0B9D0C024CF}"/>
              </a:ext>
            </a:extLst>
          </p:cNvPr>
          <p:cNvSpPr txBox="1"/>
          <p:nvPr/>
        </p:nvSpPr>
        <p:spPr>
          <a:xfrm>
            <a:off x="4956516" y="1713536"/>
            <a:ext cx="1885071" cy="10009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2D8B18E6-5843-4762-80BF-03AABF1D9BA3}"/>
              </a:ext>
            </a:extLst>
          </p:cNvPr>
          <p:cNvSpPr txBox="1">
            <a:spLocks/>
          </p:cNvSpPr>
          <p:nvPr/>
        </p:nvSpPr>
        <p:spPr>
          <a:xfrm>
            <a:off x="117231" y="343990"/>
            <a:ext cx="11957538" cy="1172077"/>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defRPr/>
            </a:pPr>
            <a:r>
              <a:rPr lang="en-IN" sz="4000" b="1" dirty="0">
                <a:solidFill>
                  <a:srgbClr val="00B0F0"/>
                </a:solidFill>
                <a:latin typeface="Times New Roman" pitchFamily="18" charset="0"/>
                <a:cs typeface="Times New Roman" pitchFamily="18" charset="0"/>
              </a:rPr>
              <a:t>Chameli Devi Group of Institutions, Indore</a:t>
            </a:r>
            <a:br>
              <a:rPr lang="en-IN" sz="4000" b="1" dirty="0">
                <a:solidFill>
                  <a:srgbClr val="FF0000"/>
                </a:solidFill>
                <a:latin typeface="Times New Roman" pitchFamily="18" charset="0"/>
                <a:cs typeface="Times New Roman" pitchFamily="18" charset="0"/>
              </a:rPr>
            </a:br>
            <a:r>
              <a:rPr lang="en-IN" sz="4000" b="1" dirty="0">
                <a:solidFill>
                  <a:srgbClr val="FF0000"/>
                </a:solidFill>
                <a:latin typeface="Times New Roman" pitchFamily="18" charset="0"/>
                <a:cs typeface="Times New Roman" pitchFamily="18" charset="0"/>
              </a:rPr>
              <a:t>Department of Computer Science &amp; Engineering</a:t>
            </a:r>
            <a:endParaRPr lang="en-US" sz="4000" dirty="0"/>
          </a:p>
        </p:txBody>
      </p:sp>
      <p:pic>
        <p:nvPicPr>
          <p:cNvPr id="8" name="Picture 7">
            <a:extLst>
              <a:ext uri="{FF2B5EF4-FFF2-40B4-BE49-F238E27FC236}">
                <a16:creationId xmlns:a16="http://schemas.microsoft.com/office/drawing/2014/main" id="{C16A4A7F-933C-4FD6-A6F7-4A35A79F5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917" y="1597805"/>
            <a:ext cx="2342268" cy="1756701"/>
          </a:xfrm>
          <a:prstGeom prst="rect">
            <a:avLst/>
          </a:prstGeom>
        </p:spPr>
      </p:pic>
      <p:sp>
        <p:nvSpPr>
          <p:cNvPr id="9" name="TextBox 10">
            <a:extLst>
              <a:ext uri="{FF2B5EF4-FFF2-40B4-BE49-F238E27FC236}">
                <a16:creationId xmlns:a16="http://schemas.microsoft.com/office/drawing/2014/main" id="{5DA04760-4B3B-4812-A948-5F267CEB56F0}"/>
              </a:ext>
            </a:extLst>
          </p:cNvPr>
          <p:cNvSpPr txBox="1"/>
          <p:nvPr/>
        </p:nvSpPr>
        <p:spPr>
          <a:xfrm>
            <a:off x="117232" y="3354506"/>
            <a:ext cx="11957537" cy="156966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defRPr/>
            </a:pPr>
            <a:r>
              <a:rPr lang="en-US" sz="3200" b="1" dirty="0">
                <a:solidFill>
                  <a:schemeClr val="tx1">
                    <a:lumMod val="95000"/>
                    <a:lumOff val="5000"/>
                  </a:schemeClr>
                </a:solidFill>
                <a:latin typeface="Times New Roman" pitchFamily="18" charset="0"/>
                <a:cs typeface="Times New Roman" pitchFamily="18" charset="0"/>
              </a:rPr>
              <a:t>Major Project Synopsis Presentation </a:t>
            </a:r>
          </a:p>
          <a:p>
            <a:pPr algn="ctr" eaLnBrk="1" hangingPunct="1">
              <a:defRPr/>
            </a:pPr>
            <a:r>
              <a:rPr lang="en-US" sz="3200" b="1" dirty="0">
                <a:solidFill>
                  <a:schemeClr val="tx1">
                    <a:lumMod val="95000"/>
                    <a:lumOff val="5000"/>
                  </a:schemeClr>
                </a:solidFill>
                <a:latin typeface="Times New Roman" pitchFamily="18" charset="0"/>
                <a:cs typeface="Times New Roman" pitchFamily="18" charset="0"/>
              </a:rPr>
              <a:t>on</a:t>
            </a:r>
          </a:p>
          <a:p>
            <a:pPr algn="ctr" eaLnBrk="1" hangingPunct="1">
              <a:defRPr/>
            </a:pPr>
            <a:r>
              <a:rPr lang="en-US" sz="3200" b="1" dirty="0">
                <a:solidFill>
                  <a:schemeClr val="tx1">
                    <a:lumMod val="95000"/>
                    <a:lumOff val="5000"/>
                  </a:schemeClr>
                </a:solidFill>
                <a:latin typeface="Times New Roman" pitchFamily="18" charset="0"/>
                <a:cs typeface="Times New Roman" pitchFamily="18" charset="0"/>
              </a:rPr>
              <a:t>&lt;&lt; SwiftOps &gt;&gt;</a:t>
            </a:r>
          </a:p>
        </p:txBody>
      </p:sp>
    </p:spTree>
    <p:extLst>
      <p:ext uri="{BB962C8B-B14F-4D97-AF65-F5344CB8AC3E}">
        <p14:creationId xmlns:p14="http://schemas.microsoft.com/office/powerpoint/2010/main" val="298645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C5DE-8FDC-4594-9694-337958E28C6B}"/>
              </a:ext>
            </a:extLst>
          </p:cNvPr>
          <p:cNvSpPr>
            <a:spLocks noGrp="1"/>
          </p:cNvSpPr>
          <p:nvPr/>
        </p:nvSpPr>
        <p:spPr>
          <a:xfrm>
            <a:off x="730623" y="29165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u="sng" dirty="0">
                <a:latin typeface="Times New Roman" panose="02020603050405020304" pitchFamily="18" charset="0"/>
                <a:cs typeface="Times New Roman" panose="02020603050405020304" pitchFamily="18" charset="0"/>
              </a:rPr>
              <a:t>Flow Chart</a:t>
            </a:r>
            <a:br>
              <a:rPr lang="en-US" sz="5000" b="1" u="sng" dirty="0">
                <a:latin typeface="Times New Roman" panose="02020603050405020304" pitchFamily="18" charset="0"/>
                <a:cs typeface="Times New Roman" panose="02020603050405020304" pitchFamily="18" charset="0"/>
              </a:rPr>
            </a:br>
            <a:endParaRPr lang="en-IN" sz="5000" b="1" u="sng" dirty="0"/>
          </a:p>
        </p:txBody>
      </p:sp>
      <p:pic>
        <p:nvPicPr>
          <p:cNvPr id="3" name="Picture 2">
            <a:extLst>
              <a:ext uri="{FF2B5EF4-FFF2-40B4-BE49-F238E27FC236}">
                <a16:creationId xmlns:a16="http://schemas.microsoft.com/office/drawing/2014/main" id="{CD5F357B-EBC5-406C-9092-20F3B8921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046" y="1360884"/>
            <a:ext cx="8831916" cy="5205459"/>
          </a:xfrm>
          <a:prstGeom prst="rect">
            <a:avLst/>
          </a:prstGeom>
        </p:spPr>
      </p:pic>
    </p:spTree>
    <p:extLst>
      <p:ext uri="{BB962C8B-B14F-4D97-AF65-F5344CB8AC3E}">
        <p14:creationId xmlns:p14="http://schemas.microsoft.com/office/powerpoint/2010/main" val="276400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CE2B-4B66-400E-A267-68CFFC6D7C69}"/>
              </a:ext>
            </a:extLst>
          </p:cNvPr>
          <p:cNvSpPr>
            <a:spLocks noGrp="1"/>
          </p:cNvSpPr>
          <p:nvPr>
            <p:ph type="title"/>
          </p:nvPr>
        </p:nvSpPr>
        <p:spPr>
          <a:xfrm>
            <a:off x="838200" y="230654"/>
            <a:ext cx="10515600" cy="1325563"/>
          </a:xfrm>
        </p:spPr>
        <p:txBody>
          <a:bodyPr>
            <a:normAutofit/>
          </a:bodyPr>
          <a:lstStyle/>
          <a:p>
            <a:pPr algn="ctr"/>
            <a:r>
              <a:rPr lang="en-IN" sz="5000" b="1" u="sng" dirty="0">
                <a:latin typeface="Times New Roman" panose="02020603050405020304" pitchFamily="18" charset="0"/>
                <a:cs typeface="Times New Roman" panose="02020603050405020304" pitchFamily="18" charset="0"/>
              </a:rPr>
              <a:t>Detailed Description of Modules</a:t>
            </a:r>
            <a:endParaRPr lang="en-IN" sz="5000" dirty="0"/>
          </a:p>
        </p:txBody>
      </p:sp>
      <p:sp>
        <p:nvSpPr>
          <p:cNvPr id="3" name="Content Placeholder 2">
            <a:extLst>
              <a:ext uri="{FF2B5EF4-FFF2-40B4-BE49-F238E27FC236}">
                <a16:creationId xmlns:a16="http://schemas.microsoft.com/office/drawing/2014/main" id="{DF5F6257-FF27-4423-9096-DF9C74E122F1}"/>
              </a:ext>
            </a:extLst>
          </p:cNvPr>
          <p:cNvSpPr>
            <a:spLocks noGrp="1"/>
          </p:cNvSpPr>
          <p:nvPr>
            <p:ph idx="1"/>
          </p:nvPr>
        </p:nvSpPr>
        <p:spPr>
          <a:xfrm>
            <a:off x="838200" y="1645864"/>
            <a:ext cx="10515600" cy="4620746"/>
          </a:xfrm>
        </p:spPr>
        <p:txBody>
          <a:bodyPr>
            <a:normAutofit lnSpcReduction="10000"/>
          </a:bodyPr>
          <a:lstStyle/>
          <a:p>
            <a:pPr marL="0" indent="0">
              <a:buNone/>
            </a:pPr>
            <a:r>
              <a:rPr lang="en-IN" sz="2000" b="1" dirty="0">
                <a:latin typeface="Times New Roman" panose="02020603050405020304" pitchFamily="18" charset="0"/>
                <a:cs typeface="Times New Roman" panose="02020603050405020304" pitchFamily="18" charset="0"/>
              </a:rPr>
              <a:t>1. CI/CD Pipeline Module: </a:t>
            </a:r>
          </a:p>
          <a:p>
            <a:r>
              <a:rPr lang="en-IN" sz="2000" dirty="0">
                <a:latin typeface="Times New Roman" panose="02020603050405020304" pitchFamily="18" charset="0"/>
                <a:cs typeface="Times New Roman" panose="02020603050405020304" pitchFamily="18" charset="0"/>
              </a:rPr>
              <a:t>Automates code integration, testing, and deployment processes, ensuring continuous and seamless delivery.</a:t>
            </a:r>
          </a:p>
          <a:p>
            <a:r>
              <a:rPr lang="en-IN" sz="2000" dirty="0">
                <a:latin typeface="Times New Roman" panose="02020603050405020304" pitchFamily="18" charset="0"/>
                <a:cs typeface="Times New Roman" panose="02020603050405020304" pitchFamily="18" charset="0"/>
              </a:rPr>
              <a:t>Monitors code changes from repositories like GitHub.</a:t>
            </a:r>
          </a:p>
          <a:p>
            <a:r>
              <a:rPr lang="en-IN" sz="2000" dirty="0">
                <a:latin typeface="Times New Roman" panose="02020603050405020304" pitchFamily="18" charset="0"/>
                <a:cs typeface="Times New Roman" panose="02020603050405020304" pitchFamily="18" charset="0"/>
              </a:rPr>
              <a:t>Run unit, integration, and system tests on each code commit.</a:t>
            </a:r>
          </a:p>
          <a:p>
            <a:r>
              <a:rPr lang="en-IN" sz="2000" dirty="0">
                <a:latin typeface="Times New Roman" panose="02020603050405020304" pitchFamily="18" charset="0"/>
                <a:cs typeface="Times New Roman" panose="02020603050405020304" pitchFamily="18" charset="0"/>
              </a:rPr>
              <a:t>Compiles code and generates builds for deployment.</a:t>
            </a:r>
          </a:p>
          <a:p>
            <a:r>
              <a:rPr lang="en-IN" sz="2000" dirty="0">
                <a:latin typeface="Times New Roman" panose="02020603050405020304" pitchFamily="18" charset="0"/>
                <a:cs typeface="Times New Roman" panose="02020603050405020304" pitchFamily="18" charset="0"/>
              </a:rPr>
              <a:t>Deploys builds to servers automatically, supporting rollback if issues arise.</a:t>
            </a:r>
          </a:p>
          <a:p>
            <a:pPr marL="0" indent="0">
              <a:buNone/>
            </a:pPr>
            <a:r>
              <a:rPr lang="en-IN" sz="2000" b="1" dirty="0">
                <a:latin typeface="Times New Roman" panose="02020603050405020304" pitchFamily="18" charset="0"/>
                <a:cs typeface="Times New Roman" panose="02020603050405020304" pitchFamily="18" charset="0"/>
              </a:rPr>
              <a:t>2. Server Management Module: </a:t>
            </a:r>
          </a:p>
          <a:p>
            <a:r>
              <a:rPr lang="en-IN" sz="2000" dirty="0">
                <a:latin typeface="Times New Roman" panose="02020603050405020304" pitchFamily="18" charset="0"/>
                <a:cs typeface="Times New Roman" panose="02020603050405020304" pitchFamily="18" charset="0"/>
              </a:rPr>
              <a:t>Manages server health, scaling, and recovery.</a:t>
            </a:r>
          </a:p>
          <a:p>
            <a:r>
              <a:rPr lang="en-IN" sz="2000" dirty="0">
                <a:latin typeface="Times New Roman" panose="02020603050405020304" pitchFamily="18" charset="0"/>
                <a:cs typeface="Times New Roman" panose="02020603050405020304" pitchFamily="18" charset="0"/>
              </a:rPr>
              <a:t>Tracks server load, CPU usage, memory, and storage.</a:t>
            </a:r>
          </a:p>
          <a:p>
            <a:r>
              <a:rPr lang="en-IN" sz="2000" dirty="0">
                <a:latin typeface="Times New Roman" panose="02020603050405020304" pitchFamily="18" charset="0"/>
                <a:cs typeface="Times New Roman" panose="02020603050405020304" pitchFamily="18" charset="0"/>
              </a:rPr>
              <a:t>Dynamically adjusts server resources based on traffic.</a:t>
            </a:r>
          </a:p>
          <a:p>
            <a:r>
              <a:rPr lang="en-IN" sz="2000" dirty="0">
                <a:latin typeface="Times New Roman" panose="02020603050405020304" pitchFamily="18" charset="0"/>
                <a:cs typeface="Times New Roman" panose="02020603050405020304" pitchFamily="18" charset="0"/>
              </a:rPr>
              <a:t>Detects and restarts failed servers automatically.</a:t>
            </a:r>
          </a:p>
        </p:txBody>
      </p:sp>
    </p:spTree>
    <p:extLst>
      <p:ext uri="{BB962C8B-B14F-4D97-AF65-F5344CB8AC3E}">
        <p14:creationId xmlns:p14="http://schemas.microsoft.com/office/powerpoint/2010/main" val="332580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67925B-DCF7-482F-AED6-5969ED3463CE}"/>
              </a:ext>
            </a:extLst>
          </p:cNvPr>
          <p:cNvSpPr>
            <a:spLocks noGrp="1"/>
          </p:cNvSpPr>
          <p:nvPr>
            <p:ph idx="1"/>
          </p:nvPr>
        </p:nvSpPr>
        <p:spPr>
          <a:xfrm>
            <a:off x="714935" y="179154"/>
            <a:ext cx="10762129" cy="5710798"/>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3. Monitoring and Alerting Module:</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Provides real-time visibility into system performance and alerts for anomalies.</a:t>
            </a:r>
          </a:p>
          <a:p>
            <a:pPr algn="just"/>
            <a:r>
              <a:rPr lang="en-US" sz="2000" dirty="0">
                <a:latin typeface="Times New Roman" panose="02020603050405020304" pitchFamily="18" charset="0"/>
                <a:cs typeface="Times New Roman" panose="02020603050405020304" pitchFamily="18" charset="0"/>
              </a:rPr>
              <a:t>Tracks key metrics (e.g., response time, error rate).</a:t>
            </a:r>
          </a:p>
          <a:p>
            <a:pPr algn="just"/>
            <a:r>
              <a:rPr lang="en-US" sz="2000" dirty="0">
                <a:latin typeface="Times New Roman" panose="02020603050405020304" pitchFamily="18" charset="0"/>
                <a:cs typeface="Times New Roman" panose="02020603050405020304" pitchFamily="18" charset="0"/>
              </a:rPr>
              <a:t>Sends alerts for critical issues, such as server failures or high memory usage.</a:t>
            </a:r>
          </a:p>
          <a:p>
            <a:pPr algn="just"/>
            <a:r>
              <a:rPr lang="en-US" sz="2000" dirty="0">
                <a:latin typeface="Times New Roman" panose="02020603050405020304" pitchFamily="18" charset="0"/>
                <a:cs typeface="Times New Roman" panose="02020603050405020304" pitchFamily="18" charset="0"/>
              </a:rPr>
              <a:t>Visualizes performance data, allowing users to analyze trends.</a:t>
            </a:r>
          </a:p>
          <a:p>
            <a:pPr marL="0" indent="0" algn="just">
              <a:buNone/>
            </a:pPr>
            <a:r>
              <a:rPr lang="en-US" sz="2000" b="1" dirty="0">
                <a:latin typeface="Times New Roman" panose="02020603050405020304" pitchFamily="18" charset="0"/>
                <a:cs typeface="Times New Roman" panose="02020603050405020304" pitchFamily="18" charset="0"/>
              </a:rPr>
              <a:t>4. Custom Workflow Module:</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Allows teams to design workflows tailored to project-specific needs.</a:t>
            </a:r>
          </a:p>
          <a:p>
            <a:pPr algn="just"/>
            <a:r>
              <a:rPr lang="en-US" sz="2000" dirty="0">
                <a:latin typeface="Times New Roman" panose="02020603050405020304" pitchFamily="18" charset="0"/>
                <a:cs typeface="Times New Roman" panose="02020603050405020304" pitchFamily="18" charset="0"/>
              </a:rPr>
              <a:t>Enables customization of steps like testing, security scans, and compliance checks.</a:t>
            </a:r>
          </a:p>
          <a:p>
            <a:pPr marL="0" indent="0" algn="just">
              <a:buNone/>
            </a:pPr>
            <a:r>
              <a:rPr lang="en-US" sz="2000" b="1" dirty="0">
                <a:latin typeface="Times New Roman" panose="02020603050405020304" pitchFamily="18" charset="0"/>
                <a:cs typeface="Times New Roman" panose="02020603050405020304" pitchFamily="18" charset="0"/>
              </a:rPr>
              <a:t>5. User Management Module: </a:t>
            </a:r>
          </a:p>
          <a:p>
            <a:pPr algn="just"/>
            <a:r>
              <a:rPr lang="en-US" sz="2000" dirty="0">
                <a:latin typeface="Times New Roman" panose="02020603050405020304" pitchFamily="18" charset="0"/>
                <a:cs typeface="Times New Roman" panose="02020603050405020304" pitchFamily="18" charset="0"/>
              </a:rPr>
              <a:t>Manages access and permissions for multiple users or teams.</a:t>
            </a:r>
          </a:p>
          <a:p>
            <a:pPr algn="just"/>
            <a:r>
              <a:rPr lang="en-US" sz="2000" dirty="0">
                <a:latin typeface="Times New Roman" panose="02020603050405020304" pitchFamily="18" charset="0"/>
                <a:cs typeface="Times New Roman" panose="02020603050405020304" pitchFamily="18" charset="0"/>
              </a:rPr>
              <a:t>Controls access based on user roles.</a:t>
            </a:r>
          </a:p>
          <a:p>
            <a:pPr algn="just"/>
            <a:r>
              <a:rPr lang="en-US" sz="2000" dirty="0">
                <a:latin typeface="Times New Roman" panose="02020603050405020304" pitchFamily="18" charset="0"/>
                <a:cs typeface="Times New Roman" panose="02020603050405020304" pitchFamily="18" charset="0"/>
              </a:rPr>
              <a:t>Allows for configuration of team-specific settings or workflows.</a:t>
            </a:r>
          </a:p>
          <a:p>
            <a:pPr marL="0" indent="0" algn="just">
              <a:buNone/>
            </a:pPr>
            <a:r>
              <a:rPr lang="en-US" sz="2000" b="1" dirty="0">
                <a:latin typeface="Times New Roman" panose="02020603050405020304" pitchFamily="18" charset="0"/>
                <a:cs typeface="Times New Roman" panose="02020603050405020304" pitchFamily="18" charset="0"/>
              </a:rPr>
              <a:t>6. Data and Log Management Module:</a:t>
            </a:r>
          </a:p>
          <a:p>
            <a:pPr algn="just"/>
            <a:r>
              <a:rPr lang="en-US" sz="2000" dirty="0">
                <a:latin typeface="Times New Roman" panose="02020603050405020304" pitchFamily="18" charset="0"/>
                <a:cs typeface="Times New Roman" panose="02020603050405020304" pitchFamily="18" charset="0"/>
              </a:rPr>
              <a:t>Maintains logs and data records for analysis, auditing, and compliance.</a:t>
            </a:r>
          </a:p>
          <a:p>
            <a:pPr algn="just"/>
            <a:r>
              <a:rPr lang="en-US" sz="2000" dirty="0">
                <a:latin typeface="Times New Roman" panose="02020603050405020304" pitchFamily="18" charset="0"/>
                <a:cs typeface="Times New Roman" panose="02020603050405020304" pitchFamily="18" charset="0"/>
              </a:rPr>
              <a:t>Centralizes logs from all modules for easy access and analysis.</a:t>
            </a:r>
          </a:p>
          <a:p>
            <a:pPr algn="just"/>
            <a:r>
              <a:rPr lang="en-US" sz="2000" dirty="0">
                <a:latin typeface="Times New Roman" panose="02020603050405020304" pitchFamily="18" charset="0"/>
                <a:cs typeface="Times New Roman" panose="02020603050405020304" pitchFamily="18" charset="0"/>
              </a:rPr>
              <a:t>Retains performance data for future reference.</a:t>
            </a:r>
          </a:p>
        </p:txBody>
      </p:sp>
    </p:spTree>
    <p:extLst>
      <p:ext uri="{BB962C8B-B14F-4D97-AF65-F5344CB8AC3E}">
        <p14:creationId xmlns:p14="http://schemas.microsoft.com/office/powerpoint/2010/main" val="358580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59B70-2A57-4287-83B1-8A0110082F2C}"/>
              </a:ext>
            </a:extLst>
          </p:cNvPr>
          <p:cNvSpPr txBox="1"/>
          <p:nvPr/>
        </p:nvSpPr>
        <p:spPr>
          <a:xfrm>
            <a:off x="1676401" y="68151"/>
            <a:ext cx="8615082" cy="830997"/>
          </a:xfrm>
          <a:prstGeom prst="rect">
            <a:avLst/>
          </a:prstGeom>
          <a:noFill/>
        </p:spPr>
        <p:txBody>
          <a:bodyPr wrap="square">
            <a:spAutoFit/>
          </a:bodyPr>
          <a:lstStyle/>
          <a:p>
            <a:pPr algn="ctr"/>
            <a:r>
              <a:rPr lang="en-US" sz="4800" b="1" u="sng" dirty="0">
                <a:latin typeface="Times New Roman" panose="02020603050405020304" pitchFamily="18" charset="0"/>
                <a:cs typeface="Times New Roman" panose="02020603050405020304" pitchFamily="18" charset="0"/>
              </a:rPr>
              <a:t>Data Flow Diagram</a:t>
            </a:r>
            <a:endParaRPr lang="en-IN" sz="4800" b="1" u="sng" dirty="0"/>
          </a:p>
        </p:txBody>
      </p:sp>
      <p:pic>
        <p:nvPicPr>
          <p:cNvPr id="10" name="Picture 9">
            <a:extLst>
              <a:ext uri="{FF2B5EF4-FFF2-40B4-BE49-F238E27FC236}">
                <a16:creationId xmlns:a16="http://schemas.microsoft.com/office/drawing/2014/main" id="{2C0E29A9-5B9A-4A1F-88B8-C29E92C2B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0697"/>
            <a:ext cx="4858467" cy="2793793"/>
          </a:xfrm>
          <a:prstGeom prst="rect">
            <a:avLst/>
          </a:prstGeom>
        </p:spPr>
      </p:pic>
      <p:pic>
        <p:nvPicPr>
          <p:cNvPr id="11" name="Picture 10">
            <a:extLst>
              <a:ext uri="{FF2B5EF4-FFF2-40B4-BE49-F238E27FC236}">
                <a16:creationId xmlns:a16="http://schemas.microsoft.com/office/drawing/2014/main" id="{134298BE-E651-4221-91B3-9C146D85D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589" y="1074333"/>
            <a:ext cx="7261411" cy="2817782"/>
          </a:xfrm>
          <a:prstGeom prst="rect">
            <a:avLst/>
          </a:prstGeom>
        </p:spPr>
      </p:pic>
      <p:pic>
        <p:nvPicPr>
          <p:cNvPr id="12" name="Picture 11">
            <a:extLst>
              <a:ext uri="{FF2B5EF4-FFF2-40B4-BE49-F238E27FC236}">
                <a16:creationId xmlns:a16="http://schemas.microsoft.com/office/drawing/2014/main" id="{8BBD552F-1B96-41F2-89CE-0DC56476A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64490"/>
            <a:ext cx="4858467" cy="2993509"/>
          </a:xfrm>
          <a:prstGeom prst="rect">
            <a:avLst/>
          </a:prstGeom>
        </p:spPr>
      </p:pic>
      <p:pic>
        <p:nvPicPr>
          <p:cNvPr id="13" name="Picture 12">
            <a:extLst>
              <a:ext uri="{FF2B5EF4-FFF2-40B4-BE49-F238E27FC236}">
                <a16:creationId xmlns:a16="http://schemas.microsoft.com/office/drawing/2014/main" id="{E42FBED1-8D83-4C09-B0D0-97CCD079BD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0589" y="3939074"/>
            <a:ext cx="7261411" cy="2918926"/>
          </a:xfrm>
          <a:prstGeom prst="rect">
            <a:avLst/>
          </a:prstGeom>
        </p:spPr>
      </p:pic>
    </p:spTree>
    <p:extLst>
      <p:ext uri="{BB962C8B-B14F-4D97-AF65-F5344CB8AC3E}">
        <p14:creationId xmlns:p14="http://schemas.microsoft.com/office/powerpoint/2010/main" val="281561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AECCC3-D938-4869-8021-DE7B691D98C7}"/>
              </a:ext>
            </a:extLst>
          </p:cNvPr>
          <p:cNvSpPr txBox="1"/>
          <p:nvPr/>
        </p:nvSpPr>
        <p:spPr>
          <a:xfrm>
            <a:off x="1703295" y="130904"/>
            <a:ext cx="8615082" cy="861774"/>
          </a:xfrm>
          <a:prstGeom prst="rect">
            <a:avLst/>
          </a:prstGeom>
          <a:noFill/>
        </p:spPr>
        <p:txBody>
          <a:bodyPr wrap="square">
            <a:spAutoFit/>
          </a:bodyPr>
          <a:lstStyle/>
          <a:p>
            <a:pPr algn="ctr"/>
            <a:r>
              <a:rPr lang="en-US" sz="5000" b="1" u="sng" dirty="0">
                <a:latin typeface="Times New Roman" panose="02020603050405020304" pitchFamily="18" charset="0"/>
                <a:cs typeface="Times New Roman" panose="02020603050405020304" pitchFamily="18" charset="0"/>
              </a:rPr>
              <a:t>ER Diagram and Schema</a:t>
            </a:r>
            <a:endParaRPr lang="en-IN" sz="5000" b="1" u="sng" dirty="0"/>
          </a:p>
        </p:txBody>
      </p:sp>
    </p:spTree>
    <p:extLst>
      <p:ext uri="{BB962C8B-B14F-4D97-AF65-F5344CB8AC3E}">
        <p14:creationId xmlns:p14="http://schemas.microsoft.com/office/powerpoint/2010/main" val="87198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E5FC-9A62-4CCD-9DE9-139AFC402E78}"/>
              </a:ext>
            </a:extLst>
          </p:cNvPr>
          <p:cNvSpPr>
            <a:spLocks noGrp="1"/>
          </p:cNvSpPr>
          <p:nvPr/>
        </p:nvSpPr>
        <p:spPr>
          <a:xfrm>
            <a:off x="838200" y="243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u="sng" dirty="0">
                <a:latin typeface="Times New Roman" panose="02020603050405020304" pitchFamily="18" charset="0"/>
                <a:cs typeface="Times New Roman" panose="02020603050405020304" pitchFamily="18" charset="0"/>
              </a:rPr>
              <a:t>Future Scope</a:t>
            </a:r>
            <a:endParaRPr lang="en-IN" sz="5000" b="1" u="sng" dirty="0"/>
          </a:p>
        </p:txBody>
      </p:sp>
      <p:sp>
        <p:nvSpPr>
          <p:cNvPr id="3" name="Content Placeholder 2">
            <a:extLst>
              <a:ext uri="{FF2B5EF4-FFF2-40B4-BE49-F238E27FC236}">
                <a16:creationId xmlns:a16="http://schemas.microsoft.com/office/drawing/2014/main" id="{51B9C507-A81C-45CC-A2B8-04EBE1D6EAE7}"/>
              </a:ext>
            </a:extLst>
          </p:cNvPr>
          <p:cNvSpPr>
            <a:spLocks noGrp="1"/>
          </p:cNvSpPr>
          <p:nvPr/>
        </p:nvSpPr>
        <p:spPr>
          <a:xfrm>
            <a:off x="838200" y="226316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solidFill>
                  <a:srgbClr val="2E2E2E"/>
                </a:solidFill>
                <a:latin typeface="Times New Roman"/>
                <a:ea typeface="Times New Roman"/>
                <a:cs typeface="Times New Roman"/>
                <a:sym typeface="Times New Roman"/>
              </a:rPr>
              <a:t>The project can evolve significantly with ongoing advancements in cloud computing, AI, and machine learning. Future iterations could include predictive analytics for proactive server management, AI-driven test automation to detect anomalies faster, and enhanced scalability for enterprise-level deployments. Additionally, integration with new development and containerization technologies will allow teams to adopt cutting-edge architectures. Expanding custom workflows with more modular options and improving compliance automation for regulatory standards would ensure the tool remains adaptable and robust for diverse industry requirements.</a:t>
            </a:r>
            <a:endParaRPr lang="en-IN" sz="2000" dirty="0"/>
          </a:p>
        </p:txBody>
      </p:sp>
    </p:spTree>
    <p:extLst>
      <p:ext uri="{BB962C8B-B14F-4D97-AF65-F5344CB8AC3E}">
        <p14:creationId xmlns:p14="http://schemas.microsoft.com/office/powerpoint/2010/main" val="335846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93B3-270F-4E46-9F46-63A53D11E3DA}"/>
              </a:ext>
            </a:extLst>
          </p:cNvPr>
          <p:cNvSpPr>
            <a:spLocks noGrp="1"/>
          </p:cNvSpPr>
          <p:nvPr/>
        </p:nvSpPr>
        <p:spPr>
          <a:xfrm>
            <a:off x="838200" y="65494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u="sng" dirty="0">
                <a:latin typeface="Times New Roman" panose="02020603050405020304" pitchFamily="18" charset="0"/>
                <a:cs typeface="Times New Roman" panose="02020603050405020304" pitchFamily="18" charset="0"/>
              </a:rPr>
              <a:t>Conclusion</a:t>
            </a:r>
            <a:br>
              <a:rPr lang="en-US" sz="5000" dirty="0">
                <a:latin typeface="Times New Roman" panose="02020603050405020304" pitchFamily="18" charset="0"/>
                <a:cs typeface="Times New Roman" panose="02020603050405020304" pitchFamily="18" charset="0"/>
              </a:rPr>
            </a:br>
            <a:endParaRPr lang="en-IN" sz="5000" dirty="0"/>
          </a:p>
        </p:txBody>
      </p:sp>
      <p:sp>
        <p:nvSpPr>
          <p:cNvPr id="3" name="Content Placeholder 2">
            <a:extLst>
              <a:ext uri="{FF2B5EF4-FFF2-40B4-BE49-F238E27FC236}">
                <a16:creationId xmlns:a16="http://schemas.microsoft.com/office/drawing/2014/main" id="{40C1DEE3-432F-4FA7-A376-B0AC840B2F97}"/>
              </a:ext>
            </a:extLst>
          </p:cNvPr>
          <p:cNvSpPr>
            <a:spLocks noGrp="1"/>
          </p:cNvSpPr>
          <p:nvPr/>
        </p:nvSpPr>
        <p:spPr>
          <a:xfrm>
            <a:off x="838200" y="2639447"/>
            <a:ext cx="10515600" cy="2559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solidFill>
                  <a:srgbClr val="2E2E2E"/>
                </a:solidFill>
                <a:latin typeface="Times New Roman"/>
                <a:ea typeface="Times New Roman"/>
                <a:cs typeface="Times New Roman"/>
                <a:sym typeface="Times New Roman"/>
              </a:rPr>
              <a:t>The project streamlines software deployment, server management, and monitoring, enhancing efficiency and reliability for development teams. By automating critical processes and providing customizable workflows, the tool minimizes errors, accelerates deployment, and ensures system health. This project delivers a scalable, secure, and versatile solution for modern software development needs, supporting faster releases and reducing manual workload. It not only boosts team productivity but also strengthens infrastructure stability, paving the way for rapid innovation and continuous improvement.</a:t>
            </a:r>
            <a:endParaRPr lang="en-IN" sz="2000" dirty="0"/>
          </a:p>
        </p:txBody>
      </p:sp>
    </p:spTree>
    <p:extLst>
      <p:ext uri="{BB962C8B-B14F-4D97-AF65-F5344CB8AC3E}">
        <p14:creationId xmlns:p14="http://schemas.microsoft.com/office/powerpoint/2010/main" val="70829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CF-0133-4CD6-A455-4384EFB3E632}"/>
              </a:ext>
            </a:extLst>
          </p:cNvPr>
          <p:cNvSpPr>
            <a:spLocks noGrp="1"/>
          </p:cNvSpPr>
          <p:nvPr/>
        </p:nvSpPr>
        <p:spPr>
          <a:xfrm>
            <a:off x="838200" y="52308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u="sng" dirty="0">
                <a:latin typeface="Times New Roman" panose="02020603050405020304" pitchFamily="18" charset="0"/>
                <a:cs typeface="Times New Roman" panose="02020603050405020304" pitchFamily="18" charset="0"/>
              </a:rPr>
              <a:t>References</a:t>
            </a:r>
            <a:br>
              <a:rPr lang="en-US" sz="5000" b="1" u="sng" dirty="0">
                <a:latin typeface="Times New Roman" panose="02020603050405020304" pitchFamily="18" charset="0"/>
                <a:cs typeface="Times New Roman" panose="02020603050405020304" pitchFamily="18" charset="0"/>
              </a:rPr>
            </a:br>
            <a:endParaRPr lang="en-IN" sz="5000" b="1" u="sng" dirty="0"/>
          </a:p>
        </p:txBody>
      </p:sp>
      <p:sp>
        <p:nvSpPr>
          <p:cNvPr id="3" name="Content Placeholder 2">
            <a:extLst>
              <a:ext uri="{FF2B5EF4-FFF2-40B4-BE49-F238E27FC236}">
                <a16:creationId xmlns:a16="http://schemas.microsoft.com/office/drawing/2014/main" id="{AEEB76B5-5FE1-4283-8502-F63EEC6AC71E}"/>
              </a:ext>
            </a:extLst>
          </p:cNvPr>
          <p:cNvSpPr>
            <a:spLocks noGrp="1"/>
          </p:cNvSpPr>
          <p:nvPr/>
        </p:nvSpPr>
        <p:spPr>
          <a:xfrm>
            <a:off x="838200" y="19835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S. Kumar and T. Li, "CI/CD Pipelines Evolution and Restructuring: A Qualitative and Quantitative Study," IEEE Transactions on Software Engineering, vol. 50, no. 1, pp. 120-130, 2024. </a:t>
            </a:r>
          </a:p>
          <a:p>
            <a:pPr algn="just"/>
            <a:r>
              <a:rPr lang="en-US" sz="2000" dirty="0">
                <a:latin typeface="Times New Roman" panose="02020603050405020304" pitchFamily="18" charset="0"/>
                <a:cs typeface="Times New Roman" panose="02020603050405020304" pitchFamily="18" charset="0"/>
              </a:rPr>
              <a:t>Sandeep </a:t>
            </a:r>
            <a:r>
              <a:rPr lang="en-US" sz="2000" dirty="0" err="1">
                <a:latin typeface="Times New Roman" panose="02020603050405020304" pitchFamily="18" charset="0"/>
                <a:cs typeface="Times New Roman" panose="02020603050405020304" pitchFamily="18" charset="0"/>
              </a:rPr>
              <a:t>Rangineni</a:t>
            </a:r>
            <a:r>
              <a:rPr lang="en-US" sz="2000" dirty="0">
                <a:latin typeface="Times New Roman" panose="02020603050405020304" pitchFamily="18" charset="0"/>
                <a:cs typeface="Times New Roman" panose="02020603050405020304" pitchFamily="18" charset="0"/>
              </a:rPr>
              <a:t> and Arvind Kumar Bhardwaj: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Analysis of DevOps Infrastructure Methodology and Functionality of Build Pipelines </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EAI.EU, 30 January 2024.</a:t>
            </a:r>
          </a:p>
          <a:p>
            <a:pPr algn="just"/>
            <a:r>
              <a:rPr lang="en-US" sz="2000" dirty="0">
                <a:latin typeface="Times New Roman" panose="02020603050405020304" pitchFamily="18" charset="0"/>
                <a:cs typeface="Times New Roman" panose="02020603050405020304" pitchFamily="18" charset="0"/>
              </a:rPr>
              <a:t>A survey paper on the design and implementation of CI/CD pipeline for automation using Jenkins by the International Research Journal of Modernization in Engineering Technology and Science, 2 February 2024.</a:t>
            </a:r>
          </a:p>
          <a:p>
            <a:pPr algn="just"/>
            <a:r>
              <a:rPr lang="en-IN" sz="2000" dirty="0">
                <a:latin typeface="Times New Roman" panose="02020603050405020304" pitchFamily="18" charset="0"/>
                <a:cs typeface="Times New Roman" panose="02020603050405020304" pitchFamily="18" charset="0"/>
              </a:rPr>
              <a:t>M. A. Rahman, S. </a:t>
            </a:r>
            <a:r>
              <a:rPr lang="en-IN" sz="2000" dirty="0" err="1">
                <a:latin typeface="Times New Roman" panose="02020603050405020304" pitchFamily="18" charset="0"/>
                <a:cs typeface="Times New Roman" panose="02020603050405020304" pitchFamily="18" charset="0"/>
              </a:rPr>
              <a:t>Shamsuzzaman</a:t>
            </a:r>
            <a:r>
              <a:rPr lang="en-IN" sz="2000" dirty="0">
                <a:latin typeface="Times New Roman" panose="02020603050405020304" pitchFamily="18" charset="0"/>
                <a:cs typeface="Times New Roman" panose="02020603050405020304" pitchFamily="18" charset="0"/>
              </a:rPr>
              <a:t>, and A. K. </a:t>
            </a:r>
            <a:r>
              <a:rPr lang="en-IN" sz="2000" dirty="0" err="1">
                <a:latin typeface="Times New Roman" panose="02020603050405020304" pitchFamily="18" charset="0"/>
                <a:cs typeface="Times New Roman" panose="02020603050405020304" pitchFamily="18" charset="0"/>
              </a:rPr>
              <a:t>Sarker</a:t>
            </a:r>
            <a:r>
              <a:rPr lang="en-IN" sz="2000" dirty="0">
                <a:latin typeface="Times New Roman" panose="02020603050405020304" pitchFamily="18" charset="0"/>
                <a:cs typeface="Times New Roman" panose="02020603050405020304" pitchFamily="18" charset="0"/>
              </a:rPr>
              <a:t>, "Automating DevOps with GitLab CI/CD Pipelines: A Study on Efficiency and Deployment ", International Conference on Software Engineering, IEEE, 2023.</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 K. Roy, "Effect of Using Continuous Integration (CI) and Continuous Delivery (CD) in DevOps for Reducing Development Gaps," IEEE International Conference on DevOps Practices, IEEE, 2023.</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33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CB2771F-489F-48E1-B990-B92913FFC8A7}"/>
              </a:ext>
            </a:extLst>
          </p:cNvPr>
          <p:cNvSpPr>
            <a:spLocks noGrp="1"/>
          </p:cNvSpPr>
          <p:nvPr/>
        </p:nvSpPr>
        <p:spPr>
          <a:xfrm>
            <a:off x="833717" y="164978"/>
            <a:ext cx="10515601" cy="8211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u="sng" dirty="0">
                <a:latin typeface="Times New Roman" panose="02020603050405020304" pitchFamily="18" charset="0"/>
                <a:cs typeface="Times New Roman" panose="02020603050405020304" pitchFamily="18" charset="0"/>
              </a:rPr>
              <a:t>Presentation Outline</a:t>
            </a:r>
          </a:p>
        </p:txBody>
      </p:sp>
      <p:sp>
        <p:nvSpPr>
          <p:cNvPr id="7" name="Content Placeholder 2">
            <a:extLst>
              <a:ext uri="{FF2B5EF4-FFF2-40B4-BE49-F238E27FC236}">
                <a16:creationId xmlns:a16="http://schemas.microsoft.com/office/drawing/2014/main" id="{D9DD04ED-9FC2-40DF-B09E-B140FD81DCB4}"/>
              </a:ext>
            </a:extLst>
          </p:cNvPr>
          <p:cNvSpPr>
            <a:spLocks noGrp="1"/>
          </p:cNvSpPr>
          <p:nvPr/>
        </p:nvSpPr>
        <p:spPr>
          <a:xfrm>
            <a:off x="842683" y="1093112"/>
            <a:ext cx="10515600" cy="5599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sz="2000" dirty="0">
                <a:latin typeface="Times New Roman" panose="02020603050405020304" pitchFamily="18" charset="0"/>
                <a:cs typeface="Times New Roman" panose="02020603050405020304" pitchFamily="18" charset="0"/>
              </a:rPr>
              <a:t>Introduction</a:t>
            </a:r>
          </a:p>
          <a:p>
            <a:pPr marL="514350" indent="-514350">
              <a:buAutoNum type="arabicPeriod"/>
            </a:pPr>
            <a:r>
              <a:rPr lang="en-US" sz="2000" dirty="0">
                <a:latin typeface="Times New Roman" panose="02020603050405020304" pitchFamily="18" charset="0"/>
                <a:cs typeface="Times New Roman" panose="02020603050405020304" pitchFamily="18" charset="0"/>
              </a:rPr>
              <a:t>Problem Statement</a:t>
            </a:r>
          </a:p>
          <a:p>
            <a:pPr marL="514350" indent="-514350">
              <a:buAutoNum type="arabicPeriod"/>
            </a:pPr>
            <a:r>
              <a:rPr lang="en-US" sz="2000" dirty="0">
                <a:latin typeface="Times New Roman" panose="02020603050405020304" pitchFamily="18" charset="0"/>
                <a:cs typeface="Times New Roman" panose="02020603050405020304" pitchFamily="18" charset="0"/>
              </a:rPr>
              <a:t>Objectives &amp; Scope</a:t>
            </a:r>
          </a:p>
          <a:p>
            <a:pPr marL="514350" indent="-514350">
              <a:buAutoNum type="arabicPeriod"/>
            </a:pPr>
            <a:r>
              <a:rPr lang="en-US" sz="2000" dirty="0">
                <a:latin typeface="Times New Roman" panose="02020603050405020304" pitchFamily="18" charset="0"/>
                <a:cs typeface="Times New Roman" panose="02020603050405020304" pitchFamily="18" charset="0"/>
              </a:rPr>
              <a:t>Project Overview</a:t>
            </a:r>
          </a:p>
          <a:p>
            <a:pPr marL="514350" indent="-514350">
              <a:buAutoNum type="arabicPeriod"/>
            </a:pPr>
            <a:r>
              <a:rPr lang="en-US" sz="2000" dirty="0">
                <a:latin typeface="Times New Roman" panose="02020603050405020304" pitchFamily="18" charset="0"/>
                <a:cs typeface="Times New Roman" panose="02020603050405020304" pitchFamily="18" charset="0"/>
              </a:rPr>
              <a:t>Proposed Solution</a:t>
            </a:r>
          </a:p>
          <a:p>
            <a:pPr marL="514350" indent="-514350">
              <a:buAutoNum type="arabicPeriod"/>
            </a:pPr>
            <a:r>
              <a:rPr lang="en-US" sz="2000" dirty="0">
                <a:latin typeface="Times New Roman" panose="02020603050405020304" pitchFamily="18" charset="0"/>
                <a:cs typeface="Times New Roman" panose="02020603050405020304" pitchFamily="18" charset="0"/>
              </a:rPr>
              <a:t>Software Functional Requirements</a:t>
            </a:r>
          </a:p>
          <a:p>
            <a:pPr marL="514350" indent="-514350">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Software Non-Functional Requirements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Flow Chart/Block Diagram</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Detailed Description of all Modules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Data Flow Diagram</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ER Diagram and Schema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Conclusion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Future Scope</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References</a:t>
            </a:r>
          </a:p>
          <a:p>
            <a:pPr marL="0" indent="0">
              <a:buNone/>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60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623216-A13F-464F-9AC8-2B514BA10EB0}"/>
              </a:ext>
            </a:extLst>
          </p:cNvPr>
          <p:cNvSpPr>
            <a:spLocks noGrp="1"/>
          </p:cNvSpPr>
          <p:nvPr/>
        </p:nvSpPr>
        <p:spPr>
          <a:xfrm>
            <a:off x="838200" y="65494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u="sng" dirty="0">
                <a:latin typeface="Times New Roman" panose="02020603050405020304" pitchFamily="18" charset="0"/>
                <a:cs typeface="Times New Roman" panose="02020603050405020304" pitchFamily="18" charset="0"/>
              </a:rPr>
              <a:t>Introduction</a:t>
            </a:r>
            <a:br>
              <a:rPr lang="en-US" sz="5400" dirty="0">
                <a:latin typeface="Times New Roman" panose="02020603050405020304" pitchFamily="18" charset="0"/>
                <a:cs typeface="Times New Roman" panose="02020603050405020304" pitchFamily="18" charset="0"/>
              </a:rPr>
            </a:br>
            <a:endParaRPr lang="en-IN" sz="5400" dirty="0"/>
          </a:p>
        </p:txBody>
      </p:sp>
      <p:sp>
        <p:nvSpPr>
          <p:cNvPr id="5" name="Content Placeholder 2">
            <a:extLst>
              <a:ext uri="{FF2B5EF4-FFF2-40B4-BE49-F238E27FC236}">
                <a16:creationId xmlns:a16="http://schemas.microsoft.com/office/drawing/2014/main" id="{852E1D62-F0FE-49FE-A3B1-1484CD9BF733}"/>
              </a:ext>
            </a:extLst>
          </p:cNvPr>
          <p:cNvSpPr>
            <a:spLocks noGrp="1"/>
          </p:cNvSpPr>
          <p:nvPr/>
        </p:nvSpPr>
        <p:spPr>
          <a:xfrm>
            <a:off x="838200" y="2545976"/>
            <a:ext cx="10515600" cy="2725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solidFill>
                  <a:srgbClr val="2E2E2E"/>
                </a:solidFill>
                <a:latin typeface="Times New Roman"/>
                <a:ea typeface="Times New Roman"/>
                <a:cs typeface="Times New Roman"/>
                <a:sym typeface="Times New Roman"/>
              </a:rPr>
              <a:t>Our Project is designed to revolutionize the software development process by automating critical tasks like Continuous Integration and Continuous Deployment (CI/CD), server management, and real-time monitoring. By integrating with platforms like GitHub, it automates code testing, building, and deployment, enabling faster, error-free software releases. It also manages server resources automatically, addressing issues like traffic spikes and downtime without manual intervention. With customizable workflows and real-time performance tracking, the tool adapts to each team’s unique needs, helping them focus on development while ensuring smooth, efficient, and reliable software delivery.</a:t>
            </a:r>
          </a:p>
          <a:p>
            <a:pPr algn="just"/>
            <a:endParaRPr lang="en-IN" sz="2000" dirty="0"/>
          </a:p>
        </p:txBody>
      </p:sp>
    </p:spTree>
    <p:extLst>
      <p:ext uri="{BB962C8B-B14F-4D97-AF65-F5344CB8AC3E}">
        <p14:creationId xmlns:p14="http://schemas.microsoft.com/office/powerpoint/2010/main" val="178625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A544-6082-46A8-B9CF-F2142133E9BD}"/>
              </a:ext>
            </a:extLst>
          </p:cNvPr>
          <p:cNvSpPr>
            <a:spLocks noGrp="1"/>
          </p:cNvSpPr>
          <p:nvPr/>
        </p:nvSpPr>
        <p:spPr>
          <a:xfrm>
            <a:off x="838200" y="48406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u="sng" dirty="0">
                <a:latin typeface="Times New Roman" panose="02020603050405020304" pitchFamily="18" charset="0"/>
                <a:cs typeface="Times New Roman" panose="02020603050405020304" pitchFamily="18" charset="0"/>
              </a:rPr>
              <a:t>Problem Statement</a:t>
            </a:r>
            <a:br>
              <a:rPr lang="en-US" sz="5400" dirty="0">
                <a:latin typeface="Times New Roman" panose="02020603050405020304" pitchFamily="18" charset="0"/>
                <a:cs typeface="Times New Roman" panose="02020603050405020304" pitchFamily="18" charset="0"/>
              </a:rPr>
            </a:br>
            <a:endParaRPr lang="en-IN" sz="5400" dirty="0"/>
          </a:p>
        </p:txBody>
      </p:sp>
      <p:sp>
        <p:nvSpPr>
          <p:cNvPr id="3" name="Content Placeholder 2">
            <a:extLst>
              <a:ext uri="{FF2B5EF4-FFF2-40B4-BE49-F238E27FC236}">
                <a16:creationId xmlns:a16="http://schemas.microsoft.com/office/drawing/2014/main" id="{6E96B36C-2E67-41A4-B064-537D56641C5D}"/>
              </a:ext>
            </a:extLst>
          </p:cNvPr>
          <p:cNvSpPr>
            <a:spLocks noGrp="1"/>
          </p:cNvSpPr>
          <p:nvPr/>
        </p:nvSpPr>
        <p:spPr>
          <a:xfrm>
            <a:off x="838200" y="212120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solidFill>
                  <a:srgbClr val="2E2E2E"/>
                </a:solidFill>
                <a:latin typeface="Times New Roman"/>
                <a:ea typeface="Times New Roman"/>
                <a:cs typeface="Times New Roman"/>
                <a:sym typeface="Times New Roman"/>
              </a:rPr>
              <a:t>In today’s competitive software landscape, development teams face increasing pressure to deliver features and updates rapidly while maintaining high quality and reliability. Traditional software development and deployment processes are often manual, time-consuming, and prone to human error. This results in slower release cycles, operational inefficiencies, and increased risk of bugs or downtime in production environments. Additionally, managing servers and monitoring application performance can be complex, requiring constant attention to ensure stability and scalability, particularly during high-traffic periods. Without effective automation, teams struggle to balance speed and reliability, leading to delayed releases, system failures, and inefficient resource allocation. This creates a critical need for a comprehensive solution that automates code deployment, server management, and performance monitoring, enabling faster, more reliable software delivery and freeing development teams to focus on innovation.</a:t>
            </a:r>
          </a:p>
          <a:p>
            <a:pPr algn="just"/>
            <a:endParaRPr lang="en-IN" sz="2000" dirty="0"/>
          </a:p>
        </p:txBody>
      </p:sp>
    </p:spTree>
    <p:extLst>
      <p:ext uri="{BB962C8B-B14F-4D97-AF65-F5344CB8AC3E}">
        <p14:creationId xmlns:p14="http://schemas.microsoft.com/office/powerpoint/2010/main" val="134825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7815-6365-4E2D-8F37-2B827E738D51}"/>
              </a:ext>
            </a:extLst>
          </p:cNvPr>
          <p:cNvSpPr>
            <a:spLocks noGrp="1"/>
          </p:cNvSpPr>
          <p:nvPr/>
        </p:nvSpPr>
        <p:spPr>
          <a:xfrm>
            <a:off x="838200" y="52308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a:latin typeface="Times New Roman" panose="02020603050405020304" pitchFamily="18" charset="0"/>
                <a:cs typeface="Times New Roman" panose="02020603050405020304" pitchFamily="18" charset="0"/>
              </a:rPr>
              <a:t>Objectives &amp; Scope </a:t>
            </a:r>
            <a:br>
              <a:rPr lang="en-US" sz="5000" b="1" dirty="0">
                <a:latin typeface="Times New Roman" panose="02020603050405020304" pitchFamily="18" charset="0"/>
                <a:cs typeface="Times New Roman" panose="02020603050405020304" pitchFamily="18" charset="0"/>
              </a:rPr>
            </a:br>
            <a:endParaRPr lang="en-IN" sz="5000" b="1" dirty="0"/>
          </a:p>
        </p:txBody>
      </p:sp>
      <p:sp>
        <p:nvSpPr>
          <p:cNvPr id="3" name="Content Placeholder 2">
            <a:extLst>
              <a:ext uri="{FF2B5EF4-FFF2-40B4-BE49-F238E27FC236}">
                <a16:creationId xmlns:a16="http://schemas.microsoft.com/office/drawing/2014/main" id="{E91C19FB-3346-40A1-9398-ECBBD21DB291}"/>
              </a:ext>
            </a:extLst>
          </p:cNvPr>
          <p:cNvSpPr>
            <a:spLocks noGrp="1"/>
          </p:cNvSpPr>
          <p:nvPr/>
        </p:nvSpPr>
        <p:spPr>
          <a:xfrm>
            <a:off x="838200" y="198358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solidFill>
                  <a:srgbClr val="000000"/>
                </a:solidFill>
                <a:latin typeface="Times New Roman Bold"/>
                <a:ea typeface="Times New Roman Bold"/>
                <a:cs typeface="Times New Roman Bold"/>
                <a:sym typeface="Times New Roman Bold"/>
              </a:rPr>
              <a:t>1. Automation of CI/CD Pipelines:</a:t>
            </a:r>
          </a:p>
          <a:p>
            <a:pPr marL="0" indent="0" algn="just">
              <a:buNone/>
            </a:pPr>
            <a:r>
              <a:rPr lang="en-US" sz="2000" dirty="0">
                <a:solidFill>
                  <a:srgbClr val="000000"/>
                </a:solidFill>
                <a:latin typeface="Times New Roman"/>
                <a:ea typeface="Times New Roman"/>
                <a:cs typeface="Times New Roman"/>
                <a:sym typeface="Times New Roman"/>
              </a:rPr>
              <a:t>To streamline the software development lifecycle by automating Continuous Integration and Continuous Deployment (CI/CD) processes, ensuring faster, error-free code delivery.</a:t>
            </a:r>
          </a:p>
          <a:p>
            <a:pPr marL="0" indent="0" algn="just">
              <a:buNone/>
            </a:pPr>
            <a:r>
              <a:rPr lang="en-US" sz="2000" b="1" dirty="0">
                <a:solidFill>
                  <a:srgbClr val="000000"/>
                </a:solidFill>
                <a:latin typeface="Times New Roman Bold"/>
                <a:ea typeface="Times New Roman Bold"/>
                <a:cs typeface="Times New Roman Bold"/>
                <a:sym typeface="Times New Roman Bold"/>
              </a:rPr>
              <a:t>2. Enhanced Server Monitoring:</a:t>
            </a:r>
          </a:p>
          <a:p>
            <a:pPr marL="0" indent="0" algn="just">
              <a:buNone/>
            </a:pPr>
            <a:r>
              <a:rPr lang="en-US" sz="2000" dirty="0">
                <a:solidFill>
                  <a:srgbClr val="000000"/>
                </a:solidFill>
                <a:latin typeface="Times New Roman"/>
                <a:ea typeface="Times New Roman"/>
                <a:cs typeface="Times New Roman"/>
                <a:sym typeface="Times New Roman"/>
              </a:rPr>
              <a:t>To automate server monitoring and resource management, ensuring high availability, automatic scaling, and recovery from failures without manual intervention.</a:t>
            </a:r>
          </a:p>
          <a:p>
            <a:pPr marL="0" indent="0" algn="just">
              <a:buNone/>
            </a:pPr>
            <a:r>
              <a:rPr lang="en-US" sz="2000" b="1" dirty="0">
                <a:solidFill>
                  <a:srgbClr val="000000"/>
                </a:solidFill>
                <a:latin typeface="Times New Roman Bold"/>
                <a:ea typeface="Times New Roman Bold"/>
                <a:cs typeface="Times New Roman Bold"/>
                <a:sym typeface="Times New Roman Bold"/>
              </a:rPr>
              <a:t>3. Real-Time Monitoring and Alerts:</a:t>
            </a:r>
          </a:p>
          <a:p>
            <a:pPr marL="0" indent="0" algn="just">
              <a:buNone/>
            </a:pPr>
            <a:r>
              <a:rPr lang="en-US" sz="2000" dirty="0">
                <a:solidFill>
                  <a:srgbClr val="000000"/>
                </a:solidFill>
                <a:latin typeface="Times New Roman"/>
                <a:ea typeface="Times New Roman"/>
                <a:cs typeface="Times New Roman"/>
                <a:sym typeface="Times New Roman"/>
              </a:rPr>
              <a:t>To provide real-time performance tracking and monitoring of applications, offering alerts and dashboards that highlight critical metrics such as memory usage, traffic, and server health.</a:t>
            </a:r>
          </a:p>
          <a:p>
            <a:pPr marL="0" indent="0" algn="just">
              <a:buNone/>
            </a:pPr>
            <a:r>
              <a:rPr lang="en-US" sz="2000" b="1" dirty="0">
                <a:solidFill>
                  <a:srgbClr val="000000"/>
                </a:solidFill>
                <a:latin typeface="Times New Roman Bold"/>
                <a:ea typeface="Times New Roman Bold"/>
                <a:cs typeface="Times New Roman Bold"/>
                <a:sym typeface="Times New Roman Bold"/>
              </a:rPr>
              <a:t>4. Customizable Workflows</a:t>
            </a:r>
            <a:r>
              <a:rPr lang="en-US" sz="2000" dirty="0">
                <a:solidFill>
                  <a:srgbClr val="000000"/>
                </a:solidFill>
                <a:latin typeface="Times New Roman"/>
                <a:ea typeface="Times New Roman"/>
                <a:cs typeface="Times New Roman"/>
                <a:sym typeface="Times New Roman"/>
              </a:rPr>
              <a:t>:</a:t>
            </a:r>
          </a:p>
          <a:p>
            <a:pPr marL="0" indent="0" algn="just">
              <a:buNone/>
            </a:pPr>
            <a:r>
              <a:rPr lang="en-US" sz="2000" dirty="0">
                <a:solidFill>
                  <a:srgbClr val="000000"/>
                </a:solidFill>
                <a:latin typeface="Times New Roman"/>
                <a:ea typeface="Times New Roman"/>
                <a:cs typeface="Times New Roman"/>
                <a:sym typeface="Times New Roman"/>
              </a:rPr>
              <a:t>To offer flexible, customizable workflows that allow development teams to tailor the tool according to their specific project needs, such as incorporating security checks or backups.</a:t>
            </a:r>
          </a:p>
          <a:p>
            <a:pPr algn="just">
              <a:lnSpc>
                <a:spcPts val="3999"/>
              </a:lnSpc>
              <a:spcBef>
                <a:spcPct val="0"/>
              </a:spcBef>
            </a:pPr>
            <a:endParaRPr lang="en-US" sz="2000" dirty="0">
              <a:solidFill>
                <a:srgbClr val="000000"/>
              </a:solidFill>
              <a:latin typeface="Times New Roman"/>
              <a:ea typeface="Times New Roman"/>
              <a:cs typeface="Times New Roman"/>
              <a:sym typeface="Times New Roman"/>
            </a:endParaRPr>
          </a:p>
          <a:p>
            <a:pPr marL="0" indent="0" algn="just">
              <a:buNone/>
            </a:pPr>
            <a:endParaRPr lang="en-US" sz="2000" b="1" dirty="0">
              <a:solidFill>
                <a:srgbClr val="000000"/>
              </a:solidFill>
              <a:latin typeface="Times New Roman Bold"/>
              <a:ea typeface="Times New Roman Bold"/>
              <a:cs typeface="Times New Roman Bold"/>
              <a:sym typeface="Times New Roman Bold"/>
            </a:endParaRPr>
          </a:p>
          <a:p>
            <a:pPr marL="0" indent="0" algn="just">
              <a:buNone/>
            </a:pPr>
            <a:endParaRPr lang="en-US" sz="2000" b="1" dirty="0">
              <a:solidFill>
                <a:srgbClr val="000000"/>
              </a:solidFill>
              <a:latin typeface="Times New Roman Bold"/>
              <a:ea typeface="Times New Roman Bold"/>
              <a:cs typeface="Times New Roman Bold"/>
              <a:sym typeface="Times New Roman Bold"/>
            </a:endParaRPr>
          </a:p>
          <a:p>
            <a:pPr marL="0" indent="0" algn="just">
              <a:buNone/>
            </a:pPr>
            <a:endParaRPr lang="en-US" sz="2000" dirty="0">
              <a:solidFill>
                <a:srgbClr val="000000"/>
              </a:solidFill>
              <a:latin typeface="Times New Roman"/>
              <a:ea typeface="Times New Roman"/>
              <a:cs typeface="Times New Roman"/>
              <a:sym typeface="Times New Roman"/>
            </a:endParaRPr>
          </a:p>
          <a:p>
            <a:pPr algn="just"/>
            <a:endParaRPr lang="en-IN" sz="2000" b="1" dirty="0"/>
          </a:p>
        </p:txBody>
      </p:sp>
    </p:spTree>
    <p:extLst>
      <p:ext uri="{BB962C8B-B14F-4D97-AF65-F5344CB8AC3E}">
        <p14:creationId xmlns:p14="http://schemas.microsoft.com/office/powerpoint/2010/main" val="35942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B8F0-B4E5-4CDF-8337-16828D2EA20C}"/>
              </a:ext>
            </a:extLst>
          </p:cNvPr>
          <p:cNvSpPr>
            <a:spLocks noGrp="1"/>
          </p:cNvSpPr>
          <p:nvPr/>
        </p:nvSpPr>
        <p:spPr>
          <a:xfrm>
            <a:off x="838200" y="2435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u="sng" dirty="0">
                <a:latin typeface="Times New Roman" panose="02020603050405020304" pitchFamily="18" charset="0"/>
                <a:cs typeface="Times New Roman" panose="02020603050405020304" pitchFamily="18" charset="0"/>
              </a:rPr>
              <a:t>Project Overview</a:t>
            </a:r>
            <a:endParaRPr lang="en-IN" sz="5000" b="1" u="sng" dirty="0"/>
          </a:p>
        </p:txBody>
      </p:sp>
      <p:sp>
        <p:nvSpPr>
          <p:cNvPr id="3" name="Content Placeholder 2">
            <a:extLst>
              <a:ext uri="{FF2B5EF4-FFF2-40B4-BE49-F238E27FC236}">
                <a16:creationId xmlns:a16="http://schemas.microsoft.com/office/drawing/2014/main" id="{017B6BCC-421E-4B3F-8C32-6173B76ED784}"/>
              </a:ext>
            </a:extLst>
          </p:cNvPr>
          <p:cNvSpPr>
            <a:spLocks noGrp="1"/>
          </p:cNvSpPr>
          <p:nvPr/>
        </p:nvSpPr>
        <p:spPr>
          <a:xfrm>
            <a:off x="838200" y="226316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solidFill>
                  <a:srgbClr val="2E2E2E"/>
                </a:solidFill>
                <a:latin typeface="Times New Roman"/>
                <a:ea typeface="Times New Roman"/>
                <a:cs typeface="Times New Roman"/>
                <a:sym typeface="Times New Roman"/>
              </a:rPr>
              <a:t>Our DevOps Automation Project streamlines the entire software development lifecycle by automating key tasks such as Continuous Integration and Continuous Deployment (CI/CD), server management, and real-time monitoring. By integrating directly with GitHub, the tool automates the testing, building, and deployment of code, enabling teams to deliver features more quickly and with fewer errors. Additionally, the tool manages server resources, automatically addressing issues like downtime or traffic spikes, while offering customizable workflows tailored to the unique needs of each project. With built-in monitoring and alert systems, teams can track the performance and health of their applications in real-time. Our solution empowers development teams to focus on innovation, reducing manual tasks and minimizing the risk of errors, ultimately ensuring faster, more reliable software delivery.</a:t>
            </a:r>
          </a:p>
          <a:p>
            <a:endParaRPr lang="en-IN" sz="2000" dirty="0"/>
          </a:p>
        </p:txBody>
      </p:sp>
    </p:spTree>
    <p:extLst>
      <p:ext uri="{BB962C8B-B14F-4D97-AF65-F5344CB8AC3E}">
        <p14:creationId xmlns:p14="http://schemas.microsoft.com/office/powerpoint/2010/main" val="377406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1FB5-C337-4A35-AE00-C169F68D5E52}"/>
              </a:ext>
            </a:extLst>
          </p:cNvPr>
          <p:cNvSpPr>
            <a:spLocks noGrp="1"/>
          </p:cNvSpPr>
          <p:nvPr>
            <p:ph type="title"/>
          </p:nvPr>
        </p:nvSpPr>
        <p:spPr>
          <a:xfrm>
            <a:off x="838200" y="392019"/>
            <a:ext cx="10515600" cy="1325563"/>
          </a:xfrm>
        </p:spPr>
        <p:txBody>
          <a:bodyPr>
            <a:noAutofit/>
          </a:bodyPr>
          <a:lstStyle/>
          <a:p>
            <a:pPr algn="ctr"/>
            <a:r>
              <a:rPr lang="en-US" sz="5000" b="1" u="sng" dirty="0">
                <a:latin typeface="Times New Roman" panose="02020603050405020304" pitchFamily="18" charset="0"/>
                <a:cs typeface="Times New Roman" panose="02020603050405020304" pitchFamily="18" charset="0"/>
              </a:rPr>
              <a:t>Proposed Solution</a:t>
            </a:r>
            <a:br>
              <a:rPr lang="en-US" sz="5000" b="1" u="sng" dirty="0">
                <a:latin typeface="Times New Roman" panose="02020603050405020304" pitchFamily="18" charset="0"/>
                <a:cs typeface="Times New Roman" panose="02020603050405020304" pitchFamily="18" charset="0"/>
              </a:rPr>
            </a:br>
            <a:endParaRPr lang="en-IN" sz="5000" b="1" u="sng" dirty="0"/>
          </a:p>
        </p:txBody>
      </p:sp>
      <p:sp>
        <p:nvSpPr>
          <p:cNvPr id="3" name="Content Placeholder 2">
            <a:extLst>
              <a:ext uri="{FF2B5EF4-FFF2-40B4-BE49-F238E27FC236}">
                <a16:creationId xmlns:a16="http://schemas.microsoft.com/office/drawing/2014/main" id="{AE7DA1AB-23DC-455A-9FD3-1BABBAA24684}"/>
              </a:ext>
            </a:extLst>
          </p:cNvPr>
          <p:cNvSpPr>
            <a:spLocks noGrp="1"/>
          </p:cNvSpPr>
          <p:nvPr>
            <p:ph idx="1"/>
          </p:nvPr>
        </p:nvSpPr>
        <p:spPr>
          <a:xfrm>
            <a:off x="838200" y="1550894"/>
            <a:ext cx="10515600" cy="5181600"/>
          </a:xfrm>
        </p:spPr>
        <p:txBody>
          <a:bodyPr>
            <a:normAutofit fontScale="70000" lnSpcReduction="20000"/>
          </a:bodyPr>
          <a:lstStyle/>
          <a:p>
            <a:pPr marL="457200" indent="-457200" algn="just">
              <a:buAutoNum type="arabicPeriod"/>
            </a:pPr>
            <a:r>
              <a:rPr lang="en-IN" sz="2800" b="1" dirty="0">
                <a:latin typeface="Times New Roman" panose="02020603050405020304" pitchFamily="18" charset="0"/>
                <a:cs typeface="Times New Roman" panose="02020603050405020304" pitchFamily="18" charset="0"/>
              </a:rPr>
              <a:t>Automated CI/CD Pipeline</a:t>
            </a:r>
            <a:endParaRPr lang="en-IN" sz="2800" i="1"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By automating the CI/CD pipeline, teams can release new features or updates more frequently and quickly, reducing development cycles. The tool minimizes manual intervention, allowing developers to focus on coding while the tool handles testing, deployment, and server management.</a:t>
            </a:r>
          </a:p>
          <a:p>
            <a:pPr marL="0" indent="0" algn="just">
              <a:buNone/>
            </a:pPr>
            <a:r>
              <a:rPr lang="en-US" sz="2800" b="1" dirty="0">
                <a:latin typeface="Times New Roman" panose="02020603050405020304" pitchFamily="18" charset="0"/>
                <a:cs typeface="Times New Roman" panose="02020603050405020304" pitchFamily="18" charset="0"/>
              </a:rPr>
              <a:t>2. Automated Server Monitoring</a:t>
            </a:r>
          </a:p>
          <a:p>
            <a:pPr marL="0" indent="0" algn="just">
              <a:buNone/>
            </a:pPr>
            <a:r>
              <a:rPr lang="en-US" sz="2800" dirty="0">
                <a:latin typeface="Times New Roman" panose="02020603050405020304" pitchFamily="18" charset="0"/>
                <a:cs typeface="Times New Roman" panose="02020603050405020304" pitchFamily="18" charset="0"/>
              </a:rPr>
              <a:t>Automated server scaling and recovery mechanisms prevent downtime and ensure optimal resource allocation, especially during traffic spikes. The tool’s auto-scaling feature adjusts server resources dynamically based on demand, eliminating the need for manual server adjustments.</a:t>
            </a:r>
          </a:p>
          <a:p>
            <a:pPr marL="0" indent="0" algn="just">
              <a:buNone/>
            </a:pPr>
            <a:r>
              <a:rPr lang="en-US" sz="2800" b="1" dirty="0">
                <a:latin typeface="Times New Roman" panose="02020603050405020304" pitchFamily="18" charset="0"/>
                <a:cs typeface="Times New Roman" panose="02020603050405020304" pitchFamily="18" charset="0"/>
              </a:rPr>
              <a:t>3. Real-Time Performance Monitoring and Alerts</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Real-time monitoring and alerts notify teams immediately when performance issues arise, allowing for faster response times. With automated error detection and scaling, the tool can resolve certain problems (e.g., server restarts) without manual input.</a:t>
            </a:r>
          </a:p>
          <a:p>
            <a:pPr marL="0" indent="0" algn="just">
              <a:buNone/>
            </a:pPr>
            <a:r>
              <a:rPr lang="en-US" sz="2800" b="1" dirty="0">
                <a:latin typeface="Times New Roman" panose="02020603050405020304" pitchFamily="18" charset="0"/>
                <a:cs typeface="Times New Roman" panose="02020603050405020304" pitchFamily="18" charset="0"/>
              </a:rPr>
              <a:t>4. Customizable Workflows</a:t>
            </a:r>
          </a:p>
          <a:p>
            <a:pPr marL="0" indent="0" algn="just">
              <a:buNone/>
            </a:pPr>
            <a:r>
              <a:rPr lang="en-US" sz="2800" dirty="0">
                <a:latin typeface="Times New Roman" panose="02020603050405020304" pitchFamily="18" charset="0"/>
                <a:cs typeface="Times New Roman" panose="02020603050405020304" pitchFamily="18" charset="0"/>
              </a:rPr>
              <a:t>Teams can tailor workflows to their specific project requirements, allowing them to integrate additional tasks like security checks, code reviews, or database </a:t>
            </a:r>
            <a:r>
              <a:rPr lang="en-US" sz="2800" dirty="0" err="1">
                <a:latin typeface="Times New Roman" panose="02020603050405020304" pitchFamily="18" charset="0"/>
                <a:cs typeface="Times New Roman" panose="02020603050405020304" pitchFamily="18" charset="0"/>
              </a:rPr>
              <a:t>backups.Supports</a:t>
            </a:r>
            <a:r>
              <a:rPr lang="en-US" sz="2800" dirty="0">
                <a:latin typeface="Times New Roman" panose="02020603050405020304" pitchFamily="18" charset="0"/>
                <a:cs typeface="Times New Roman" panose="02020603050405020304" pitchFamily="18" charset="0"/>
              </a:rPr>
              <a:t> multiple deployment models, including Agile and continuous delivery methodologies, adapting to the team's processes.</a:t>
            </a:r>
            <a:endParaRPr lang="en-IN" sz="2800" dirty="0">
              <a:latin typeface="Times New Roman" panose="02020603050405020304" pitchFamily="18" charset="0"/>
              <a:cs typeface="Times New Roman" panose="02020603050405020304" pitchFamily="18" charset="0"/>
            </a:endParaRPr>
          </a:p>
          <a:p>
            <a:endParaRPr lang="en-IN" sz="2800" dirty="0"/>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887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E922DC-ADDE-49B4-822D-19214950F67F}"/>
              </a:ext>
            </a:extLst>
          </p:cNvPr>
          <p:cNvSpPr>
            <a:spLocks noGrp="1"/>
          </p:cNvSpPr>
          <p:nvPr/>
        </p:nvSpPr>
        <p:spPr>
          <a:xfrm>
            <a:off x="838200" y="2435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u="sng" dirty="0">
                <a:latin typeface="Times New Roman" panose="02020603050405020304" pitchFamily="18" charset="0"/>
                <a:cs typeface="Times New Roman" panose="02020603050405020304" pitchFamily="18" charset="0"/>
              </a:rPr>
              <a:t>Software Functional Requirements</a:t>
            </a:r>
            <a:endParaRPr lang="en-IN" sz="5000" b="1" u="sng" dirty="0"/>
          </a:p>
        </p:txBody>
      </p:sp>
      <p:sp>
        <p:nvSpPr>
          <p:cNvPr id="5" name="Content Placeholder 2">
            <a:extLst>
              <a:ext uri="{FF2B5EF4-FFF2-40B4-BE49-F238E27FC236}">
                <a16:creationId xmlns:a16="http://schemas.microsoft.com/office/drawing/2014/main" id="{5F2E9F77-12B4-4DF4-B482-294884A86754}"/>
              </a:ext>
            </a:extLst>
          </p:cNvPr>
          <p:cNvSpPr>
            <a:spLocks noGrp="1"/>
          </p:cNvSpPr>
          <p:nvPr/>
        </p:nvSpPr>
        <p:spPr>
          <a:xfrm>
            <a:off x="838200" y="206593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AutoNum type="arabicPeriod"/>
            </a:pPr>
            <a:r>
              <a:rPr lang="en-US" sz="2000" b="1" dirty="0">
                <a:solidFill>
                  <a:srgbClr val="2E2E2E"/>
                </a:solidFill>
                <a:latin typeface="Times New Roman"/>
                <a:ea typeface="Times New Roman"/>
                <a:cs typeface="Times New Roman"/>
                <a:sym typeface="Times New Roman"/>
              </a:rPr>
              <a:t>Automated Code Integration and Deployment (CI/CD): </a:t>
            </a:r>
            <a:r>
              <a:rPr lang="en-US" sz="2000" dirty="0">
                <a:solidFill>
                  <a:srgbClr val="2E2E2E"/>
                </a:solidFill>
                <a:latin typeface="Times New Roman"/>
                <a:ea typeface="Times New Roman"/>
                <a:cs typeface="Times New Roman"/>
                <a:sym typeface="Times New Roman"/>
              </a:rPr>
              <a:t>Implemented automated testing, building, and deployment workflows to streamline code integration and deployment processes. Tracking and managing deployment statuses, with automatic rollback on failures.</a:t>
            </a:r>
          </a:p>
          <a:p>
            <a:pPr marL="457200" indent="-457200" algn="just">
              <a:buAutoNum type="arabicPeriod"/>
            </a:pPr>
            <a:r>
              <a:rPr lang="en-US" sz="2000" b="1" dirty="0">
                <a:solidFill>
                  <a:srgbClr val="2E2E2E"/>
                </a:solidFill>
                <a:latin typeface="Times New Roman"/>
                <a:ea typeface="Times New Roman"/>
                <a:cs typeface="Times New Roman"/>
                <a:sym typeface="Times New Roman"/>
              </a:rPr>
              <a:t>Server Monitoring and Management: </a:t>
            </a:r>
            <a:r>
              <a:rPr lang="en-US" sz="2000" dirty="0">
                <a:solidFill>
                  <a:srgbClr val="2E2E2E"/>
                </a:solidFill>
                <a:latin typeface="Times New Roman"/>
                <a:ea typeface="Times New Roman"/>
                <a:cs typeface="Times New Roman"/>
                <a:sym typeface="Times New Roman"/>
              </a:rPr>
              <a:t>Continuously monitoring server health, performance metrics, and resource usage. Automatically scaling server resources based on traffic and restarting servers upon failure.</a:t>
            </a:r>
          </a:p>
          <a:p>
            <a:pPr marL="457200" indent="-457200" algn="just">
              <a:buAutoNum type="arabicPeriod"/>
            </a:pPr>
            <a:r>
              <a:rPr lang="en-US" sz="2000" b="1" dirty="0">
                <a:solidFill>
                  <a:srgbClr val="2E2E2E"/>
                </a:solidFill>
                <a:latin typeface="Times New Roman"/>
                <a:ea typeface="Times New Roman"/>
                <a:cs typeface="Times New Roman"/>
                <a:sym typeface="Times New Roman"/>
              </a:rPr>
              <a:t>Custom Workflow Configuration: </a:t>
            </a:r>
            <a:r>
              <a:rPr lang="en-US" sz="2000" dirty="0">
                <a:solidFill>
                  <a:srgbClr val="2E2E2E"/>
                </a:solidFill>
                <a:latin typeface="Times New Roman"/>
                <a:ea typeface="Times New Roman"/>
                <a:cs typeface="Times New Roman"/>
                <a:sym typeface="Times New Roman"/>
              </a:rPr>
              <a:t>Allow users to set up custom testing, security, and compliance checks within the deployment pipeline. Enable users to adjust the CI/CD workflow to fit team-specific needs.</a:t>
            </a:r>
          </a:p>
          <a:p>
            <a:pPr marL="457200" indent="-457200" algn="just">
              <a:buAutoNum type="arabicPeriod"/>
            </a:pPr>
            <a:r>
              <a:rPr lang="en-US" sz="2000" b="1" dirty="0">
                <a:solidFill>
                  <a:srgbClr val="2E2E2E"/>
                </a:solidFill>
                <a:latin typeface="Times New Roman"/>
                <a:ea typeface="Times New Roman"/>
                <a:cs typeface="Times New Roman"/>
                <a:sym typeface="Times New Roman"/>
              </a:rPr>
              <a:t>Real-Time Alerts and Notifications: </a:t>
            </a:r>
            <a:r>
              <a:rPr lang="en-US" sz="2000" dirty="0">
                <a:solidFill>
                  <a:srgbClr val="2E2E2E"/>
                </a:solidFill>
                <a:latin typeface="Times New Roman"/>
                <a:ea typeface="Times New Roman"/>
                <a:cs typeface="Times New Roman"/>
                <a:sym typeface="Times New Roman"/>
              </a:rPr>
              <a:t>Sending real-time alerts for server issues, deployment failures, and security risks.</a:t>
            </a:r>
          </a:p>
          <a:p>
            <a:pPr marL="457200" indent="-457200" algn="just">
              <a:buAutoNum type="arabicPeriod"/>
            </a:pPr>
            <a:r>
              <a:rPr lang="en-US" sz="2000" b="1" dirty="0">
                <a:solidFill>
                  <a:srgbClr val="2E2E2E"/>
                </a:solidFill>
                <a:latin typeface="Times New Roman"/>
                <a:ea typeface="Times New Roman"/>
                <a:cs typeface="Times New Roman"/>
                <a:sym typeface="Times New Roman"/>
              </a:rPr>
              <a:t>Dashboard and Analytics: </a:t>
            </a:r>
            <a:r>
              <a:rPr lang="en-US" sz="2000" dirty="0">
                <a:solidFill>
                  <a:srgbClr val="2E2E2E"/>
                </a:solidFill>
                <a:latin typeface="Times New Roman"/>
                <a:ea typeface="Times New Roman"/>
                <a:cs typeface="Times New Roman"/>
                <a:sym typeface="Times New Roman"/>
              </a:rPr>
              <a:t>Providing a dashboard for viewing performance metrics, resource usage, and deployment history.</a:t>
            </a:r>
            <a:endParaRPr lang="en-IN" sz="2000" dirty="0"/>
          </a:p>
        </p:txBody>
      </p:sp>
    </p:spTree>
    <p:extLst>
      <p:ext uri="{BB962C8B-B14F-4D97-AF65-F5344CB8AC3E}">
        <p14:creationId xmlns:p14="http://schemas.microsoft.com/office/powerpoint/2010/main" val="335744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769285-7FB9-419C-8111-EAEFE5C965CF}"/>
              </a:ext>
            </a:extLst>
          </p:cNvPr>
          <p:cNvSpPr>
            <a:spLocks noGrp="1"/>
          </p:cNvSpPr>
          <p:nvPr/>
        </p:nvSpPr>
        <p:spPr>
          <a:xfrm>
            <a:off x="277906" y="243502"/>
            <a:ext cx="11483788"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u="sng" dirty="0">
                <a:latin typeface="Times New Roman" panose="02020603050405020304" pitchFamily="18" charset="0"/>
                <a:cs typeface="Times New Roman" panose="02020603050405020304" pitchFamily="18" charset="0"/>
              </a:rPr>
              <a:t>Software Non-Functional Requirements</a:t>
            </a:r>
            <a:endParaRPr lang="en-IN" sz="5400" b="1" u="sng" dirty="0"/>
          </a:p>
        </p:txBody>
      </p:sp>
      <p:sp>
        <p:nvSpPr>
          <p:cNvPr id="5" name="Content Placeholder 2">
            <a:extLst>
              <a:ext uri="{FF2B5EF4-FFF2-40B4-BE49-F238E27FC236}">
                <a16:creationId xmlns:a16="http://schemas.microsoft.com/office/drawing/2014/main" id="{78725301-30F7-4327-8E5A-2A2C300CF67A}"/>
              </a:ext>
            </a:extLst>
          </p:cNvPr>
          <p:cNvSpPr>
            <a:spLocks noGrp="1"/>
          </p:cNvSpPr>
          <p:nvPr/>
        </p:nvSpPr>
        <p:spPr>
          <a:xfrm>
            <a:off x="838200" y="206593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AutoNum type="arabicPeriod"/>
            </a:pPr>
            <a:r>
              <a:rPr lang="en-US" sz="2000" dirty="0">
                <a:solidFill>
                  <a:srgbClr val="2E2E2E"/>
                </a:solidFill>
                <a:latin typeface="Times New Roman"/>
                <a:ea typeface="Times New Roman"/>
                <a:cs typeface="Times New Roman"/>
                <a:sym typeface="Times New Roman"/>
              </a:rPr>
              <a:t>Scalability: Supporting high-traffic environments by scaling resources dynamically without performance degradation.</a:t>
            </a:r>
          </a:p>
          <a:p>
            <a:pPr marL="457200" indent="-457200" algn="just">
              <a:buAutoNum type="arabicPeriod"/>
            </a:pPr>
            <a:r>
              <a:rPr lang="en-US" sz="2000" dirty="0">
                <a:solidFill>
                  <a:srgbClr val="2E2E2E"/>
                </a:solidFill>
                <a:latin typeface="Times New Roman"/>
                <a:ea typeface="Times New Roman"/>
                <a:cs typeface="Times New Roman"/>
                <a:sym typeface="Times New Roman"/>
              </a:rPr>
              <a:t>Reliability: Ensuring high uptime and minimizing failure risks through automated monitoring and self-healing mechanisms.</a:t>
            </a:r>
          </a:p>
          <a:p>
            <a:pPr marL="457200" indent="-457200" algn="just">
              <a:buAutoNum type="arabicPeriod"/>
            </a:pPr>
            <a:r>
              <a:rPr lang="en-US" sz="2000" dirty="0">
                <a:solidFill>
                  <a:srgbClr val="2E2E2E"/>
                </a:solidFill>
                <a:latin typeface="Times New Roman"/>
                <a:ea typeface="Times New Roman"/>
                <a:cs typeface="Times New Roman"/>
                <a:sym typeface="Times New Roman"/>
              </a:rPr>
              <a:t>Security: Enforcing strict access controls, data encryption, and conducting security scans on each deployment.</a:t>
            </a:r>
          </a:p>
          <a:p>
            <a:pPr marL="457200" indent="-457200" algn="just">
              <a:buAutoNum type="arabicPeriod"/>
            </a:pPr>
            <a:r>
              <a:rPr lang="en-US" sz="2000" dirty="0">
                <a:solidFill>
                  <a:srgbClr val="2E2E2E"/>
                </a:solidFill>
                <a:latin typeface="Times New Roman"/>
                <a:ea typeface="Times New Roman"/>
                <a:cs typeface="Times New Roman"/>
                <a:sym typeface="Times New Roman"/>
              </a:rPr>
              <a:t>Usability: Offering an intuitive interface for configuring workflows, with accessible documentation and help resources.</a:t>
            </a:r>
          </a:p>
          <a:p>
            <a:pPr marL="457200" indent="-457200" algn="just">
              <a:buAutoNum type="arabicPeriod"/>
            </a:pPr>
            <a:r>
              <a:rPr lang="en-US" sz="2000" dirty="0">
                <a:solidFill>
                  <a:srgbClr val="2E2E2E"/>
                </a:solidFill>
                <a:latin typeface="Times New Roman"/>
                <a:ea typeface="Times New Roman"/>
                <a:cs typeface="Times New Roman"/>
                <a:sym typeface="Times New Roman"/>
              </a:rPr>
              <a:t>Performance: Maintaining quick response time for real-time monitoring and data visualization, even with large-scale deployments.</a:t>
            </a:r>
          </a:p>
          <a:p>
            <a:pPr marL="457200" indent="-457200" algn="just">
              <a:buAutoNum type="arabicPeriod"/>
            </a:pPr>
            <a:r>
              <a:rPr lang="en-US" sz="2000" dirty="0">
                <a:solidFill>
                  <a:srgbClr val="2E2E2E"/>
                </a:solidFill>
                <a:latin typeface="Times New Roman"/>
                <a:ea typeface="Times New Roman"/>
                <a:cs typeface="Times New Roman"/>
                <a:sym typeface="Times New Roman"/>
              </a:rPr>
              <a:t>Maintainability: Ensuring modular code for easier updates, bug fixes, and the addition of new features.</a:t>
            </a:r>
            <a:endParaRPr lang="en-IN" sz="2000" dirty="0"/>
          </a:p>
        </p:txBody>
      </p:sp>
    </p:spTree>
    <p:extLst>
      <p:ext uri="{BB962C8B-B14F-4D97-AF65-F5344CB8AC3E}">
        <p14:creationId xmlns:p14="http://schemas.microsoft.com/office/powerpoint/2010/main" val="3731160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1742</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Proposed Solution </vt:lpstr>
      <vt:lpstr>PowerPoint Presentation</vt:lpstr>
      <vt:lpstr>PowerPoint Presentation</vt:lpstr>
      <vt:lpstr>PowerPoint Presentation</vt:lpstr>
      <vt:lpstr>Detailed Description of Modules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Dawar</dc:creator>
  <cp:lastModifiedBy>Raj Dawar</cp:lastModifiedBy>
  <cp:revision>2</cp:revision>
  <dcterms:created xsi:type="dcterms:W3CDTF">2024-11-06T09:33:23Z</dcterms:created>
  <dcterms:modified xsi:type="dcterms:W3CDTF">2024-11-06T12:19:07Z</dcterms:modified>
</cp:coreProperties>
</file>