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1" r:id="rId1"/>
  </p:sldMasterIdLst>
  <p:notesMasterIdLst>
    <p:notesMasterId r:id="rId21"/>
  </p:notesMasterIdLst>
  <p:sldIdLst>
    <p:sldId id="284" r:id="rId2"/>
    <p:sldId id="279" r:id="rId3"/>
    <p:sldId id="278" r:id="rId4"/>
    <p:sldId id="257" r:id="rId5"/>
    <p:sldId id="280" r:id="rId6"/>
    <p:sldId id="303" r:id="rId7"/>
    <p:sldId id="281" r:id="rId8"/>
    <p:sldId id="283" r:id="rId9"/>
    <p:sldId id="282" r:id="rId10"/>
    <p:sldId id="305" r:id="rId11"/>
    <p:sldId id="258" r:id="rId12"/>
    <p:sldId id="287" r:id="rId13"/>
    <p:sldId id="291" r:id="rId14"/>
    <p:sldId id="299" r:id="rId15"/>
    <p:sldId id="298" r:id="rId16"/>
    <p:sldId id="306" r:id="rId17"/>
    <p:sldId id="292" r:id="rId18"/>
    <p:sldId id="304" r:id="rId19"/>
    <p:sldId id="277" r:id="rId20"/>
  </p:sldIdLst>
  <p:sldSz cx="9144000" cy="5143500" type="screen16x9"/>
  <p:notesSz cx="51435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38E7E3-B4FB-4EDC-B569-C2889A1CF7AD}">
          <p14:sldIdLst>
            <p14:sldId id="284"/>
            <p14:sldId id="279"/>
            <p14:sldId id="278"/>
            <p14:sldId id="257"/>
          </p14:sldIdLst>
        </p14:section>
        <p14:section name="Untitled Section" id="{3F5ACA3F-401A-44BE-A348-3735FB675411}">
          <p14:sldIdLst>
            <p14:sldId id="280"/>
            <p14:sldId id="303"/>
            <p14:sldId id="281"/>
            <p14:sldId id="283"/>
            <p14:sldId id="282"/>
            <p14:sldId id="305"/>
            <p14:sldId id="258"/>
            <p14:sldId id="287"/>
            <p14:sldId id="291"/>
            <p14:sldId id="299"/>
            <p14:sldId id="298"/>
            <p14:sldId id="306"/>
            <p14:sldId id="292"/>
            <p14:sldId id="304"/>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883D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10"/>
  </p:normalViewPr>
  <p:slideViewPr>
    <p:cSldViewPr snapToGrid="0" snapToObjects="1">
      <p:cViewPr>
        <p:scale>
          <a:sx n="100" d="100"/>
          <a:sy n="100" d="100"/>
        </p:scale>
        <p:origin x="970"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865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https://gospelpolaris.tistory.com/24</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http://www.projectsof8051.com/android-mobile-controlled-door-security-locking-system/</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9850-E219-FEC7-9D98-59BC777157F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2A402CBA-8AB0-BA57-7461-D19FF83028D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E657B5-9EE8-510B-DD78-B2B96BC24BBA}"/>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5" name="Footer Placeholder 4">
            <a:extLst>
              <a:ext uri="{FF2B5EF4-FFF2-40B4-BE49-F238E27FC236}">
                <a16:creationId xmlns:a16="http://schemas.microsoft.com/office/drawing/2014/main" id="{DAAAD977-B3A9-F66C-3615-06309763FC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832257-46C4-B687-CD6D-E5361DE57F50}"/>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934155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63E0-788D-E371-C125-C7643F38ED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F9F4FE-3614-24DC-0B63-B2AD083654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0E6035-54FA-AE5C-F542-9EFD5155D694}"/>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5" name="Footer Placeholder 4">
            <a:extLst>
              <a:ext uri="{FF2B5EF4-FFF2-40B4-BE49-F238E27FC236}">
                <a16:creationId xmlns:a16="http://schemas.microsoft.com/office/drawing/2014/main" id="{BAD753F6-BE2D-0148-B1D8-4013A0F2B7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4F49B4-DE46-5824-25EC-3666A4FC7ED3}"/>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940086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8EEAB1-B2D4-297A-25CE-F22C22C1CA90}"/>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BB856B-04DE-5D03-1F71-D4F954FC798E}"/>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305572-CC98-FFFE-F52E-599BBB5B462B}"/>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5" name="Footer Placeholder 4">
            <a:extLst>
              <a:ext uri="{FF2B5EF4-FFF2-40B4-BE49-F238E27FC236}">
                <a16:creationId xmlns:a16="http://schemas.microsoft.com/office/drawing/2014/main" id="{D1BB8865-A6CE-6E4E-EB35-98C4231B5D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CF312E-B5B0-E2C1-FAA2-CBA79A6B362F}"/>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372984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631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8A80-622F-473E-FD01-2E96A07624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758F9D-0971-E9D9-F8D2-BDD9F35D33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9E5739-12E0-AFFC-BFAF-0E0DAEB66BB0}"/>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5" name="Footer Placeholder 4">
            <a:extLst>
              <a:ext uri="{FF2B5EF4-FFF2-40B4-BE49-F238E27FC236}">
                <a16:creationId xmlns:a16="http://schemas.microsoft.com/office/drawing/2014/main" id="{48809844-829E-EEDF-E22D-87877D4E0F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97FFEC-A78B-2169-63DC-A054A653778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398806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0863-EAD9-BEEB-9776-5BDD234CA680}"/>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2D15E3-519C-6383-3B6F-21D393A9549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9E973B-5798-A3E6-13BC-1E4643404248}"/>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5" name="Footer Placeholder 4">
            <a:extLst>
              <a:ext uri="{FF2B5EF4-FFF2-40B4-BE49-F238E27FC236}">
                <a16:creationId xmlns:a16="http://schemas.microsoft.com/office/drawing/2014/main" id="{DDDC7CF4-0A04-38DF-81AA-D93012AB31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695776-64D5-A1E7-AC3C-3A2177FA8970}"/>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482192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B461-8BA4-6BB9-177A-40BE7D9F15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72A1AD-C9C1-21AD-C10B-FA5DB702413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069D01-1618-EA19-95C5-0A694452307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06AFE0F-16B1-8FB2-A71D-26451BE6B3FE}"/>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6" name="Footer Placeholder 5">
            <a:extLst>
              <a:ext uri="{FF2B5EF4-FFF2-40B4-BE49-F238E27FC236}">
                <a16:creationId xmlns:a16="http://schemas.microsoft.com/office/drawing/2014/main" id="{1ADA3D8B-0C16-4E75-60B9-F50C3C73828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CE8CE8-A4C5-B6B1-E082-9E830FF007BF}"/>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0663385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8858-F485-5209-03ED-CF0020822336}"/>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041F45-9A97-9084-0CE3-BE98D2101C3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FF4016B-203F-3F81-3ECB-5F3B1B128C3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4740FF-951C-5F34-696B-E25B9A84A45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28286-44FC-EE60-DC07-352C6B2664E7}"/>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BF132D-3498-1AAA-9D8F-6AB162B88A4D}"/>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8" name="Footer Placeholder 7">
            <a:extLst>
              <a:ext uri="{FF2B5EF4-FFF2-40B4-BE49-F238E27FC236}">
                <a16:creationId xmlns:a16="http://schemas.microsoft.com/office/drawing/2014/main" id="{107BB14A-0E7D-A869-67F5-DFE88E0600B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DCBD1AE-F9D4-9F2E-7DE0-F707FD7928FF}"/>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649975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A063-D271-1FE6-F0D2-31FE9FD5FC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CF46E6-B6B6-F27D-947C-E41F12C3808E}"/>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4" name="Footer Placeholder 3">
            <a:extLst>
              <a:ext uri="{FF2B5EF4-FFF2-40B4-BE49-F238E27FC236}">
                <a16:creationId xmlns:a16="http://schemas.microsoft.com/office/drawing/2014/main" id="{68B1E386-0342-0617-0C96-1767986A3E4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AD8FD44-889B-6E9E-4E19-D91085816E81}"/>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373417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5FD22-6024-2D3F-15CA-F9ADB5D35D9B}"/>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3" name="Footer Placeholder 2">
            <a:extLst>
              <a:ext uri="{FF2B5EF4-FFF2-40B4-BE49-F238E27FC236}">
                <a16:creationId xmlns:a16="http://schemas.microsoft.com/office/drawing/2014/main" id="{BDB2A4B1-99ED-371B-BB60-F02A259127F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70993FF-6FF1-E8B3-8079-0CC28B9E4763}"/>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6617363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A821-E2E3-FDA1-25EF-A77E9D107F1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DC1612-DF76-BCBF-1999-BA50BDAE43D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1FF8EE-F6D0-960D-D705-914325D8E38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D38D1BB-E1B4-DEDF-C281-84F76BFE501A}"/>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6" name="Footer Placeholder 5">
            <a:extLst>
              <a:ext uri="{FF2B5EF4-FFF2-40B4-BE49-F238E27FC236}">
                <a16:creationId xmlns:a16="http://schemas.microsoft.com/office/drawing/2014/main" id="{30A1B813-35C0-FB0F-A2DF-2EC21FFA36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88C271F-4B38-D32A-2EC2-9276C8891C6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1693623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8C49-785D-E18F-D23F-5BED84589A0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5E447C-B006-7A34-5710-6C109CBA74B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250FB46-0499-A5EF-6D12-4AF76BD6AF6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5398D02-7F37-D7AF-E78A-6F205BE06C3A}"/>
              </a:ext>
            </a:extLst>
          </p:cNvPr>
          <p:cNvSpPr>
            <a:spLocks noGrp="1"/>
          </p:cNvSpPr>
          <p:nvPr>
            <p:ph type="dt" sz="half" idx="10"/>
          </p:nvPr>
        </p:nvSpPr>
        <p:spPr/>
        <p:txBody>
          <a:bodyPr/>
          <a:lstStyle/>
          <a:p>
            <a:fld id="{C764DE79-268F-4C1A-8933-263129D2AF90}" type="datetimeFigureOut">
              <a:rPr lang="en-US" smtClean="0"/>
              <a:t>1/27/2025</a:t>
            </a:fld>
            <a:endParaRPr lang="en-US" dirty="0"/>
          </a:p>
        </p:txBody>
      </p:sp>
      <p:sp>
        <p:nvSpPr>
          <p:cNvPr id="6" name="Footer Placeholder 5">
            <a:extLst>
              <a:ext uri="{FF2B5EF4-FFF2-40B4-BE49-F238E27FC236}">
                <a16:creationId xmlns:a16="http://schemas.microsoft.com/office/drawing/2014/main" id="{64DB34DF-7F36-6BA8-1D77-78AB3BE3222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7D06D8-C30F-2200-14F0-43934D559B60}"/>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735677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AAAFED-BF2E-C9CF-6C51-FC43109A573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A2C35F-308E-9387-311E-C05A98BA68C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751DC-CB6F-6BFD-5CD7-722AB276AE5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smtClean="0"/>
              <a:t>1/27/2025</a:t>
            </a:fld>
            <a:endParaRPr lang="en-US" dirty="0"/>
          </a:p>
        </p:txBody>
      </p:sp>
      <p:sp>
        <p:nvSpPr>
          <p:cNvPr id="5" name="Footer Placeholder 4">
            <a:extLst>
              <a:ext uri="{FF2B5EF4-FFF2-40B4-BE49-F238E27FC236}">
                <a16:creationId xmlns:a16="http://schemas.microsoft.com/office/drawing/2014/main" id="{3F867072-89F5-413A-CA27-5440787161E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EEF0126-894D-3533-2907-49005AC4397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839340946"/>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publish.com/upload/book/paperpdf-1608975417.pdf?form=MG0AV3" TargetMode="External"/><Relationship Id="rId2" Type="http://schemas.openxmlformats.org/officeDocument/2006/relationships/hyperlink" Target="https://ijcrt.org/papers/IJCRT2411403.pdf?form=MG0AV3" TargetMode="External"/><Relationship Id="rId1" Type="http://schemas.openxmlformats.org/officeDocument/2006/relationships/slideLayout" Target="../slideLayouts/slideLayout2.xml"/><Relationship Id="rId4" Type="http://schemas.openxmlformats.org/officeDocument/2006/relationships/hyperlink" Target="https://sist.sathyabama.ac.in/sist_naac/documents/1.3.4/b.e-cse-batchno-214.pdf?form=MG0AV3"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publish.com/upload/book/paperpdf-1608975417.pdf?form=MG0AV3" TargetMode="External"/><Relationship Id="rId2" Type="http://schemas.openxmlformats.org/officeDocument/2006/relationships/hyperlink" Target="https://ijcrt.org/papers/IJCRT2411403.pdf?form=MG0AV3" TargetMode="External"/><Relationship Id="rId1" Type="http://schemas.openxmlformats.org/officeDocument/2006/relationships/slideLayout" Target="../slideLayouts/slideLayout2.xml"/><Relationship Id="rId4" Type="http://schemas.openxmlformats.org/officeDocument/2006/relationships/hyperlink" Target="https://sist.sathyabama.ac.in/sist_naac/documents/1.3.4/b.e-cse-batchno-214.pdf?form=MG0AV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BB2D1AC-0F31-5D82-36FA-77048198AB60}"/>
              </a:ext>
            </a:extLst>
          </p:cNvPr>
          <p:cNvSpPr txBox="1"/>
          <p:nvPr/>
        </p:nvSpPr>
        <p:spPr>
          <a:xfrm>
            <a:off x="-1" y="1841032"/>
            <a:ext cx="9144001" cy="307777"/>
          </a:xfrm>
          <a:prstGeom prst="rect">
            <a:avLst/>
          </a:prstGeom>
          <a:noFill/>
        </p:spPr>
        <p:txBody>
          <a:bodyPr wrap="square" lIns="91440" tIns="45720" rIns="91440" bIns="45720" anchor="t">
            <a:spAutoFit/>
          </a:bodyPr>
          <a:lstStyle/>
          <a:p>
            <a:pPr defTabSz="457200">
              <a:defRPr/>
            </a:pPr>
            <a:r>
              <a:rPr lang="en-IN" sz="1400" dirty="0">
                <a:solidFill>
                  <a:prstClr val="black"/>
                </a:solidFill>
                <a:latin typeface="Times New Roman"/>
                <a:cs typeface="Times New Roman"/>
              </a:rPr>
              <a:t>                                                       </a:t>
            </a:r>
            <a:endParaRPr lang="en-IN" sz="1400" b="0" i="0" u="none" strike="noStrike" kern="1200" cap="none" spc="0" normalizeH="0" baseline="0" noProof="0" dirty="0">
              <a:ln>
                <a:noFill/>
              </a:ln>
              <a:solidFill>
                <a:prstClr val="black"/>
              </a:solidFill>
              <a:effectLst/>
              <a:uLnTx/>
              <a:uFillTx/>
              <a:latin typeface="Times New Roman"/>
              <a:cs typeface="Times New Roman"/>
            </a:endParaRPr>
          </a:p>
        </p:txBody>
      </p:sp>
      <p:sp>
        <p:nvSpPr>
          <p:cNvPr id="9" name="TextBox 8">
            <a:extLst>
              <a:ext uri="{FF2B5EF4-FFF2-40B4-BE49-F238E27FC236}">
                <a16:creationId xmlns:a16="http://schemas.microsoft.com/office/drawing/2014/main" id="{5230A026-AFD4-2CFB-1DFD-A8D726755035}"/>
              </a:ext>
            </a:extLst>
          </p:cNvPr>
          <p:cNvSpPr txBox="1"/>
          <p:nvPr/>
        </p:nvSpPr>
        <p:spPr>
          <a:xfrm>
            <a:off x="334949" y="2217807"/>
            <a:ext cx="9144000" cy="707886"/>
          </a:xfrm>
          <a:prstGeom prst="rect">
            <a:avLst/>
          </a:prstGeom>
          <a:noFill/>
        </p:spPr>
        <p:txBody>
          <a:bodyPr wrap="square" lIns="91440" tIns="45720" rIns="91440" bIns="45720" rtlCol="0" anchor="t">
            <a:spAutoFit/>
          </a:bodyPr>
          <a:lstStyle/>
          <a:p>
            <a:pPr algn="just"/>
            <a:r>
              <a:rPr lang="en-IN" sz="2000" b="1" dirty="0">
                <a:solidFill>
                  <a:schemeClr val="accent2">
                    <a:lumMod val="75000"/>
                  </a:schemeClr>
                </a:solidFill>
                <a:latin typeface="Times New Roman"/>
                <a:cs typeface="Times New Roman"/>
              </a:rPr>
              <a:t>           </a:t>
            </a:r>
            <a:r>
              <a:rPr lang="en-IN" b="1" dirty="0">
                <a:solidFill>
                  <a:schemeClr val="tx1">
                    <a:lumMod val="95000"/>
                    <a:lumOff val="5000"/>
                  </a:schemeClr>
                </a:solidFill>
                <a:latin typeface="Times New Roman"/>
                <a:cs typeface="Times New Roman"/>
              </a:rPr>
              <a:t>FAKE NEWS DETECTION USING MACHINE LEARNING AND </a:t>
            </a: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IN" b="1" dirty="0">
                <a:solidFill>
                  <a:schemeClr val="tx1">
                    <a:lumMod val="95000"/>
                    <a:lumOff val="5000"/>
                  </a:schemeClr>
                </a:solidFill>
                <a:latin typeface="Times New Roman"/>
                <a:cs typeface="Times New Roman"/>
              </a:rPr>
              <a:t>                                 NATURAL LANGUAGE PROCESSING </a:t>
            </a:r>
            <a:r>
              <a:rPr lang="en-IN" sz="2000" b="1" dirty="0">
                <a:solidFill>
                  <a:schemeClr val="tx1">
                    <a:lumMod val="95000"/>
                    <a:lumOff val="5000"/>
                  </a:schemeClr>
                </a:solidFill>
                <a:latin typeface="Times New Roman"/>
                <a:cs typeface="Times New Roman"/>
              </a:rPr>
              <a:t>                                               </a:t>
            </a:r>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62A02A1-91B4-9A30-448E-14DC5CF40B1D}"/>
              </a:ext>
            </a:extLst>
          </p:cNvPr>
          <p:cNvSpPr txBox="1"/>
          <p:nvPr/>
        </p:nvSpPr>
        <p:spPr>
          <a:xfrm>
            <a:off x="1882" y="3358024"/>
            <a:ext cx="4541520" cy="1292662"/>
          </a:xfrm>
          <a:prstGeom prst="rect">
            <a:avLst/>
          </a:prstGeom>
          <a:noFill/>
        </p:spPr>
        <p:txBody>
          <a:bodyPr wrap="square" rtlCol="0">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en-IN" sz="2000" b="1" dirty="0">
                <a:solidFill>
                  <a:prstClr val="black"/>
                </a:solidFill>
                <a:latin typeface="Times New Roman" panose="02020603050405020304" pitchFamily="18" charset="0"/>
                <a:cs typeface="Times New Roman" panose="02020603050405020304" pitchFamily="18" charset="0"/>
              </a:rPr>
              <a:t>Guide:</a:t>
            </a:r>
          </a:p>
          <a:p>
            <a:pPr marL="0" marR="0" lvl="0" indent="0" algn="l" defTabSz="457200" rtl="0" eaLnBrk="1" fontAlgn="auto" latinLnBrk="0" hangingPunct="1">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16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Name:</a:t>
            </a:r>
            <a:r>
              <a:rPr lang="en-IN" sz="1600" dirty="0" err="1">
                <a:solidFill>
                  <a:prstClr val="black"/>
                </a:solidFill>
                <a:latin typeface="Times New Roman" panose="02020603050405020304" pitchFamily="18" charset="0"/>
                <a:cs typeface="Times New Roman" panose="02020603050405020304" pitchFamily="18" charset="0"/>
              </a:rPr>
              <a:t>Mr.Veera</a:t>
            </a:r>
            <a:r>
              <a:rPr lang="en-IN" sz="1600" dirty="0">
                <a:solidFill>
                  <a:prstClr val="black"/>
                </a:solidFill>
                <a:latin typeface="Times New Roman" panose="02020603050405020304" pitchFamily="18" charset="0"/>
                <a:cs typeface="Times New Roman" panose="02020603050405020304" pitchFamily="18" charset="0"/>
              </a:rPr>
              <a:t> Reddy</a:t>
            </a:r>
          </a:p>
          <a:p>
            <a:pPr marL="0" marR="0" lvl="0" indent="0" algn="l" defTabSz="457200" rtl="0" eaLnBrk="1" fontAlgn="auto" latinLnBrk="0" hangingPunct="1">
              <a:spcBef>
                <a:spcPts val="0"/>
              </a:spcBef>
              <a:spcAft>
                <a:spcPts val="0"/>
              </a:spcAft>
              <a:buClrTx/>
              <a:buSzTx/>
              <a:buFontTx/>
              <a:buNone/>
              <a:tabLst/>
              <a:defRPr/>
            </a:pPr>
            <a:r>
              <a:rPr kumimoji="0" lang="en-IN" sz="16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160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Designation:Assis</a:t>
            </a:r>
            <a:r>
              <a:rPr lang="en-IN" sz="1600" dirty="0">
                <a:solidFill>
                  <a:prstClr val="black"/>
                </a:solidFill>
                <a:latin typeface="Times New Roman" panose="02020603050405020304" pitchFamily="18" charset="0"/>
                <a:cs typeface="Times New Roman" panose="02020603050405020304" pitchFamily="18" charset="0"/>
              </a:rPr>
              <a:t>tant Professor</a:t>
            </a:r>
          </a:p>
          <a:p>
            <a:pPr marL="0" marR="0" lvl="0" indent="0" algn="l" defTabSz="457200" rtl="0" eaLnBrk="1" fontAlgn="auto" latinLnBrk="0" hangingPunct="1">
              <a:spcBef>
                <a:spcPts val="0"/>
              </a:spcBef>
              <a:spcAft>
                <a:spcPts val="0"/>
              </a:spcAft>
              <a:buClrTx/>
              <a:buSzTx/>
              <a:buFontTx/>
              <a:buNone/>
              <a:tabLst/>
              <a:defRPr/>
            </a:pPr>
            <a:r>
              <a:rPr kumimoji="0" lang="en-IN" sz="16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160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Department:AIML</a:t>
            </a:r>
            <a:endParaRPr kumimoji="0" lang="en-IN" sz="16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2" name="TextBox 11">
            <a:extLst>
              <a:ext uri="{FF2B5EF4-FFF2-40B4-BE49-F238E27FC236}">
                <a16:creationId xmlns:a16="http://schemas.microsoft.com/office/drawing/2014/main" id="{6695039D-5CB5-97AD-5265-0E8245AD0DF7}"/>
              </a:ext>
            </a:extLst>
          </p:cNvPr>
          <p:cNvSpPr txBox="1"/>
          <p:nvPr/>
        </p:nvSpPr>
        <p:spPr>
          <a:xfrm>
            <a:off x="5219369" y="3508500"/>
            <a:ext cx="4495800" cy="830997"/>
          </a:xfrm>
          <a:prstGeom prst="rect">
            <a:avLst/>
          </a:prstGeom>
          <a:noFill/>
        </p:spPr>
        <p:txBody>
          <a:bodyPr wrap="square" lIns="91440" tIns="45720" rIns="91440" bIns="45720" rtlCol="0" anchor="t">
            <a:spAutoFit/>
          </a:bodyPr>
          <a:lstStyle/>
          <a:p>
            <a:r>
              <a:rPr lang="en-IN" sz="1600" b="1" dirty="0">
                <a:latin typeface="Times New Roman"/>
                <a:cs typeface="Times New Roman"/>
              </a:rPr>
              <a:t>   Submitted By :</a:t>
            </a:r>
          </a:p>
          <a:p>
            <a:r>
              <a:rPr lang="en-IN" sz="1600" dirty="0">
                <a:latin typeface="Times New Roman"/>
                <a:cs typeface="Times New Roman"/>
              </a:rPr>
              <a:t>   </a:t>
            </a:r>
            <a:r>
              <a:rPr lang="en-IN" sz="1600" dirty="0" err="1">
                <a:latin typeface="Times New Roman"/>
                <a:cs typeface="Times New Roman"/>
              </a:rPr>
              <a:t>S.Laxmi</a:t>
            </a:r>
            <a:r>
              <a:rPr lang="en-IN" sz="1600" dirty="0">
                <a:latin typeface="Times New Roman"/>
                <a:cs typeface="Times New Roman"/>
              </a:rPr>
              <a:t> prasanna(21UP1A6655)</a:t>
            </a:r>
          </a:p>
          <a:p>
            <a:r>
              <a:rPr lang="en-IN" sz="1600" dirty="0">
                <a:latin typeface="Times New Roman"/>
                <a:cs typeface="Times New Roman"/>
              </a:rPr>
              <a:t>   </a:t>
            </a:r>
            <a:endParaRPr lang="en-IN" dirty="0"/>
          </a:p>
        </p:txBody>
      </p:sp>
      <p:sp>
        <p:nvSpPr>
          <p:cNvPr id="14" name="TextBox 13">
            <a:extLst>
              <a:ext uri="{FF2B5EF4-FFF2-40B4-BE49-F238E27FC236}">
                <a16:creationId xmlns:a16="http://schemas.microsoft.com/office/drawing/2014/main" id="{8D6456A6-7D0E-AFC3-AEAD-4ADF5C7D1E64}"/>
              </a:ext>
            </a:extLst>
          </p:cNvPr>
          <p:cNvSpPr txBox="1"/>
          <p:nvPr/>
        </p:nvSpPr>
        <p:spPr>
          <a:xfrm>
            <a:off x="-46030" y="4689961"/>
            <a:ext cx="9144000" cy="369332"/>
          </a:xfrm>
          <a:prstGeom prst="rect">
            <a:avLst/>
          </a:prstGeom>
          <a:noFill/>
        </p:spPr>
        <p:txBody>
          <a:bodyPr wrap="square" rtlCol="0">
            <a:spAutoFit/>
          </a:bodyPr>
          <a:lstStyle/>
          <a:p>
            <a:r>
              <a:rPr lang="en-US" dirty="0"/>
              <a:t>                                                                                                                                                                        </a:t>
            </a:r>
            <a:endParaRPr lang="en-IN" dirty="0"/>
          </a:p>
        </p:txBody>
      </p:sp>
      <p:pic>
        <p:nvPicPr>
          <p:cNvPr id="3" name="Google Shape;86;p1">
            <a:extLst>
              <a:ext uri="{FF2B5EF4-FFF2-40B4-BE49-F238E27FC236}">
                <a16:creationId xmlns:a16="http://schemas.microsoft.com/office/drawing/2014/main" id="{9013894B-FCA0-BAB0-C21A-1EAC3C3039C5}"/>
              </a:ext>
            </a:extLst>
          </p:cNvPr>
          <p:cNvPicPr preferRelativeResize="0"/>
          <p:nvPr/>
        </p:nvPicPr>
        <p:blipFill rotWithShape="1">
          <a:blip r:embed="rId2">
            <a:alphaModFix/>
          </a:blip>
          <a:srcRect/>
          <a:stretch/>
        </p:blipFill>
        <p:spPr>
          <a:xfrm>
            <a:off x="46028" y="-27557"/>
            <a:ext cx="9051942" cy="1868589"/>
          </a:xfrm>
          <a:prstGeom prst="rect">
            <a:avLst/>
          </a:prstGeom>
          <a:noFill/>
          <a:ln>
            <a:noFill/>
          </a:ln>
        </p:spPr>
      </p:pic>
    </p:spTree>
    <p:extLst>
      <p:ext uri="{BB962C8B-B14F-4D97-AF65-F5344CB8AC3E}">
        <p14:creationId xmlns:p14="http://schemas.microsoft.com/office/powerpoint/2010/main" val="1722409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D1BF-2403-7456-2AA1-F35817FC393E}"/>
              </a:ext>
            </a:extLst>
          </p:cNvPr>
          <p:cNvSpPr>
            <a:spLocks noGrp="1"/>
          </p:cNvSpPr>
          <p:nvPr>
            <p:ph type="title"/>
          </p:nvPr>
        </p:nvSpPr>
        <p:spPr>
          <a:xfrm>
            <a:off x="628650" y="273844"/>
            <a:ext cx="7886700" cy="640556"/>
          </a:xfrm>
        </p:spPr>
        <p:txBody>
          <a:bodyPr>
            <a:normAutofit/>
          </a:bodyPr>
          <a:lstStyle/>
          <a:p>
            <a:r>
              <a:rPr lang="en-US" sz="3000" b="1" dirty="0">
                <a:latin typeface="Times New Roman" panose="02020603050405020304" pitchFamily="18" charset="0"/>
                <a:cs typeface="Times New Roman" panose="02020603050405020304" pitchFamily="18" charset="0"/>
              </a:rPr>
              <a:t>Module Split-up:</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3094C3-3211-148D-85BE-2BB6D683E5A6}"/>
              </a:ext>
            </a:extLst>
          </p:cNvPr>
          <p:cNvSpPr>
            <a:spLocks noGrp="1"/>
          </p:cNvSpPr>
          <p:nvPr>
            <p:ph idx="1"/>
          </p:nvPr>
        </p:nvSpPr>
        <p:spPr>
          <a:xfrm>
            <a:off x="628650" y="1012874"/>
            <a:ext cx="7886700" cy="3619849"/>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 Collection and preprocessing</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Feature Extraction</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Model Selection</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Model Training</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Evaluation</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Deployment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780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7" name="Text 3"/>
          <p:cNvSpPr/>
          <p:nvPr/>
        </p:nvSpPr>
        <p:spPr>
          <a:xfrm>
            <a:off x="246184" y="66174"/>
            <a:ext cx="9144000" cy="662484"/>
          </a:xfrm>
          <a:prstGeom prst="rect">
            <a:avLst/>
          </a:prstGeom>
          <a:noFill/>
          <a:ln/>
        </p:spPr>
        <p:txBody>
          <a:bodyPr wrap="square" rtlCol="0" anchor="ctr"/>
          <a:lstStyle/>
          <a:p>
            <a:r>
              <a:rPr lang="en-US" sz="3000" b="1" dirty="0">
                <a:latin typeface="Times New Roman" panose="02020603050405020304" pitchFamily="18" charset="0"/>
                <a:ea typeface="MS Mincho" panose="02020609040205080304" pitchFamily="49" charset="-128"/>
                <a:cs typeface="Times New Roman" panose="02020603050405020304" pitchFamily="18" charset="0"/>
              </a:rPr>
              <a:t>System Requirement Specifications</a:t>
            </a:r>
          </a:p>
        </p:txBody>
      </p:sp>
      <p:sp>
        <p:nvSpPr>
          <p:cNvPr id="3" name="TextBox 2">
            <a:extLst>
              <a:ext uri="{FF2B5EF4-FFF2-40B4-BE49-F238E27FC236}">
                <a16:creationId xmlns:a16="http://schemas.microsoft.com/office/drawing/2014/main" id="{5D0A6BE0-F3CE-726F-5AD4-7FC331FF0D1E}"/>
              </a:ext>
            </a:extLst>
          </p:cNvPr>
          <p:cNvSpPr txBox="1"/>
          <p:nvPr/>
        </p:nvSpPr>
        <p:spPr>
          <a:xfrm>
            <a:off x="626013" y="793657"/>
            <a:ext cx="9083040" cy="584775"/>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Software requirements </a:t>
            </a:r>
            <a:r>
              <a:rPr lang="en-US" sz="32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01B29B6F-A2BC-63E2-954E-2C500891E892}"/>
              </a:ext>
            </a:extLst>
          </p:cNvPr>
          <p:cNvSpPr txBox="1"/>
          <p:nvPr/>
        </p:nvSpPr>
        <p:spPr>
          <a:xfrm>
            <a:off x="515522" y="1443432"/>
            <a:ext cx="7472876" cy="341632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Programming Language: </a:t>
            </a:r>
            <a:r>
              <a:rPr lang="en-US" dirty="0">
                <a:latin typeface="Times New Roman" panose="02020603050405020304" pitchFamily="18" charset="0"/>
                <a:cs typeface="Times New Roman" panose="02020603050405020304" pitchFamily="18" charset="0"/>
              </a:rPr>
              <a:t>Python is the most widely used programming language for machine learning and NLP. Ensure you have Python installed.</a:t>
            </a:r>
          </a:p>
          <a:p>
            <a:pPr marL="285750" indent="-285750">
              <a:buFont typeface="Arial" panose="020B0604020202020204" pitchFamily="34" charset="0"/>
              <a:buChar char="•"/>
            </a:pPr>
            <a:r>
              <a:rPr lang="en-US" b="1" i="0" dirty="0">
                <a:effectLst/>
                <a:latin typeface="Times New Roman"/>
                <a:cs typeface="Times New Roman"/>
              </a:rPr>
              <a:t>Integrated Development Environment (IDE): </a:t>
            </a:r>
            <a:r>
              <a:rPr lang="en-US" i="0" dirty="0">
                <a:effectLst/>
                <a:latin typeface="Times New Roman"/>
                <a:cs typeface="Times New Roman"/>
              </a:rPr>
              <a:t>Choose an IDE for development. Some popular options include JupyterNotebook, VS Code etc.</a:t>
            </a: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effectLst/>
                <a:latin typeface="Times New Roman"/>
                <a:cs typeface="Times New Roman"/>
              </a:rPr>
              <a:t>Machine Learning Libraries: </a:t>
            </a:r>
            <a:r>
              <a:rPr lang="en-US" b="0" i="0" dirty="0">
                <a:effectLst/>
                <a:latin typeface="Times New Roman"/>
                <a:cs typeface="Times New Roman"/>
              </a:rPr>
              <a:t>Install machine learning libraries such as Scikit-learn, TensorFlow or </a:t>
            </a:r>
            <a:r>
              <a:rPr lang="en-US" b="0" i="0" dirty="0" err="1">
                <a:effectLst/>
                <a:latin typeface="Times New Roman"/>
                <a:cs typeface="Times New Roman"/>
              </a:rPr>
              <a:t>PyTorch</a:t>
            </a:r>
            <a:r>
              <a:rPr lang="en-US" dirty="0">
                <a:latin typeface="Times New Roman"/>
                <a:cs typeface="Times New Roman"/>
              </a:rPr>
              <a:t>.</a:t>
            </a:r>
            <a:endParaRPr lang="en-US"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a:cs typeface="Times New Roman"/>
              </a:rPr>
              <a:t>NLP Libraries: </a:t>
            </a:r>
            <a:r>
              <a:rPr lang="en-US" dirty="0">
                <a:latin typeface="Times New Roman"/>
                <a:cs typeface="Times New Roman"/>
              </a:rPr>
              <a:t>You'll need NLP libraries for text processing, tokenization, and feature extraction, such as NLTK, </a:t>
            </a:r>
            <a:r>
              <a:rPr lang="en-US" dirty="0" err="1">
                <a:latin typeface="Times New Roman"/>
                <a:cs typeface="Times New Roman"/>
              </a:rPr>
              <a:t>spaCy</a:t>
            </a:r>
            <a:r>
              <a:rPr lang="en-US" dirty="0">
                <a:latin typeface="Times New Roman"/>
                <a:cs typeface="Times New Roman"/>
              </a:rPr>
              <a:t>.</a:t>
            </a:r>
          </a:p>
          <a:p>
            <a:pPr marL="285750" indent="-285750">
              <a:buFont typeface="Arial" panose="020B0604020202020204" pitchFamily="34" charset="0"/>
              <a:buChar char="•"/>
            </a:pPr>
            <a:r>
              <a:rPr lang="en-US" b="1" dirty="0">
                <a:latin typeface="Times New Roman"/>
                <a:cs typeface="Times New Roman"/>
              </a:rPr>
              <a:t>Flask </a:t>
            </a:r>
            <a:r>
              <a:rPr lang="en-US" b="1" dirty="0" err="1">
                <a:latin typeface="Times New Roman"/>
                <a:cs typeface="Times New Roman"/>
              </a:rPr>
              <a:t>Framework:</a:t>
            </a:r>
            <a:r>
              <a:rPr lang="en-US" dirty="0" err="1">
                <a:latin typeface="Times New Roman"/>
                <a:cs typeface="Times New Roman"/>
              </a:rPr>
              <a:t>Flask</a:t>
            </a:r>
            <a:r>
              <a:rPr lang="en-US" dirty="0">
                <a:latin typeface="Times New Roman"/>
                <a:cs typeface="Times New Roman"/>
              </a:rPr>
              <a:t> is a Python web framework that's lightweight and flexible. It's used to create web applications, APIs, and microservices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3A0B4E2-A71C-CD21-D2DE-FA35A736998C}"/>
              </a:ext>
            </a:extLst>
          </p:cNvPr>
          <p:cNvSpPr txBox="1"/>
          <p:nvPr/>
        </p:nvSpPr>
        <p:spPr>
          <a:xfrm>
            <a:off x="0" y="4774168"/>
            <a:ext cx="9144000" cy="369332"/>
          </a:xfrm>
          <a:prstGeom prst="rect">
            <a:avLst/>
          </a:prstGeom>
          <a:noFill/>
        </p:spPr>
        <p:txBody>
          <a:bodyPr wrap="square" lIns="91440" tIns="45720" rIns="91440" bIns="45720" rtlCol="0" anchor="t">
            <a:spAutoFit/>
          </a:bodyPr>
          <a:lstStyle/>
          <a:p>
            <a:r>
              <a:rPr lang="en-US" dirty="0"/>
              <a:t>                                                                                                .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4">
            <a:extLst>
              <a:ext uri="{FF2B5EF4-FFF2-40B4-BE49-F238E27FC236}">
                <a16:creationId xmlns:a16="http://schemas.microsoft.com/office/drawing/2014/main" id="{D902E86E-EB60-341E-48D8-685067F6B0DE}"/>
              </a:ext>
            </a:extLst>
          </p:cNvPr>
          <p:cNvSpPr/>
          <p:nvPr/>
        </p:nvSpPr>
        <p:spPr>
          <a:xfrm>
            <a:off x="302456" y="886300"/>
            <a:ext cx="7786468" cy="3975260"/>
          </a:xfrm>
          <a:prstGeom prst="rect">
            <a:avLst/>
          </a:prstGeom>
          <a:noFill/>
          <a:ln/>
        </p:spPr>
        <p:txBody>
          <a:bodyPr wrap="square" lIns="91440" tIns="45720" rIns="91440" bIns="45720" rtlCol="0" anchor="t"/>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CPU (Central Processing Unit)</a:t>
            </a:r>
            <a:endParaRPr lang="en-US" dirty="0"/>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GPU (Graphics Processing Unit) </a:t>
            </a:r>
            <a:r>
              <a:rPr lang="en-US" dirty="0">
                <a:latin typeface="Times New Roman" panose="02020603050405020304" pitchFamily="18" charset="0"/>
                <a:cs typeface="Times New Roman" panose="02020603050405020304" pitchFamily="18" charset="0"/>
              </a:rPr>
              <a:t>(Optional but Highly Recommended)</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RAM (Random Access Memory):</a:t>
            </a:r>
            <a:r>
              <a:rPr lang="en-US" dirty="0">
                <a:latin typeface="Times New Roman" panose="02020603050405020304" pitchFamily="18" charset="0"/>
                <a:cs typeface="Times New Roman" panose="02020603050405020304" pitchFamily="18" charset="0"/>
              </a:rPr>
              <a:t>A minimum of 4 GB of RAM is recommended for working with moderately sized datasets and training machine learning models.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Storage: </a:t>
            </a:r>
            <a:r>
              <a:rPr lang="en-US" dirty="0">
                <a:latin typeface="Times New Roman" panose="02020603050405020304" pitchFamily="18" charset="0"/>
                <a:cs typeface="Times New Roman" panose="02020603050405020304" pitchFamily="18" charset="0"/>
              </a:rPr>
              <a:t>A fast SSD (Solid State Drive) with sufficient storage capacity (at least 256 GB) is crucial for storing datasets, model checkpoints, and project files.</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43A29FF-A4DB-E097-DFCA-F43573A2836C}"/>
              </a:ext>
            </a:extLst>
          </p:cNvPr>
          <p:cNvSpPr txBox="1"/>
          <p:nvPr/>
        </p:nvSpPr>
        <p:spPr>
          <a:xfrm flipH="1">
            <a:off x="386860" y="363547"/>
            <a:ext cx="9049173" cy="58477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Hardware Requirements </a:t>
            </a:r>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5C9EC5F-D5F3-A55C-30EF-27502546C16E}"/>
              </a:ext>
            </a:extLst>
          </p:cNvPr>
          <p:cNvSpPr txBox="1"/>
          <p:nvPr/>
        </p:nvSpPr>
        <p:spPr>
          <a:xfrm>
            <a:off x="0" y="4774168"/>
            <a:ext cx="9143999" cy="369332"/>
          </a:xfrm>
          <a:prstGeom prst="rect">
            <a:avLst/>
          </a:prstGeom>
          <a:noFill/>
        </p:spPr>
        <p:txBody>
          <a:bodyPr wrap="square" rtlCol="0">
            <a:spAutoFit/>
          </a:bodyPr>
          <a:lstStyle/>
          <a:p>
            <a:r>
              <a:rPr lang="en-US" dirty="0"/>
              <a:t>									</a:t>
            </a:r>
            <a:endParaRPr lang="en-IN" dirty="0"/>
          </a:p>
        </p:txBody>
      </p:sp>
    </p:spTree>
    <p:extLst>
      <p:ext uri="{BB962C8B-B14F-4D97-AF65-F5344CB8AC3E}">
        <p14:creationId xmlns:p14="http://schemas.microsoft.com/office/powerpoint/2010/main" val="3059315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F691AC-0FB7-4520-0C13-C4625B945106}"/>
              </a:ext>
            </a:extLst>
          </p:cNvPr>
          <p:cNvSpPr txBox="1"/>
          <p:nvPr/>
        </p:nvSpPr>
        <p:spPr>
          <a:xfrm>
            <a:off x="386861" y="151172"/>
            <a:ext cx="4572000"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Model Architecture</a:t>
            </a:r>
            <a:endParaRPr lang="en-IN" sz="3000" b="1" dirty="0"/>
          </a:p>
        </p:txBody>
      </p:sp>
      <p:pic>
        <p:nvPicPr>
          <p:cNvPr id="2" name="Image 6">
            <a:extLst>
              <a:ext uri="{FF2B5EF4-FFF2-40B4-BE49-F238E27FC236}">
                <a16:creationId xmlns:a16="http://schemas.microsoft.com/office/drawing/2014/main" id="{DF0B976D-2BAE-4D04-B381-273B2C710F29}"/>
              </a:ext>
            </a:extLst>
          </p:cNvPr>
          <p:cNvPicPr>
            <a:picLocks/>
          </p:cNvPicPr>
          <p:nvPr/>
        </p:nvPicPr>
        <p:blipFill>
          <a:blip r:embed="rId2" cstate="print"/>
          <a:stretch>
            <a:fillRect/>
          </a:stretch>
        </p:blipFill>
        <p:spPr>
          <a:xfrm>
            <a:off x="1821181" y="868680"/>
            <a:ext cx="5448300" cy="3939540"/>
          </a:xfrm>
          <a:prstGeom prst="rect">
            <a:avLst/>
          </a:prstGeom>
        </p:spPr>
      </p:pic>
    </p:spTree>
    <p:extLst>
      <p:ext uri="{BB962C8B-B14F-4D97-AF65-F5344CB8AC3E}">
        <p14:creationId xmlns:p14="http://schemas.microsoft.com/office/powerpoint/2010/main" val="3713030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FBBC397-EDCE-F735-5F2B-E41A459F85E4}"/>
              </a:ext>
            </a:extLst>
          </p:cNvPr>
          <p:cNvSpPr txBox="1"/>
          <p:nvPr/>
        </p:nvSpPr>
        <p:spPr>
          <a:xfrm>
            <a:off x="295422" y="273319"/>
            <a:ext cx="4572000"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Algorithms Used</a:t>
            </a:r>
            <a:r>
              <a:rPr lang="en-US" sz="2400" b="1" dirty="0">
                <a:latin typeface="Times New Roman" panose="02020603050405020304" pitchFamily="18" charset="0"/>
                <a:cs typeface="Times New Roman" panose="02020603050405020304" pitchFamily="18" charset="0"/>
              </a:rPr>
              <a:t>:</a:t>
            </a:r>
            <a:endParaRPr lang="en-IN" sz="2400" b="1" dirty="0"/>
          </a:p>
        </p:txBody>
      </p:sp>
      <p:sp>
        <p:nvSpPr>
          <p:cNvPr id="2" name="TextBox 1">
            <a:extLst>
              <a:ext uri="{FF2B5EF4-FFF2-40B4-BE49-F238E27FC236}">
                <a16:creationId xmlns:a16="http://schemas.microsoft.com/office/drawing/2014/main" id="{18021163-378E-688E-62D9-2ED09A6CE829}"/>
              </a:ext>
            </a:extLst>
          </p:cNvPr>
          <p:cNvSpPr txBox="1"/>
          <p:nvPr/>
        </p:nvSpPr>
        <p:spPr>
          <a:xfrm>
            <a:off x="464233" y="1057144"/>
            <a:ext cx="7744265"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Naive Bayes </a:t>
            </a:r>
            <a:r>
              <a:rPr lang="en-US" dirty="0">
                <a:latin typeface="Times New Roman" panose="02020603050405020304" pitchFamily="18" charset="0"/>
                <a:cs typeface="Times New Roman" panose="02020603050405020304" pitchFamily="18" charset="0"/>
              </a:rPr>
              <a:t>- A probabilistic classifier based on Bayes' theorem, often used</a:t>
            </a:r>
          </a:p>
          <a:p>
            <a:pPr algn="just"/>
            <a:r>
              <a:rPr lang="en-US" dirty="0">
                <a:latin typeface="Times New Roman" panose="02020603050405020304" pitchFamily="18" charset="0"/>
                <a:cs typeface="Times New Roman" panose="02020603050405020304" pitchFamily="18" charset="0"/>
              </a:rPr>
              <a:t>   for text classification tasks like spam detection and sentiment analysis.2.</a:t>
            </a:r>
          </a:p>
          <a:p>
            <a:pPr algn="just"/>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Logistic Regression </a:t>
            </a:r>
            <a:r>
              <a:rPr lang="en-US" dirty="0">
                <a:latin typeface="Times New Roman" panose="02020603050405020304" pitchFamily="18" charset="0"/>
                <a:cs typeface="Times New Roman" panose="02020603050405020304" pitchFamily="18" charset="0"/>
              </a:rPr>
              <a:t>- A statistical method for binary classification problems, </a:t>
            </a:r>
          </a:p>
          <a:p>
            <a:pPr algn="just"/>
            <a:r>
              <a:rPr lang="en-US" dirty="0">
                <a:latin typeface="Times New Roman" panose="02020603050405020304" pitchFamily="18" charset="0"/>
                <a:cs typeface="Times New Roman" panose="02020603050405020304" pitchFamily="18" charset="0"/>
              </a:rPr>
              <a:t>    particularly useful for predicting probabilities.</a:t>
            </a:r>
          </a:p>
          <a:p>
            <a:r>
              <a:rPr lang="en-IN"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Text Preprocessing </a:t>
            </a:r>
            <a:r>
              <a:rPr lang="en-US" dirty="0">
                <a:latin typeface="Times New Roman" panose="02020603050405020304" pitchFamily="18" charset="0"/>
                <a:cs typeface="Times New Roman" panose="02020603050405020304" pitchFamily="18" charset="0"/>
              </a:rPr>
              <a:t>- Removing noise such as HTML tags and special</a:t>
            </a:r>
          </a:p>
          <a:p>
            <a:r>
              <a:rPr lang="en-US" dirty="0">
                <a:latin typeface="Times New Roman" panose="02020603050405020304" pitchFamily="18" charset="0"/>
                <a:cs typeface="Times New Roman" panose="02020603050405020304" pitchFamily="18" charset="0"/>
              </a:rPr>
              <a:t>    characters . Tokenization to break text into words.</a:t>
            </a:r>
          </a:p>
          <a:p>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Linguistic Analysis - </a:t>
            </a:r>
            <a:r>
              <a:rPr lang="en-US" dirty="0">
                <a:latin typeface="Times New Roman" panose="02020603050405020304" pitchFamily="18" charset="0"/>
                <a:cs typeface="Times New Roman" panose="02020603050405020304" pitchFamily="18" charset="0"/>
              </a:rPr>
              <a:t>Identifying patterns and cues associated with deceptive </a:t>
            </a:r>
          </a:p>
          <a:p>
            <a:r>
              <a:rPr lang="en-US" dirty="0">
                <a:latin typeface="Times New Roman" panose="02020603050405020304" pitchFamily="18" charset="0"/>
                <a:cs typeface="Times New Roman" panose="02020603050405020304" pitchFamily="18" charset="0"/>
              </a:rPr>
              <a:t>    content . Analyzing syntactic and semantic structures of text.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03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5F3BCD-3962-B0F3-EEFC-C035AC7CD3A0}"/>
              </a:ext>
            </a:extLst>
          </p:cNvPr>
          <p:cNvSpPr txBox="1"/>
          <p:nvPr/>
        </p:nvSpPr>
        <p:spPr>
          <a:xfrm>
            <a:off x="330590" y="189071"/>
            <a:ext cx="2067952" cy="552972"/>
          </a:xfrm>
          <a:prstGeom prst="rect">
            <a:avLst/>
          </a:prstGeom>
          <a:noFill/>
        </p:spPr>
        <p:txBody>
          <a:bodyPr wrap="square">
            <a:spAutoFit/>
          </a:bodyPr>
          <a:lstStyle/>
          <a:p>
            <a:pPr algn="ctr">
              <a:lnSpc>
                <a:spcPct val="107000"/>
              </a:lnSpc>
              <a:spcAft>
                <a:spcPts val="800"/>
              </a:spcAft>
            </a:pPr>
            <a:r>
              <a:rPr lang="en-US" sz="3000" b="1" kern="100" dirty="0">
                <a:effectLst/>
                <a:latin typeface="Times New Roman" panose="02020603050405020304" pitchFamily="18" charset="0"/>
                <a:ea typeface="Calibri" panose="020F0502020204030204" pitchFamily="34" charset="0"/>
                <a:cs typeface="Times New Roman" panose="02020603050405020304" pitchFamily="18" charset="0"/>
              </a:rPr>
              <a:t>R</a:t>
            </a:r>
            <a:r>
              <a:rPr lang="en-IN" sz="3000" b="1" kern="100" dirty="0" err="1">
                <a:latin typeface="Times New Roman" panose="02020603050405020304" pitchFamily="18" charset="0"/>
                <a:ea typeface="Calibri" panose="020F0502020204030204" pitchFamily="34" charset="0"/>
                <a:cs typeface="Times New Roman" panose="02020603050405020304" pitchFamily="18" charset="0"/>
              </a:rPr>
              <a:t>esult</a:t>
            </a:r>
            <a:r>
              <a:rPr lang="en-IN" sz="30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146B43CB-5895-1D7B-4EC5-B48F7D816ECF}"/>
              </a:ext>
            </a:extLst>
          </p:cNvPr>
          <p:cNvPicPr>
            <a:picLocks noChangeAspect="1"/>
          </p:cNvPicPr>
          <p:nvPr/>
        </p:nvPicPr>
        <p:blipFill>
          <a:blip r:embed="rId2"/>
          <a:stretch>
            <a:fillRect/>
          </a:stretch>
        </p:blipFill>
        <p:spPr>
          <a:xfrm>
            <a:off x="745588" y="1020077"/>
            <a:ext cx="6921304" cy="3722324"/>
          </a:xfrm>
          <a:prstGeom prst="rect">
            <a:avLst/>
          </a:prstGeom>
        </p:spPr>
      </p:pic>
    </p:spTree>
    <p:extLst>
      <p:ext uri="{BB962C8B-B14F-4D97-AF65-F5344CB8AC3E}">
        <p14:creationId xmlns:p14="http://schemas.microsoft.com/office/powerpoint/2010/main" val="1626596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16E21B-CDB1-81A4-814A-50CBA59C7F6E}"/>
              </a:ext>
            </a:extLst>
          </p:cNvPr>
          <p:cNvPicPr>
            <a:picLocks noChangeAspect="1"/>
          </p:cNvPicPr>
          <p:nvPr/>
        </p:nvPicPr>
        <p:blipFill>
          <a:blip r:embed="rId2"/>
          <a:stretch>
            <a:fillRect/>
          </a:stretch>
        </p:blipFill>
        <p:spPr>
          <a:xfrm>
            <a:off x="1074420" y="621030"/>
            <a:ext cx="6888480" cy="3901440"/>
          </a:xfrm>
          <a:prstGeom prst="rect">
            <a:avLst/>
          </a:prstGeom>
        </p:spPr>
      </p:pic>
    </p:spTree>
    <p:extLst>
      <p:ext uri="{BB962C8B-B14F-4D97-AF65-F5344CB8AC3E}">
        <p14:creationId xmlns:p14="http://schemas.microsoft.com/office/powerpoint/2010/main" val="3400343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FE2932-88CD-9E2E-6F95-D19B15A6BBD2}"/>
              </a:ext>
            </a:extLst>
          </p:cNvPr>
          <p:cNvSpPr txBox="1"/>
          <p:nvPr/>
        </p:nvSpPr>
        <p:spPr>
          <a:xfrm>
            <a:off x="432581" y="299728"/>
            <a:ext cx="4572000" cy="553998"/>
          </a:xfrm>
          <a:prstGeom prst="rect">
            <a:avLst/>
          </a:prstGeom>
          <a:noFill/>
        </p:spPr>
        <p:txBody>
          <a:bodyPr wrap="square">
            <a:spAutoFit/>
          </a:bodyPr>
          <a:lstStyle/>
          <a:p>
            <a:r>
              <a:rPr lang="en-US" sz="3000" b="1" dirty="0">
                <a:latin typeface="Times New Roman" panose="02020603050405020304" pitchFamily="18" charset="0"/>
                <a:ea typeface="MS Mincho" panose="02020609040205080304" pitchFamily="49" charset="-128"/>
                <a:cs typeface="Times New Roman" panose="02020603050405020304" pitchFamily="18" charset="0"/>
              </a:rPr>
              <a:t>Conclusion:</a:t>
            </a:r>
          </a:p>
        </p:txBody>
      </p:sp>
      <p:sp>
        <p:nvSpPr>
          <p:cNvPr id="11" name="TextBox 10">
            <a:extLst>
              <a:ext uri="{FF2B5EF4-FFF2-40B4-BE49-F238E27FC236}">
                <a16:creationId xmlns:a16="http://schemas.microsoft.com/office/drawing/2014/main" id="{C7082DCE-4BB0-6C9E-7B64-73FF4EBEA3B1}"/>
              </a:ext>
            </a:extLst>
          </p:cNvPr>
          <p:cNvSpPr txBox="1"/>
          <p:nvPr/>
        </p:nvSpPr>
        <p:spPr>
          <a:xfrm>
            <a:off x="432581" y="873097"/>
            <a:ext cx="8278837" cy="37820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conclusion, the development of a fake news detection system using Machine Learning (ML) and Natural Language Processing (NLP) represents a significant step towards addressing the pervasive issue of misinformation in the digital age. </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proposed system integrates state-of-the-art technologies and methodologies to effectively identify deceptive content within news articles, contributing to a more informed and resilient information landscape. </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Through the utilization of ML algorithms, including Naïve bayes , Logistic Regression the system can autonomously learn and distinguish patterns indicative of fake news. </a:t>
            </a:r>
          </a:p>
        </p:txBody>
      </p:sp>
    </p:spTree>
    <p:extLst>
      <p:ext uri="{BB962C8B-B14F-4D97-AF65-F5344CB8AC3E}">
        <p14:creationId xmlns:p14="http://schemas.microsoft.com/office/powerpoint/2010/main" val="3973058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FE4A6-A744-3FF3-3316-288AACC9795E}"/>
              </a:ext>
            </a:extLst>
          </p:cNvPr>
          <p:cNvSpPr>
            <a:spLocks noGrp="1"/>
          </p:cNvSpPr>
          <p:nvPr>
            <p:ph type="title"/>
          </p:nvPr>
        </p:nvSpPr>
        <p:spPr>
          <a:xfrm>
            <a:off x="628650" y="273844"/>
            <a:ext cx="7886700" cy="746064"/>
          </a:xfrm>
        </p:spPr>
        <p:txBody>
          <a:bodyPr>
            <a:normAutofit/>
          </a:bodyPr>
          <a:lstStyle/>
          <a:p>
            <a:r>
              <a:rPr lang="en-US" sz="3000" b="1" dirty="0">
                <a:latin typeface="Times New Roman" panose="02020603050405020304" pitchFamily="18" charset="0"/>
                <a:cs typeface="Times New Roman" panose="02020603050405020304" pitchFamily="18" charset="0"/>
              </a:rPr>
              <a:t>References:</a:t>
            </a:r>
            <a:endParaRPr lang="en-IN" sz="30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12F50C6-7DD9-3364-41B0-2B15E204AA81}"/>
              </a:ext>
            </a:extLst>
          </p:cNvPr>
          <p:cNvSpPr>
            <a:spLocks noGrp="1"/>
          </p:cNvSpPr>
          <p:nvPr>
            <p:ph idx="1"/>
          </p:nvPr>
        </p:nvSpPr>
        <p:spPr>
          <a:xfrm>
            <a:off x="628650" y="1019908"/>
            <a:ext cx="7886700" cy="3612815"/>
          </a:xfrm>
        </p:spPr>
        <p:txBody>
          <a:bodyPr/>
          <a:lstStyle/>
          <a:p>
            <a:pPr marL="0" indent="0">
              <a:buNone/>
            </a:pPr>
            <a:r>
              <a:rPr lang="en-US" sz="1800" dirty="0">
                <a:latin typeface="Times New Roman" panose="02020603050405020304" pitchFamily="18" charset="0"/>
                <a:cs typeface="Times New Roman" panose="02020603050405020304" pitchFamily="18" charset="0"/>
              </a:rPr>
              <a:t>1.Fake news detection using machine learning.</a:t>
            </a:r>
          </a:p>
          <a:p>
            <a:pPr marL="0" indent="0">
              <a:buNone/>
            </a:pPr>
            <a:r>
              <a:rPr lang="en-IN" sz="1800" dirty="0">
                <a:latin typeface="Times New Roman" panose="02020603050405020304" pitchFamily="18" charset="0"/>
                <a:cs typeface="Times New Roman" panose="02020603050405020304" pitchFamily="18" charset="0"/>
                <a:hlinkClick r:id="rId2"/>
              </a:rPr>
              <a:t>https://ijcrt.org/papers/IJCRT2411403.pdf?form=MG0AV3</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rPr>
              <a:t>A survey on fake news detection using Machine Learning.</a:t>
            </a:r>
          </a:p>
          <a:p>
            <a:pPr marL="0" indent="0">
              <a:buNone/>
            </a:pPr>
            <a:r>
              <a:rPr lang="en-US" sz="1800" dirty="0">
                <a:latin typeface="Times New Roman" panose="02020603050405020304" pitchFamily="18" charset="0"/>
                <a:cs typeface="Times New Roman" panose="02020603050405020304" pitchFamily="18" charset="0"/>
                <a:hlinkClick r:id="rId3"/>
              </a:rPr>
              <a:t>https://www.researchpublish.com/upload/book/paperpdf-1608975417.pdf?form=MG0AV3</a:t>
            </a:r>
            <a:endParaRPr lang="en-US"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A Literature Survey On Different Methods For Fake News Detection </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hlinkClick r:id="rId4"/>
              </a:rPr>
              <a:t>https://sist.sathyabama.ac.in/sist_naac/documents/1.3.4/b.e-cse-batchno-214.pdf?form=MG0AV3</a:t>
            </a: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a:p>
        </p:txBody>
      </p:sp>
    </p:spTree>
    <p:extLst>
      <p:ext uri="{BB962C8B-B14F-4D97-AF65-F5344CB8AC3E}">
        <p14:creationId xmlns:p14="http://schemas.microsoft.com/office/powerpoint/2010/main" val="1681473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8503920" y="4572000"/>
            <a:ext cx="640080" cy="576072"/>
          </a:xfrm>
          <a:prstGeom prst="rect">
            <a:avLst/>
          </a:prstGeom>
          <a:noFill/>
          <a:ln/>
        </p:spPr>
        <p:txBody>
          <a:bodyPr wrap="square" rtlCol="0" anchor="ctr"/>
          <a:lstStyle/>
          <a:p>
            <a:pPr algn="ctr"/>
            <a:endParaRPr lang="en-US" sz="1600" dirty="0"/>
          </a:p>
        </p:txBody>
      </p:sp>
      <p:sp>
        <p:nvSpPr>
          <p:cNvPr id="5" name="Text 3"/>
          <p:cNvSpPr/>
          <p:nvPr/>
        </p:nvSpPr>
        <p:spPr>
          <a:xfrm>
            <a:off x="457200" y="228600"/>
            <a:ext cx="8229600" cy="822960"/>
          </a:xfrm>
          <a:prstGeom prst="rect">
            <a:avLst/>
          </a:prstGeom>
          <a:noFill/>
          <a:ln/>
        </p:spPr>
        <p:txBody>
          <a:bodyPr wrap="square" rtlCol="0" anchor="ctr"/>
          <a:lstStyle/>
          <a:p>
            <a:endParaRPr lang="en-US" sz="2400" dirty="0"/>
          </a:p>
        </p:txBody>
      </p:sp>
      <p:sp>
        <p:nvSpPr>
          <p:cNvPr id="6" name="Text 4"/>
          <p:cNvSpPr/>
          <p:nvPr/>
        </p:nvSpPr>
        <p:spPr>
          <a:xfrm>
            <a:off x="457200" y="1143000"/>
            <a:ext cx="4114800" cy="3200400"/>
          </a:xfrm>
          <a:prstGeom prst="rect">
            <a:avLst/>
          </a:prstGeom>
          <a:noFill/>
          <a:ln/>
        </p:spPr>
        <p:txBody>
          <a:bodyPr wrap="square" rtlCol="0" anchor="t"/>
          <a:lstStyle/>
          <a:p>
            <a:endParaRPr lang="en-US" sz="1600" dirty="0"/>
          </a:p>
        </p:txBody>
      </p:sp>
      <p:sp>
        <p:nvSpPr>
          <p:cNvPr id="7" name="TextBox 6">
            <a:extLst>
              <a:ext uri="{FF2B5EF4-FFF2-40B4-BE49-F238E27FC236}">
                <a16:creationId xmlns:a16="http://schemas.microsoft.com/office/drawing/2014/main" id="{84D91671-6657-9D0E-93EA-01B917540B88}"/>
              </a:ext>
            </a:extLst>
          </p:cNvPr>
          <p:cNvSpPr txBox="1"/>
          <p:nvPr/>
        </p:nvSpPr>
        <p:spPr>
          <a:xfrm>
            <a:off x="3107531" y="2035969"/>
            <a:ext cx="3701231"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07187C-7E68-FE5E-4B16-09A5C79E141E}"/>
              </a:ext>
            </a:extLst>
          </p:cNvPr>
          <p:cNvSpPr txBox="1"/>
          <p:nvPr/>
        </p:nvSpPr>
        <p:spPr>
          <a:xfrm>
            <a:off x="407963" y="357573"/>
            <a:ext cx="9144000" cy="553998"/>
          </a:xfrm>
          <a:prstGeom prst="rect">
            <a:avLst/>
          </a:prstGeom>
          <a:noFill/>
        </p:spPr>
        <p:txBody>
          <a:bodyPr wrap="square" rtlCol="0">
            <a:spAutoFit/>
          </a:bodyPr>
          <a:lstStyle/>
          <a:p>
            <a:r>
              <a:rPr lang="en-IN" sz="3000" b="1" dirty="0">
                <a:latin typeface="Times New Roman" panose="02020603050405020304" pitchFamily="18" charset="0"/>
                <a:ea typeface="MS Mincho" panose="02020609040205080304" pitchFamily="49" charset="-128"/>
                <a:cs typeface="Times New Roman" panose="02020603050405020304" pitchFamily="18" charset="0"/>
              </a:rPr>
              <a:t>Contents</a:t>
            </a:r>
          </a:p>
        </p:txBody>
      </p:sp>
      <p:sp>
        <p:nvSpPr>
          <p:cNvPr id="4" name="TextBox 3">
            <a:extLst>
              <a:ext uri="{FF2B5EF4-FFF2-40B4-BE49-F238E27FC236}">
                <a16:creationId xmlns:a16="http://schemas.microsoft.com/office/drawing/2014/main" id="{B860B609-163C-668A-33CB-706B8954F1AD}"/>
              </a:ext>
            </a:extLst>
          </p:cNvPr>
          <p:cNvSpPr txBox="1"/>
          <p:nvPr/>
        </p:nvSpPr>
        <p:spPr>
          <a:xfrm>
            <a:off x="281354" y="1013301"/>
            <a:ext cx="7596553" cy="3785652"/>
          </a:xfrm>
          <a:prstGeom prst="rect">
            <a:avLst/>
          </a:prstGeom>
          <a:noFill/>
        </p:spPr>
        <p:txBody>
          <a:bodyPr wrap="square" lIns="91440" tIns="45720" rIns="91440" bIns="45720" rtlCol="0" anchor="t">
            <a:spAutoFit/>
          </a:bodyPr>
          <a:lstStyle/>
          <a:p>
            <a:pPr marL="342900" indent="-54000">
              <a:spcBef>
                <a:spcPts val="10"/>
              </a:spcBef>
              <a:spcAft>
                <a:spcPts val="25"/>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Abstract</a:t>
            </a:r>
            <a:endParaRPr lang="en-US" sz="1600" dirty="0">
              <a:latin typeface="Times New Roman" panose="02020603050405020304" pitchFamily="18" charset="0"/>
              <a:cs typeface="Times New Roman" panose="02020603050405020304" pitchFamily="18" charset="0"/>
            </a:endParaRPr>
          </a:p>
          <a:p>
            <a:pPr marL="342900" indent="-54000">
              <a:spcBef>
                <a:spcPts val="10"/>
              </a:spcBef>
              <a:spcAft>
                <a:spcPts val="25"/>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Introduction</a:t>
            </a:r>
          </a:p>
          <a:p>
            <a:pPr marL="342900" indent="-54000">
              <a:spcBef>
                <a:spcPts val="10"/>
              </a:spcBef>
              <a:spcAft>
                <a:spcPts val="25"/>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Problem Statement</a:t>
            </a:r>
          </a:p>
          <a:p>
            <a:pPr marL="342900" indent="-54000">
              <a:spcBef>
                <a:spcPts val="10"/>
              </a:spcBef>
              <a:spcAft>
                <a:spcPts val="25"/>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Literature Survey</a:t>
            </a:r>
          </a:p>
          <a:p>
            <a:pPr marL="342900" indent="-54000">
              <a:spcBef>
                <a:spcPts val="10"/>
              </a:spcBef>
              <a:spcAft>
                <a:spcPts val="25"/>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Existing System</a:t>
            </a:r>
          </a:p>
          <a:p>
            <a:pPr marL="342900" indent="-54000">
              <a:spcBef>
                <a:spcPts val="10"/>
              </a:spcBef>
              <a:spcAft>
                <a:spcPts val="25"/>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Limitations of Existing System</a:t>
            </a:r>
          </a:p>
          <a:p>
            <a:pPr marL="342900" indent="-54000">
              <a:spcBef>
                <a:spcPts val="10"/>
              </a:spcBef>
              <a:spcAft>
                <a:spcPts val="25"/>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Proposed System</a:t>
            </a:r>
          </a:p>
          <a:p>
            <a:pPr marL="342900" indent="-54000">
              <a:spcBef>
                <a:spcPts val="10"/>
              </a:spcBef>
              <a:spcAft>
                <a:spcPts val="25"/>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Module Split-up</a:t>
            </a:r>
          </a:p>
          <a:p>
            <a:pPr marL="342900" indent="-54000">
              <a:spcBef>
                <a:spcPts val="10"/>
              </a:spcBef>
              <a:spcAft>
                <a:spcPts val="25"/>
              </a:spcAft>
              <a:buFont typeface="Arial" panose="020B0604020202020204" pitchFamily="34" charset="0"/>
              <a:buChar char="•"/>
            </a:pPr>
            <a:r>
              <a:rPr lang="en-US" sz="1600" dirty="0">
                <a:latin typeface="Times New Roman" panose="02020603050405020304" pitchFamily="18" charset="0"/>
                <a:ea typeface="MS Mincho" panose="02020609040205080304" pitchFamily="49" charset="-128"/>
                <a:cs typeface="Times New Roman" panose="02020603050405020304" pitchFamily="18" charset="0"/>
              </a:rPr>
              <a:t>System Requirement Specifications</a:t>
            </a:r>
            <a:endParaRPr lang="en-IN" sz="1600" dirty="0">
              <a:latin typeface="Times New Roman" panose="02020603050405020304" pitchFamily="18" charset="0"/>
              <a:cs typeface="Times New Roman" panose="02020603050405020304" pitchFamily="18" charset="0"/>
            </a:endParaRPr>
          </a:p>
          <a:p>
            <a:pPr marL="342900" indent="-54000">
              <a:spcBef>
                <a:spcPts val="10"/>
              </a:spcBef>
              <a:spcAft>
                <a:spcPts val="25"/>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Model Architecture</a:t>
            </a:r>
          </a:p>
          <a:p>
            <a:pPr marL="342900" indent="-54000">
              <a:spcBef>
                <a:spcPts val="10"/>
              </a:spcBef>
              <a:spcAft>
                <a:spcPts val="25"/>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Model Design</a:t>
            </a:r>
          </a:p>
          <a:p>
            <a:pPr marL="342900" indent="-54000">
              <a:spcBef>
                <a:spcPts val="10"/>
              </a:spcBef>
              <a:spcAft>
                <a:spcPts val="25"/>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Algorithms Used</a:t>
            </a:r>
          </a:p>
          <a:p>
            <a:pPr marL="342900" indent="-54000">
              <a:spcBef>
                <a:spcPts val="10"/>
              </a:spcBef>
              <a:spcAft>
                <a:spcPts val="25"/>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Result</a:t>
            </a:r>
          </a:p>
          <a:p>
            <a:pPr marL="342900" indent="-54000">
              <a:spcBef>
                <a:spcPts val="10"/>
              </a:spcBef>
              <a:spcAft>
                <a:spcPts val="25"/>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Conclusion</a:t>
            </a:r>
          </a:p>
          <a:p>
            <a:pPr marL="342900" indent="-54000">
              <a:spcBef>
                <a:spcPts val="10"/>
              </a:spcBef>
              <a:spcAft>
                <a:spcPts val="25"/>
              </a:spcAf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D1A27E30-4932-EA8A-D80C-87EC5EC61B10}"/>
              </a:ext>
            </a:extLst>
          </p:cNvPr>
          <p:cNvSpPr txBox="1"/>
          <p:nvPr/>
        </p:nvSpPr>
        <p:spPr>
          <a:xfrm>
            <a:off x="-1" y="4774168"/>
            <a:ext cx="9136967" cy="369332"/>
          </a:xfrm>
          <a:prstGeom prst="rect">
            <a:avLst/>
          </a:prstGeom>
          <a:noFill/>
        </p:spPr>
        <p:txBody>
          <a:bodyPr wrap="square" rtlCol="0">
            <a:spAutoFit/>
          </a:bodyPr>
          <a:lstStyle/>
          <a:p>
            <a:r>
              <a:rPr lang="en-US" dirty="0"/>
              <a:t>                                                                                                                                                                        </a:t>
            </a:r>
            <a:endParaRPr lang="en-IN" dirty="0"/>
          </a:p>
        </p:txBody>
      </p:sp>
    </p:spTree>
    <p:extLst>
      <p:ext uri="{BB962C8B-B14F-4D97-AF65-F5344CB8AC3E}">
        <p14:creationId xmlns:p14="http://schemas.microsoft.com/office/powerpoint/2010/main" val="379767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4ABEC0-BD7D-4120-E0CC-E2CCD1A37413}"/>
              </a:ext>
            </a:extLst>
          </p:cNvPr>
          <p:cNvSpPr txBox="1"/>
          <p:nvPr/>
        </p:nvSpPr>
        <p:spPr>
          <a:xfrm>
            <a:off x="457199" y="313658"/>
            <a:ext cx="9143999" cy="553998"/>
          </a:xfrm>
          <a:prstGeom prst="rect">
            <a:avLst/>
          </a:prstGeom>
          <a:noFill/>
        </p:spPr>
        <p:txBody>
          <a:bodyPr wrap="square" rtlCol="0">
            <a:spAutoFit/>
          </a:bodyPr>
          <a:lstStyle/>
          <a:p>
            <a:r>
              <a:rPr lang="en-US" sz="3000" b="1" dirty="0">
                <a:latin typeface="Times New Roman" panose="02020603050405020304" pitchFamily="18" charset="0"/>
                <a:ea typeface="MS Mincho" panose="02020609040205080304" pitchFamily="49" charset="-128"/>
                <a:cs typeface="Times New Roman" panose="02020603050405020304" pitchFamily="18" charset="0"/>
              </a:rPr>
              <a:t>Abstract:</a:t>
            </a:r>
            <a:endParaRPr lang="en-IN" sz="3000" b="1"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6" name="TextBox 5">
            <a:extLst>
              <a:ext uri="{FF2B5EF4-FFF2-40B4-BE49-F238E27FC236}">
                <a16:creationId xmlns:a16="http://schemas.microsoft.com/office/drawing/2014/main" id="{F2A6C889-3476-7AEE-E3A8-3CA84D421F2D}"/>
              </a:ext>
            </a:extLst>
          </p:cNvPr>
          <p:cNvSpPr txBox="1"/>
          <p:nvPr/>
        </p:nvSpPr>
        <p:spPr>
          <a:xfrm>
            <a:off x="471267" y="1057075"/>
            <a:ext cx="8011551" cy="2031325"/>
          </a:xfrm>
          <a:prstGeom prst="rect">
            <a:avLst/>
          </a:prstGeom>
          <a:noFill/>
        </p:spPr>
        <p:txBody>
          <a:bodyPr wrap="square" lIns="91440" tIns="45720" rIns="91440" bIns="45720" rtlCol="0" anchor="t">
            <a:spAutoFit/>
          </a:bodyPr>
          <a:lstStyle/>
          <a:p>
            <a:pPr algn="just"/>
            <a:r>
              <a:rPr lang="en-US" dirty="0">
                <a:latin typeface="Times New Roman" panose="02020603050405020304" pitchFamily="18" charset="0"/>
                <a:cs typeface="Times New Roman" panose="02020603050405020304" pitchFamily="18" charset="0"/>
              </a:rPr>
              <a:t>This project focuses on detecting fake news using machine learning and natural language processing (NLP) techniques. The aim is to develop a system that can automatically identify and classify news articles or information sources as genuine or fabricated. By analyzing the language and patterns in these articles, the system can effectively distinguish between real and fake news, helping to reduce the spread of misinformation in the digital age. This approach combines data-driven techniques with linguistic analysis to ensure accurate and reliable detection of fake news.</a:t>
            </a:r>
          </a:p>
        </p:txBody>
      </p:sp>
      <p:sp>
        <p:nvSpPr>
          <p:cNvPr id="3" name="TextBox 2">
            <a:extLst>
              <a:ext uri="{FF2B5EF4-FFF2-40B4-BE49-F238E27FC236}">
                <a16:creationId xmlns:a16="http://schemas.microsoft.com/office/drawing/2014/main" id="{40FAC93E-6CAF-FDA3-4BF2-57CF0FF96313}"/>
              </a:ext>
            </a:extLst>
          </p:cNvPr>
          <p:cNvSpPr txBox="1"/>
          <p:nvPr/>
        </p:nvSpPr>
        <p:spPr>
          <a:xfrm>
            <a:off x="-1" y="4761859"/>
            <a:ext cx="9143999" cy="369332"/>
          </a:xfrm>
          <a:prstGeom prst="rect">
            <a:avLst/>
          </a:prstGeom>
          <a:noFill/>
        </p:spPr>
        <p:txBody>
          <a:bodyPr wrap="square" rtlCol="0">
            <a:spAutoFit/>
          </a:bodyPr>
          <a:lstStyle/>
          <a:p>
            <a:r>
              <a:rPr lang="en-US" dirty="0"/>
              <a:t>                                              							</a:t>
            </a:r>
            <a:endParaRPr lang="en-IN" dirty="0"/>
          </a:p>
        </p:txBody>
      </p:sp>
    </p:spTree>
    <p:extLst>
      <p:ext uri="{BB962C8B-B14F-4D97-AF65-F5344CB8AC3E}">
        <p14:creationId xmlns:p14="http://schemas.microsoft.com/office/powerpoint/2010/main" val="3159913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4" name="Text 2"/>
          <p:cNvSpPr/>
          <p:nvPr/>
        </p:nvSpPr>
        <p:spPr>
          <a:xfrm>
            <a:off x="0" y="4712676"/>
            <a:ext cx="9144000" cy="435395"/>
          </a:xfrm>
          <a:prstGeom prst="rect">
            <a:avLst/>
          </a:prstGeom>
          <a:noFill/>
          <a:ln/>
        </p:spPr>
        <p:txBody>
          <a:bodyPr wrap="square" lIns="91440" tIns="45720" rIns="91440" bIns="45720" rtlCol="0" anchor="ctr"/>
          <a:lstStyle/>
          <a:p>
            <a:pPr algn="ctr"/>
            <a:r>
              <a:rPr lang="en-US" sz="1600" dirty="0">
                <a:solidFill>
                  <a:srgbClr val="343752"/>
                </a:solidFill>
                <a:latin typeface="Optima"/>
                <a:ea typeface="Optima"/>
              </a:rPr>
              <a:t>                                                                                                                                                                                                                                                                                                                         </a:t>
            </a:r>
            <a:endParaRPr lang="en-US" sz="1600" dirty="0">
              <a:latin typeface="Optima"/>
              <a:ea typeface="Optima"/>
            </a:endParaRPr>
          </a:p>
        </p:txBody>
      </p:sp>
      <p:sp>
        <p:nvSpPr>
          <p:cNvPr id="7" name="Text 3"/>
          <p:cNvSpPr/>
          <p:nvPr/>
        </p:nvSpPr>
        <p:spPr>
          <a:xfrm>
            <a:off x="175846" y="126609"/>
            <a:ext cx="8686800" cy="1051560"/>
          </a:xfrm>
          <a:prstGeom prst="rect">
            <a:avLst/>
          </a:prstGeom>
          <a:noFill/>
          <a:ln/>
        </p:spPr>
        <p:txBody>
          <a:bodyPr wrap="square" rtlCol="0" anchor="ctr"/>
          <a:lstStyle/>
          <a:p>
            <a:r>
              <a:rPr lang="en-US" sz="3000" b="1" dirty="0">
                <a:latin typeface="Times New Roman" panose="02020603050405020304" pitchFamily="18" charset="0"/>
                <a:ea typeface="MS Mincho" panose="02020609040205080304" pitchFamily="49" charset="-128"/>
                <a:cs typeface="Times New Roman" panose="02020603050405020304" pitchFamily="18" charset="0"/>
              </a:rPr>
              <a:t>Introduction:</a:t>
            </a:r>
            <a:endParaRPr lang="en-US" sz="3000"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8" name="Text 4"/>
          <p:cNvSpPr/>
          <p:nvPr/>
        </p:nvSpPr>
        <p:spPr>
          <a:xfrm>
            <a:off x="123092" y="1119847"/>
            <a:ext cx="8897815" cy="3573780"/>
          </a:xfrm>
          <a:prstGeom prst="rect">
            <a:avLst/>
          </a:prstGeom>
          <a:noFill/>
          <a:ln/>
        </p:spPr>
        <p:txBody>
          <a:bodyPr wrap="square" lIns="91440" tIns="45720" rIns="91440" bIns="45720" rtlCol="0" anchor="t"/>
          <a:lstStyle/>
          <a:p>
            <a:pPr algn="just"/>
            <a:r>
              <a:rPr lang="en-US" dirty="0">
                <a:latin typeface="Times New Roman" panose="02020603050405020304" pitchFamily="18" charset="0"/>
                <a:cs typeface="Times New Roman" panose="02020603050405020304" pitchFamily="18" charset="0"/>
              </a:rPr>
              <a:t>Detecting fake news using machine learning and natural language processing is an innovative approach that ensures the integrity of information shared online. By leveraging these advanced technologies, algorithms can analyze the content of news articles and identify patterns that differentiate genuine news from fabricated stories. This method employs a combination of data-driven techniques and linguistic analysis to effectively mitigate the harmful impact of fake news, making it a crucial tool in today’s digital 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FB8160-41E3-761A-363F-78724A972578}"/>
              </a:ext>
            </a:extLst>
          </p:cNvPr>
          <p:cNvSpPr txBox="1"/>
          <p:nvPr/>
        </p:nvSpPr>
        <p:spPr>
          <a:xfrm>
            <a:off x="386866" y="309489"/>
            <a:ext cx="9144000" cy="646331"/>
          </a:xfrm>
          <a:prstGeom prst="rect">
            <a:avLst/>
          </a:prstGeom>
          <a:noFill/>
        </p:spPr>
        <p:txBody>
          <a:bodyPr wrap="square" rtlCol="0">
            <a:spAutoFit/>
          </a:bodyPr>
          <a:lstStyle/>
          <a:p>
            <a:r>
              <a:rPr lang="en-IN" sz="3000" b="1" dirty="0">
                <a:latin typeface="Times New Roman" panose="02020603050405020304" pitchFamily="18" charset="0"/>
                <a:ea typeface="MS Mincho" panose="02020609040205080304" pitchFamily="49" charset="-128"/>
                <a:cs typeface="Times New Roman" panose="02020603050405020304" pitchFamily="18" charset="0"/>
              </a:rPr>
              <a:t>Problem Statement</a:t>
            </a:r>
            <a:r>
              <a:rPr lang="en-IN" sz="3600" b="1" dirty="0">
                <a:latin typeface="Times New Roman" panose="02020603050405020304" pitchFamily="18" charset="0"/>
                <a:ea typeface="MS Mincho" panose="02020609040205080304" pitchFamily="49" charset="-128"/>
                <a:cs typeface="Times New Roman" panose="02020603050405020304" pitchFamily="18" charset="0"/>
              </a:rPr>
              <a:t>:</a:t>
            </a:r>
          </a:p>
        </p:txBody>
      </p:sp>
      <p:sp>
        <p:nvSpPr>
          <p:cNvPr id="5" name="TextBox 4">
            <a:extLst>
              <a:ext uri="{FF2B5EF4-FFF2-40B4-BE49-F238E27FC236}">
                <a16:creationId xmlns:a16="http://schemas.microsoft.com/office/drawing/2014/main" id="{65F4BC23-8196-EEB0-ACA4-80D55B8A3E6D}"/>
              </a:ext>
            </a:extLst>
          </p:cNvPr>
          <p:cNvSpPr txBox="1"/>
          <p:nvPr/>
        </p:nvSpPr>
        <p:spPr>
          <a:xfrm>
            <a:off x="527538" y="1154397"/>
            <a:ext cx="8250703" cy="1200329"/>
          </a:xfrm>
          <a:prstGeom prst="rect">
            <a:avLst/>
          </a:prstGeom>
          <a:noFill/>
        </p:spPr>
        <p:txBody>
          <a:bodyPr wrap="square" lIns="91440" tIns="45720" rIns="91440" bIns="45720" rtlCol="0" anchor="t">
            <a:spAutoFit/>
          </a:bodyPr>
          <a:lstStyle/>
          <a:p>
            <a:pPr algn="just"/>
            <a:r>
              <a:rPr lang="en-US" dirty="0">
                <a:latin typeface="Times New Roman" panose="02020603050405020304" pitchFamily="18" charset="0"/>
                <a:cs typeface="Times New Roman" panose="02020603050405020304" pitchFamily="18" charset="0"/>
              </a:rPr>
              <a:t>Develop a robust and accurate fake news detection system leveraging machine learning and natural language processing. The system will distinguish genuine news from deceptive content, adapting to evolving fake news tactics, and providing a reliable verification tool for users.</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B8DF0FF-541A-6696-E673-95AF173774A4}"/>
              </a:ext>
            </a:extLst>
          </p:cNvPr>
          <p:cNvSpPr txBox="1"/>
          <p:nvPr/>
        </p:nvSpPr>
        <p:spPr>
          <a:xfrm>
            <a:off x="5" y="4774168"/>
            <a:ext cx="9143993" cy="369332"/>
          </a:xfrm>
          <a:prstGeom prst="rect">
            <a:avLst/>
          </a:prstGeom>
          <a:noFill/>
        </p:spPr>
        <p:txBody>
          <a:bodyPr wrap="square" lIns="91440" tIns="45720" rIns="91440" bIns="45720" rtlCol="0" anchor="t">
            <a:spAutoFit/>
          </a:bodyPr>
          <a:lstStyle/>
          <a:p>
            <a:r>
              <a:rPr lang="en-US" dirty="0"/>
              <a:t>                                                                                                                                                                       </a:t>
            </a:r>
            <a:endParaRPr lang="en-IN" dirty="0"/>
          </a:p>
        </p:txBody>
      </p:sp>
    </p:spTree>
    <p:extLst>
      <p:ext uri="{BB962C8B-B14F-4D97-AF65-F5344CB8AC3E}">
        <p14:creationId xmlns:p14="http://schemas.microsoft.com/office/powerpoint/2010/main" val="3657244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2F44-8D32-17EF-B283-2F82AA14C9B8}"/>
              </a:ext>
            </a:extLst>
          </p:cNvPr>
          <p:cNvSpPr>
            <a:spLocks noGrp="1"/>
          </p:cNvSpPr>
          <p:nvPr>
            <p:ph type="title"/>
          </p:nvPr>
        </p:nvSpPr>
        <p:spPr>
          <a:xfrm>
            <a:off x="281355" y="247331"/>
            <a:ext cx="7886700" cy="994172"/>
          </a:xfrm>
        </p:spPr>
        <p:txBody>
          <a:bodyPr>
            <a:normAutofit fontScale="90000"/>
          </a:bodyPr>
          <a:lstStyle/>
          <a:p>
            <a:r>
              <a:rPr lang="en-US" b="1" dirty="0">
                <a:latin typeface="Times New Roman" panose="02020603050405020304" pitchFamily="18" charset="0"/>
                <a:cs typeface="Times New Roman" panose="02020603050405020304" pitchFamily="18" charset="0"/>
              </a:rPr>
              <a:t>Literature Survey:</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504A590F-B66E-ABE4-B425-F398FE02CCEE}"/>
              </a:ext>
            </a:extLst>
          </p:cNvPr>
          <p:cNvGraphicFramePr>
            <a:graphicFrameLocks noGrp="1"/>
          </p:cNvGraphicFramePr>
          <p:nvPr>
            <p:ph idx="1"/>
            <p:extLst>
              <p:ext uri="{D42A27DB-BD31-4B8C-83A1-F6EECF244321}">
                <p14:modId xmlns:p14="http://schemas.microsoft.com/office/powerpoint/2010/main" val="3843596059"/>
              </p:ext>
            </p:extLst>
          </p:nvPr>
        </p:nvGraphicFramePr>
        <p:xfrm>
          <a:off x="189914" y="744417"/>
          <a:ext cx="8672731" cy="4264214"/>
        </p:xfrm>
        <a:graphic>
          <a:graphicData uri="http://schemas.openxmlformats.org/drawingml/2006/table">
            <a:tbl>
              <a:tblPr firstRow="1" bandRow="1">
                <a:tableStyleId>{5C22544A-7EE6-4342-B048-85BDC9FD1C3A}</a:tableStyleId>
              </a:tblPr>
              <a:tblGrid>
                <a:gridCol w="674563">
                  <a:extLst>
                    <a:ext uri="{9D8B030D-6E8A-4147-A177-3AD203B41FA5}">
                      <a16:colId xmlns:a16="http://schemas.microsoft.com/office/drawing/2014/main" val="585216380"/>
                    </a:ext>
                  </a:extLst>
                </a:gridCol>
                <a:gridCol w="1747401">
                  <a:extLst>
                    <a:ext uri="{9D8B030D-6E8A-4147-A177-3AD203B41FA5}">
                      <a16:colId xmlns:a16="http://schemas.microsoft.com/office/drawing/2014/main" val="845496577"/>
                    </a:ext>
                  </a:extLst>
                </a:gridCol>
                <a:gridCol w="1847580">
                  <a:extLst>
                    <a:ext uri="{9D8B030D-6E8A-4147-A177-3AD203B41FA5}">
                      <a16:colId xmlns:a16="http://schemas.microsoft.com/office/drawing/2014/main" val="1092741927"/>
                    </a:ext>
                  </a:extLst>
                </a:gridCol>
                <a:gridCol w="2187527">
                  <a:extLst>
                    <a:ext uri="{9D8B030D-6E8A-4147-A177-3AD203B41FA5}">
                      <a16:colId xmlns:a16="http://schemas.microsoft.com/office/drawing/2014/main" val="2292869226"/>
                    </a:ext>
                  </a:extLst>
                </a:gridCol>
                <a:gridCol w="2215660">
                  <a:extLst>
                    <a:ext uri="{9D8B030D-6E8A-4147-A177-3AD203B41FA5}">
                      <a16:colId xmlns:a16="http://schemas.microsoft.com/office/drawing/2014/main" val="3857679533"/>
                    </a:ext>
                  </a:extLst>
                </a:gridCol>
              </a:tblGrid>
              <a:tr h="446516">
                <a:tc>
                  <a:txBody>
                    <a:bodyPr/>
                    <a:lstStyle/>
                    <a:p>
                      <a:r>
                        <a:rPr lang="en-US" sz="1200" dirty="0">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Title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Details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Achievements/</a:t>
                      </a:r>
                    </a:p>
                    <a:p>
                      <a:r>
                        <a:rPr lang="en-US" sz="1200" dirty="0">
                          <a:latin typeface="Times New Roman" panose="02020603050405020304" pitchFamily="18" charset="0"/>
                          <a:cs typeface="Times New Roman" panose="02020603050405020304" pitchFamily="18" charset="0"/>
                        </a:rPr>
                        <a:t>Methodologies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Limitations/</a:t>
                      </a:r>
                    </a:p>
                    <a:p>
                      <a:r>
                        <a:rPr lang="en-US" sz="1200" dirty="0">
                          <a:latin typeface="Times New Roman" panose="02020603050405020304" pitchFamily="18" charset="0"/>
                          <a:cs typeface="Times New Roman" panose="02020603050405020304" pitchFamily="18" charset="0"/>
                        </a:rPr>
                        <a:t>Drawbacks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66725073"/>
                  </a:ext>
                </a:extLst>
              </a:tr>
              <a:tr h="917260">
                <a:tc>
                  <a:txBody>
                    <a:bodyPr/>
                    <a:lstStyle/>
                    <a:p>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Fake news detection using machine learning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Vishnu A.</a:t>
                      </a:r>
                    </a:p>
                    <a:p>
                      <a:r>
                        <a:rPr lang="en-IN" sz="1200" dirty="0">
                          <a:latin typeface="Times New Roman" panose="02020603050405020304" pitchFamily="18" charset="0"/>
                          <a:cs typeface="Times New Roman" panose="02020603050405020304" pitchFamily="18" charset="0"/>
                          <a:hlinkClick r:id="rId2"/>
                        </a:rPr>
                        <a:t>https://ijcrt.org/papers/IJCRT2411403.pdf?form=MG0AV3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Developed a machine learning-based system for fake news detection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Limited real world applications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0020056"/>
                  </a:ext>
                </a:extLst>
              </a:tr>
              <a:tr h="1339548">
                <a:tc>
                  <a:txBody>
                    <a:bodyPr/>
                    <a:lstStyle/>
                    <a:p>
                      <a:r>
                        <a:rPr lang="en-US" sz="1200" dirty="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 survey on fake news detection using Machine Learning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P.Anjeni</a:t>
                      </a:r>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Venkata Devi</a:t>
                      </a:r>
                    </a:p>
                    <a:p>
                      <a:r>
                        <a:rPr lang="en-US" sz="1200" dirty="0">
                          <a:latin typeface="Times New Roman" panose="02020603050405020304" pitchFamily="18" charset="0"/>
                          <a:cs typeface="Times New Roman" panose="02020603050405020304" pitchFamily="18" charset="0"/>
                          <a:hlinkClick r:id="rId3"/>
                        </a:rPr>
                        <a:t>https://www.researchpublish.com/upload/book/paperpdf-1608975417.pdf?form=MG0AV3</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Reviewed state-of-the-art fake news detection techniques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Limited implementation details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0954829"/>
                  </a:ext>
                </a:extLst>
              </a:tr>
              <a:tr h="1518154">
                <a:tc>
                  <a:txBody>
                    <a:bodyPr/>
                    <a:lstStyle/>
                    <a:p>
                      <a:r>
                        <a:rPr lang="en-US" sz="1200" dirty="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 Literature Survey On Different Methods For Fake News Detection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Manav </a:t>
                      </a:r>
                      <a:r>
                        <a:rPr lang="en-US" sz="1200" dirty="0" err="1">
                          <a:latin typeface="Times New Roman" panose="02020603050405020304" pitchFamily="18" charset="0"/>
                          <a:cs typeface="Times New Roman" panose="02020603050405020304" pitchFamily="18" charset="0"/>
                        </a:rPr>
                        <a:t>S.Lohabade</a:t>
                      </a:r>
                      <a:endParaRPr lang="en-US"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hlinkClick r:id="rId4"/>
                        </a:rPr>
                        <a:t>https://sist.sathyabama.ac.in/sist_naac/documents/1.3.4/b.e-cse-batchno-214.pdf?form=MG0AV3</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Multi-model fake news detection using NLP and image analysis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Data source limitations and evolving fake news challenges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421736"/>
                  </a:ext>
                </a:extLst>
              </a:tr>
            </a:tbl>
          </a:graphicData>
        </a:graphic>
      </p:graphicFrame>
    </p:spTree>
    <p:extLst>
      <p:ext uri="{BB962C8B-B14F-4D97-AF65-F5344CB8AC3E}">
        <p14:creationId xmlns:p14="http://schemas.microsoft.com/office/powerpoint/2010/main" val="292890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ADA53B-B101-CD0F-4588-5A7796652B7F}"/>
              </a:ext>
            </a:extLst>
          </p:cNvPr>
          <p:cNvSpPr txBox="1"/>
          <p:nvPr/>
        </p:nvSpPr>
        <p:spPr>
          <a:xfrm>
            <a:off x="253217" y="186790"/>
            <a:ext cx="9144000" cy="553998"/>
          </a:xfrm>
          <a:prstGeom prst="rect">
            <a:avLst/>
          </a:prstGeom>
          <a:noFill/>
        </p:spPr>
        <p:txBody>
          <a:bodyPr wrap="square" rtlCol="0">
            <a:spAutoFit/>
          </a:bodyPr>
          <a:lstStyle/>
          <a:p>
            <a:r>
              <a:rPr lang="en-IN" sz="3000" b="1" dirty="0">
                <a:latin typeface="Times New Roman" panose="02020603050405020304" pitchFamily="18" charset="0"/>
                <a:ea typeface="MS Mincho" panose="02020609040205080304" pitchFamily="49" charset="-128"/>
                <a:cs typeface="Times New Roman" panose="02020603050405020304" pitchFamily="18" charset="0"/>
              </a:rPr>
              <a:t>Existing System:</a:t>
            </a:r>
          </a:p>
        </p:txBody>
      </p:sp>
      <p:sp>
        <p:nvSpPr>
          <p:cNvPr id="6" name="TextBox 5">
            <a:extLst>
              <a:ext uri="{FF2B5EF4-FFF2-40B4-BE49-F238E27FC236}">
                <a16:creationId xmlns:a16="http://schemas.microsoft.com/office/drawing/2014/main" id="{8EB60EBE-ABB1-C5E5-C25A-E4F6E10768A7}"/>
              </a:ext>
            </a:extLst>
          </p:cNvPr>
          <p:cNvSpPr txBox="1"/>
          <p:nvPr/>
        </p:nvSpPr>
        <p:spPr>
          <a:xfrm>
            <a:off x="253217" y="541487"/>
            <a:ext cx="8637562" cy="4524315"/>
          </a:xfrm>
          <a:prstGeom prst="rect">
            <a:avLst/>
          </a:prstGeom>
          <a:noFill/>
        </p:spPr>
        <p:txBody>
          <a:bodyPr wrap="square" lIns="91440" tIns="45720" rIns="91440" bIns="45720" rtlCol="0" anchor="t">
            <a:spAutoFit/>
          </a:bodyPr>
          <a:lstStyle/>
          <a:p>
            <a:endParaRPr lang="en-US" dirty="0">
              <a:cs typeface="Calibri" panose="020F0502020204030204"/>
            </a:endParaRPr>
          </a:p>
          <a:p>
            <a:pPr algn="just"/>
            <a:r>
              <a:rPr lang="en-US" b="1" dirty="0">
                <a:latin typeface="Times New Roman" panose="02020603050405020304" pitchFamily="18" charset="0"/>
                <a:cs typeface="Times New Roman" panose="02020603050405020304" pitchFamily="18" charset="0"/>
              </a:rPr>
              <a:t>Snopes</a:t>
            </a:r>
            <a:r>
              <a:rPr lang="en-US" dirty="0">
                <a:latin typeface="Times New Roman" panose="02020603050405020304" pitchFamily="18" charset="0"/>
                <a:cs typeface="Times New Roman" panose="02020603050405020304" pitchFamily="18" charset="0"/>
              </a:rPr>
              <a:t>: Founded in 1994, Snopes is one of the oldest and most well-known fact-checking websites. It focuses on debunking urban legends, rumors, and misinformation circulating online. Snopes uses a combination of research, expert sources, and evidence to assess the validity of claims. The site covers a wide range of topics, from politics to pop culture</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PolitiFact</a:t>
            </a:r>
            <a:r>
              <a:rPr lang="en-US" dirty="0">
                <a:latin typeface="Times New Roman" panose="02020603050405020304" pitchFamily="18" charset="0"/>
                <a:cs typeface="Times New Roman" panose="02020603050405020304" pitchFamily="18" charset="0"/>
              </a:rPr>
              <a:t>: Established in 2007 by the </a:t>
            </a:r>
            <a:r>
              <a:rPr lang="en-US" b="1" dirty="0">
                <a:latin typeface="Times New Roman" panose="02020603050405020304" pitchFamily="18" charset="0"/>
                <a:cs typeface="Times New Roman" panose="02020603050405020304" pitchFamily="18" charset="0"/>
              </a:rPr>
              <a:t>Poynter Institute</a:t>
            </a:r>
            <a:r>
              <a:rPr lang="en-US" dirty="0">
                <a:latin typeface="Times New Roman" panose="02020603050405020304" pitchFamily="18" charset="0"/>
                <a:cs typeface="Times New Roman" panose="02020603050405020304" pitchFamily="18" charset="0"/>
              </a:rPr>
              <a:t>, PolitiFact specializes in fact-checking political statements and claims. Its team of journalists analyzes statements from politicians, public figures, and government sources, rating them for accuracy on a "Truth-O-Meter" scale, ranging from "True" to "Pants on Fire" for falsehoods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FactCheck.org</a:t>
            </a:r>
            <a:r>
              <a:rPr lang="en-US" dirty="0">
                <a:latin typeface="Times New Roman" panose="02020603050405020304" pitchFamily="18" charset="0"/>
                <a:cs typeface="Times New Roman" panose="02020603050405020304" pitchFamily="18" charset="0"/>
              </a:rPr>
              <a:t>: Launched in 2003 by the Annenberg Public Policy Center, FactCheck.org aims to monitor the factual accuracy of statements made by politicians, political ads, and other public figures. The website works to debunk false or misleading claims, providing thorough explanations and context to clarify misinformation.</a:t>
            </a:r>
          </a:p>
          <a:p>
            <a:pPr marL="285750" indent="-285750">
              <a:buFont typeface="Wingdings" panose="05000000000000000000" pitchFamily="2" charset="2"/>
              <a:buChar char="Ø"/>
            </a:pPr>
            <a:endParaRPr lang="en-US" i="0" dirty="0">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526D93A-69F6-C735-0273-479998D1C897}"/>
              </a:ext>
            </a:extLst>
          </p:cNvPr>
          <p:cNvSpPr txBox="1"/>
          <p:nvPr/>
        </p:nvSpPr>
        <p:spPr>
          <a:xfrm>
            <a:off x="0" y="4774168"/>
            <a:ext cx="9143998" cy="369332"/>
          </a:xfrm>
          <a:prstGeom prst="rect">
            <a:avLst/>
          </a:prstGeom>
          <a:noFill/>
        </p:spPr>
        <p:txBody>
          <a:bodyPr wrap="square" rtlCol="0">
            <a:spAutoFit/>
          </a:bodyPr>
          <a:lstStyle/>
          <a:p>
            <a:r>
              <a:rPr lang="en-US" dirty="0"/>
              <a:t>									</a:t>
            </a:r>
            <a:endParaRPr lang="en-IN" dirty="0"/>
          </a:p>
        </p:txBody>
      </p:sp>
    </p:spTree>
    <p:extLst>
      <p:ext uri="{BB962C8B-B14F-4D97-AF65-F5344CB8AC3E}">
        <p14:creationId xmlns:p14="http://schemas.microsoft.com/office/powerpoint/2010/main" val="1909121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67762-6594-2F20-779F-255A14010E9B}"/>
              </a:ext>
            </a:extLst>
          </p:cNvPr>
          <p:cNvSpPr txBox="1"/>
          <p:nvPr/>
        </p:nvSpPr>
        <p:spPr>
          <a:xfrm>
            <a:off x="105507" y="272772"/>
            <a:ext cx="9115425" cy="553998"/>
          </a:xfrm>
          <a:prstGeom prst="rect">
            <a:avLst/>
          </a:prstGeom>
          <a:noFill/>
        </p:spPr>
        <p:txBody>
          <a:bodyPr wrap="square" rtlCol="0">
            <a:spAutoFit/>
          </a:bodyPr>
          <a:lstStyle/>
          <a:p>
            <a:r>
              <a:rPr lang="en-IN" sz="3000" b="1" dirty="0">
                <a:latin typeface="Times New Roman" panose="02020603050405020304" pitchFamily="18" charset="0"/>
                <a:ea typeface="MS Mincho" panose="02020609040205080304" pitchFamily="49" charset="-128"/>
                <a:cs typeface="Times New Roman" panose="02020603050405020304" pitchFamily="18" charset="0"/>
              </a:rPr>
              <a:t>Limitations of Existing System:</a:t>
            </a:r>
          </a:p>
        </p:txBody>
      </p:sp>
      <p:sp>
        <p:nvSpPr>
          <p:cNvPr id="3" name="TextBox 2">
            <a:extLst>
              <a:ext uri="{FF2B5EF4-FFF2-40B4-BE49-F238E27FC236}">
                <a16:creationId xmlns:a16="http://schemas.microsoft.com/office/drawing/2014/main" id="{883BEE11-BDC6-FBE9-DD2B-EB5D2A420917}"/>
              </a:ext>
            </a:extLst>
          </p:cNvPr>
          <p:cNvSpPr txBox="1"/>
          <p:nvPr/>
        </p:nvSpPr>
        <p:spPr>
          <a:xfrm>
            <a:off x="281355" y="883041"/>
            <a:ext cx="7469943" cy="2397066"/>
          </a:xfrm>
          <a:prstGeom prst="rect">
            <a:avLst/>
          </a:prstGeom>
          <a:noFill/>
        </p:spPr>
        <p:txBody>
          <a:bodyPr wrap="square" lIns="91440" tIns="45720" rIns="91440" bIns="45720" rtlCol="0" anchor="t">
            <a:spAutoFit/>
          </a:bodyPr>
          <a:lstStyle/>
          <a:p>
            <a:endParaRPr lang="en-US" i="0" dirty="0">
              <a:effectLst/>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i="0" dirty="0">
                <a:effectLst/>
                <a:latin typeface="Times New Roman" panose="02020603050405020304" pitchFamily="18" charset="0"/>
                <a:cs typeface="Times New Roman" panose="02020603050405020304" pitchFamily="18" charset="0"/>
              </a:rPr>
              <a:t>Data Quality and Quantity</a:t>
            </a:r>
          </a:p>
          <a:p>
            <a:pPr marL="342900" indent="-342900">
              <a:lnSpc>
                <a:spcPct val="150000"/>
              </a:lnSpc>
              <a:buAutoNum type="arabicPeriod"/>
            </a:pPr>
            <a:r>
              <a:rPr lang="en-US" i="0" dirty="0">
                <a:effectLst/>
                <a:latin typeface="Times New Roman" panose="02020603050405020304" pitchFamily="18" charset="0"/>
                <a:cs typeface="Times New Roman" panose="02020603050405020304" pitchFamily="18" charset="0"/>
              </a:rPr>
              <a:t>Imbalanced Datasets</a:t>
            </a:r>
          </a:p>
          <a:p>
            <a:pPr marL="342900" indent="-342900">
              <a:lnSpc>
                <a:spcPct val="150000"/>
              </a:lnSpc>
              <a:buAutoNum type="arabicPeriod"/>
            </a:pPr>
            <a:r>
              <a:rPr lang="en-US" i="0" dirty="0">
                <a:effectLst/>
                <a:latin typeface="Times New Roman" panose="02020603050405020304" pitchFamily="18" charset="0"/>
                <a:cs typeface="Times New Roman" panose="02020603050405020304" pitchFamily="18" charset="0"/>
              </a:rPr>
              <a:t>Lack of Context</a:t>
            </a:r>
          </a:p>
          <a:p>
            <a:pPr marL="342900" indent="-342900">
              <a:lnSpc>
                <a:spcPct val="150000"/>
              </a:lnSpc>
              <a:buAutoNum type="arabicPeriod"/>
            </a:pPr>
            <a:r>
              <a:rPr lang="en-US" i="0" dirty="0">
                <a:effectLst/>
                <a:latin typeface="Times New Roman" panose="02020603050405020304" pitchFamily="18" charset="0"/>
                <a:cs typeface="Times New Roman" panose="02020603050405020304" pitchFamily="18" charset="0"/>
              </a:rPr>
              <a:t>User Privacy Concerns</a:t>
            </a:r>
          </a:p>
          <a:p>
            <a:pPr marL="342900" indent="-342900">
              <a:lnSpc>
                <a:spcPct val="150000"/>
              </a:lnSpc>
              <a:buAutoNum type="arabicPeriod"/>
            </a:pPr>
            <a:r>
              <a:rPr lang="en-US" i="0" dirty="0">
                <a:effectLst/>
                <a:latin typeface="Times New Roman" panose="02020603050405020304" pitchFamily="18" charset="0"/>
                <a:cs typeface="Times New Roman" panose="02020603050405020304" pitchFamily="18" charset="0"/>
              </a:rPr>
              <a:t>Scalability and Real-Time Processing</a:t>
            </a:r>
          </a:p>
        </p:txBody>
      </p:sp>
      <p:sp>
        <p:nvSpPr>
          <p:cNvPr id="5" name="TextBox 4">
            <a:extLst>
              <a:ext uri="{FF2B5EF4-FFF2-40B4-BE49-F238E27FC236}">
                <a16:creationId xmlns:a16="http://schemas.microsoft.com/office/drawing/2014/main" id="{A2AE74D3-3F29-D1C9-0C1F-72865830CA8D}"/>
              </a:ext>
            </a:extLst>
          </p:cNvPr>
          <p:cNvSpPr txBox="1"/>
          <p:nvPr/>
        </p:nvSpPr>
        <p:spPr>
          <a:xfrm>
            <a:off x="-1" y="4774168"/>
            <a:ext cx="9144001" cy="369332"/>
          </a:xfrm>
          <a:prstGeom prst="rect">
            <a:avLst/>
          </a:prstGeom>
          <a:noFill/>
        </p:spPr>
        <p:txBody>
          <a:bodyPr wrap="square" rtlCol="0">
            <a:spAutoFit/>
          </a:bodyPr>
          <a:lstStyle/>
          <a:p>
            <a:r>
              <a:rPr lang="en-US" dirty="0"/>
              <a:t>									</a:t>
            </a:r>
            <a:endParaRPr lang="en-IN" dirty="0"/>
          </a:p>
        </p:txBody>
      </p:sp>
    </p:spTree>
    <p:extLst>
      <p:ext uri="{BB962C8B-B14F-4D97-AF65-F5344CB8AC3E}">
        <p14:creationId xmlns:p14="http://schemas.microsoft.com/office/powerpoint/2010/main" val="3222316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BABBF1-2F8F-C1AF-4597-2C997BC8492F}"/>
              </a:ext>
            </a:extLst>
          </p:cNvPr>
          <p:cNvSpPr txBox="1"/>
          <p:nvPr/>
        </p:nvSpPr>
        <p:spPr>
          <a:xfrm>
            <a:off x="168812" y="189836"/>
            <a:ext cx="9144000" cy="553998"/>
          </a:xfrm>
          <a:prstGeom prst="rect">
            <a:avLst/>
          </a:prstGeom>
          <a:noFill/>
        </p:spPr>
        <p:txBody>
          <a:bodyPr wrap="square" rtlCol="0">
            <a:spAutoFit/>
          </a:bodyPr>
          <a:lstStyle/>
          <a:p>
            <a:r>
              <a:rPr lang="en-IN" sz="3000" b="1" dirty="0">
                <a:latin typeface="Times New Roman" panose="02020603050405020304" pitchFamily="18" charset="0"/>
                <a:ea typeface="MS Mincho" panose="02020609040205080304" pitchFamily="49" charset="-128"/>
                <a:cs typeface="Times New Roman" panose="02020603050405020304" pitchFamily="18" charset="0"/>
              </a:rPr>
              <a:t>Proposed System</a:t>
            </a:r>
          </a:p>
        </p:txBody>
      </p:sp>
      <p:sp>
        <p:nvSpPr>
          <p:cNvPr id="3" name="TextBox 2">
            <a:extLst>
              <a:ext uri="{FF2B5EF4-FFF2-40B4-BE49-F238E27FC236}">
                <a16:creationId xmlns:a16="http://schemas.microsoft.com/office/drawing/2014/main" id="{122CE6D0-7526-E69C-75F6-514CF6B1DEEE}"/>
              </a:ext>
            </a:extLst>
          </p:cNvPr>
          <p:cNvSpPr txBox="1"/>
          <p:nvPr/>
        </p:nvSpPr>
        <p:spPr>
          <a:xfrm>
            <a:off x="0" y="4774168"/>
            <a:ext cx="9144000" cy="369332"/>
          </a:xfrm>
          <a:prstGeom prst="rect">
            <a:avLst/>
          </a:prstGeom>
          <a:noFill/>
        </p:spPr>
        <p:txBody>
          <a:bodyPr wrap="square" rtlCol="0">
            <a:spAutoFit/>
          </a:bodyPr>
          <a:lstStyle/>
          <a:p>
            <a:r>
              <a:rPr lang="en-US" dirty="0"/>
              <a:t>									</a:t>
            </a:r>
            <a:endParaRPr lang="en-IN" dirty="0"/>
          </a:p>
        </p:txBody>
      </p:sp>
      <p:sp>
        <p:nvSpPr>
          <p:cNvPr id="16" name="Rectangle 7">
            <a:extLst>
              <a:ext uri="{FF2B5EF4-FFF2-40B4-BE49-F238E27FC236}">
                <a16:creationId xmlns:a16="http://schemas.microsoft.com/office/drawing/2014/main" id="{C7434CFF-39B4-FB3B-4357-01C38EF2DF77}"/>
              </a:ext>
            </a:extLst>
          </p:cNvPr>
          <p:cNvSpPr>
            <a:spLocks noChangeArrowheads="1"/>
          </p:cNvSpPr>
          <p:nvPr/>
        </p:nvSpPr>
        <p:spPr bwMode="auto">
          <a:xfrm>
            <a:off x="133200" y="953760"/>
            <a:ext cx="8877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system enhances fake news detection by developing advanced machine learning and NLP models, using diverse training data to reduce bias and improve accuracy. It incorporates adversarial defense mechanisms to protect against manipulation by malicious actors, while ensuring continuous monitoring and updates to adapt to new misinformation tactics. Collaboration across various disciplines will further deepen understanding of the socio-cultural factors behind fake news, improving overall detection and resilience.</a:t>
            </a:r>
          </a:p>
        </p:txBody>
      </p:sp>
    </p:spTree>
    <p:extLst>
      <p:ext uri="{BB962C8B-B14F-4D97-AF65-F5344CB8AC3E}">
        <p14:creationId xmlns:p14="http://schemas.microsoft.com/office/powerpoint/2010/main" val="3778409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1356</TotalTime>
  <Words>1322</Words>
  <Application>Microsoft Office PowerPoint</Application>
  <PresentationFormat>On-screen Show (16:9)</PresentationFormat>
  <Paragraphs>134</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Optima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Literature Survey:  </vt:lpstr>
      <vt:lpstr>PowerPoint Presentation</vt:lpstr>
      <vt:lpstr>PowerPoint Presentation</vt:lpstr>
      <vt:lpstr>PowerPoint Presentation</vt:lpstr>
      <vt:lpstr>Module Split-up: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21-655 S laxmi prasanna</cp:lastModifiedBy>
  <cp:revision>260</cp:revision>
  <dcterms:created xsi:type="dcterms:W3CDTF">2023-08-20T08:34:11Z</dcterms:created>
  <dcterms:modified xsi:type="dcterms:W3CDTF">2025-01-27T18:00:18Z</dcterms:modified>
</cp:coreProperties>
</file>