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5" r:id="rId3"/>
  </p:sldMasterIdLst>
  <p:notesMasterIdLst>
    <p:notesMasterId r:id="rId7"/>
  </p:notesMasterIdLst>
  <p:sldIdLst>
    <p:sldId id="261" r:id="rId4"/>
    <p:sldId id="26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3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10619338\Desktop\Task_Order_Mar2017\KYC_278_2017%20-%20DataMigration_Cards_Enhancement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10619338\Desktop\Task_Order_Mar2017\KYC_278_2017%20-%20DataMigration_Cards_Enhancement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31310271609308"/>
          <c:y val="0.12721467151261734"/>
          <c:w val="0.59606908686975923"/>
          <c:h val="0.75785926759155131"/>
        </c:manualLayout>
      </c:layout>
      <c:pieChart>
        <c:varyColors val="1"/>
        <c:ser>
          <c:idx val="0"/>
          <c:order val="0"/>
          <c:dLbls>
            <c:dLbl>
              <c:idx val="0"/>
              <c:layout/>
              <c:showLegendKey val="0"/>
              <c:showVal val="0"/>
              <c:showCatName val="0"/>
              <c:showSerName val="0"/>
              <c:showPercent val="1"/>
              <c:showBubbleSize val="0"/>
            </c:dLbl>
            <c:dLbl>
              <c:idx val="1"/>
              <c:layout/>
              <c:showLegendKey val="0"/>
              <c:showVal val="0"/>
              <c:showCatName val="0"/>
              <c:showSerName val="0"/>
              <c:showPercent val="1"/>
              <c:showBubbleSize val="0"/>
            </c:dLbl>
            <c:showLegendKey val="0"/>
            <c:showVal val="1"/>
            <c:showCatName val="0"/>
            <c:showSerName val="0"/>
            <c:showPercent val="0"/>
            <c:showBubbleSize val="0"/>
            <c:showLeaderLines val="1"/>
          </c:dLbls>
          <c:cat>
            <c:strRef>
              <c:f>Sheet1!$P$4:$Q$4</c:f>
              <c:strCache>
                <c:ptCount val="2"/>
                <c:pt idx="0">
                  <c:v>On Site </c:v>
                </c:pt>
                <c:pt idx="1">
                  <c:v>Off Shore</c:v>
                </c:pt>
              </c:strCache>
            </c:strRef>
          </c:cat>
          <c:val>
            <c:numRef>
              <c:f>Sheet1!$P$5:$Q$5</c:f>
              <c:numCache>
                <c:formatCode>General</c:formatCode>
                <c:ptCount val="2"/>
                <c:pt idx="0">
                  <c:v>38</c:v>
                </c:pt>
                <c:pt idx="1">
                  <c:v>62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Sheet1!$E$6</c:f>
              <c:strCache>
                <c:ptCount val="1"/>
                <c:pt idx="0">
                  <c:v>A-1-1</c:v>
                </c:pt>
              </c:strCache>
            </c:strRef>
          </c:tx>
          <c:invertIfNegative val="0"/>
          <c:dLbls>
            <c:showLegendKey val="0"/>
            <c:showVal val="1"/>
            <c:showCatName val="0"/>
            <c:showSerName val="0"/>
            <c:showPercent val="0"/>
            <c:showBubbleSize val="0"/>
            <c:showLeaderLines val="0"/>
          </c:dLbls>
          <c:cat>
            <c:strRef>
              <c:f>Sheet1!$D$7:$D$9</c:f>
              <c:strCache>
                <c:ptCount val="3"/>
                <c:pt idx="0">
                  <c:v>Ab-Initio/PL-SQL</c:v>
                </c:pt>
                <c:pt idx="1">
                  <c:v>PL-SQL</c:v>
                </c:pt>
                <c:pt idx="2">
                  <c:v>Cognos</c:v>
                </c:pt>
              </c:strCache>
            </c:strRef>
          </c:cat>
          <c:val>
            <c:numRef>
              <c:f>Sheet1!$E$7:$E$9</c:f>
              <c:numCache>
                <c:formatCode>General</c:formatCode>
                <c:ptCount val="3"/>
                <c:pt idx="0">
                  <c:v>0</c:v>
                </c:pt>
                <c:pt idx="1">
                  <c:v>0</c:v>
                </c:pt>
                <c:pt idx="2">
                  <c:v>1</c:v>
                </c:pt>
              </c:numCache>
            </c:numRef>
          </c:val>
        </c:ser>
        <c:ser>
          <c:idx val="1"/>
          <c:order val="1"/>
          <c:tx>
            <c:strRef>
              <c:f>Sheet1!$F$6</c:f>
              <c:strCache>
                <c:ptCount val="1"/>
                <c:pt idx="0">
                  <c:v>A-1-2</c:v>
                </c:pt>
              </c:strCache>
            </c:strRef>
          </c:tx>
          <c:invertIfNegative val="0"/>
          <c:dLbls>
            <c:showLegendKey val="0"/>
            <c:showVal val="1"/>
            <c:showCatName val="0"/>
            <c:showSerName val="0"/>
            <c:showPercent val="0"/>
            <c:showBubbleSize val="0"/>
            <c:showLeaderLines val="0"/>
          </c:dLbls>
          <c:cat>
            <c:strRef>
              <c:f>Sheet1!$D$7:$D$9</c:f>
              <c:strCache>
                <c:ptCount val="3"/>
                <c:pt idx="0">
                  <c:v>Ab-Initio/PL-SQL</c:v>
                </c:pt>
                <c:pt idx="1">
                  <c:v>PL-SQL</c:v>
                </c:pt>
                <c:pt idx="2">
                  <c:v>Cognos</c:v>
                </c:pt>
              </c:strCache>
            </c:strRef>
          </c:cat>
          <c:val>
            <c:numRef>
              <c:f>Sheet1!$F$7:$F$9</c:f>
              <c:numCache>
                <c:formatCode>General</c:formatCode>
                <c:ptCount val="3"/>
                <c:pt idx="0">
                  <c:v>1</c:v>
                </c:pt>
                <c:pt idx="1">
                  <c:v>2</c:v>
                </c:pt>
                <c:pt idx="2">
                  <c:v>2</c:v>
                </c:pt>
              </c:numCache>
            </c:numRef>
          </c:val>
        </c:ser>
        <c:ser>
          <c:idx val="2"/>
          <c:order val="2"/>
          <c:tx>
            <c:strRef>
              <c:f>Sheet1!$G$6</c:f>
              <c:strCache>
                <c:ptCount val="1"/>
                <c:pt idx="0">
                  <c:v>A-1-3</c:v>
                </c:pt>
              </c:strCache>
            </c:strRef>
          </c:tx>
          <c:invertIfNegative val="0"/>
          <c:dLbls>
            <c:showLegendKey val="0"/>
            <c:showVal val="1"/>
            <c:showCatName val="0"/>
            <c:showSerName val="0"/>
            <c:showPercent val="0"/>
            <c:showBubbleSize val="0"/>
            <c:showLeaderLines val="0"/>
          </c:dLbls>
          <c:cat>
            <c:strRef>
              <c:f>Sheet1!$D$7:$D$9</c:f>
              <c:strCache>
                <c:ptCount val="3"/>
                <c:pt idx="0">
                  <c:v>Ab-Initio/PL-SQL</c:v>
                </c:pt>
                <c:pt idx="1">
                  <c:v>PL-SQL</c:v>
                </c:pt>
                <c:pt idx="2">
                  <c:v>Cognos</c:v>
                </c:pt>
              </c:strCache>
            </c:strRef>
          </c:cat>
          <c:val>
            <c:numRef>
              <c:f>Sheet1!$G$7:$G$9</c:f>
              <c:numCache>
                <c:formatCode>General</c:formatCode>
                <c:ptCount val="3"/>
                <c:pt idx="0">
                  <c:v>1</c:v>
                </c:pt>
                <c:pt idx="1">
                  <c:v>2</c:v>
                </c:pt>
                <c:pt idx="2">
                  <c:v>2</c:v>
                </c:pt>
              </c:numCache>
            </c:numRef>
          </c:val>
        </c:ser>
        <c:ser>
          <c:idx val="3"/>
          <c:order val="3"/>
          <c:tx>
            <c:strRef>
              <c:f>Sheet1!$H$6</c:f>
              <c:strCache>
                <c:ptCount val="1"/>
                <c:pt idx="0">
                  <c:v>B-1-2</c:v>
                </c:pt>
              </c:strCache>
            </c:strRef>
          </c:tx>
          <c:invertIfNegative val="0"/>
          <c:dLbls>
            <c:showLegendKey val="0"/>
            <c:showVal val="1"/>
            <c:showCatName val="0"/>
            <c:showSerName val="0"/>
            <c:showPercent val="0"/>
            <c:showBubbleSize val="0"/>
            <c:showLeaderLines val="0"/>
          </c:dLbls>
          <c:cat>
            <c:strRef>
              <c:f>Sheet1!$D$7:$D$9</c:f>
              <c:strCache>
                <c:ptCount val="3"/>
                <c:pt idx="0">
                  <c:v>Ab-Initio/PL-SQL</c:v>
                </c:pt>
                <c:pt idx="1">
                  <c:v>PL-SQL</c:v>
                </c:pt>
                <c:pt idx="2">
                  <c:v>Cognos</c:v>
                </c:pt>
              </c:strCache>
            </c:strRef>
          </c:cat>
          <c:val>
            <c:numRef>
              <c:f>Sheet1!$H$7:$H$9</c:f>
              <c:numCache>
                <c:formatCode>General</c:formatCode>
                <c:ptCount val="3"/>
                <c:pt idx="0">
                  <c:v>0</c:v>
                </c:pt>
                <c:pt idx="1">
                  <c:v>1</c:v>
                </c:pt>
                <c:pt idx="2">
                  <c:v>0</c:v>
                </c:pt>
              </c:numCache>
            </c:numRef>
          </c:val>
        </c:ser>
        <c:dLbls>
          <c:showLegendKey val="0"/>
          <c:showVal val="0"/>
          <c:showCatName val="0"/>
          <c:showSerName val="0"/>
          <c:showPercent val="0"/>
          <c:showBubbleSize val="0"/>
        </c:dLbls>
        <c:gapWidth val="150"/>
        <c:axId val="153457024"/>
        <c:axId val="153458560"/>
      </c:barChart>
      <c:catAx>
        <c:axId val="153457024"/>
        <c:scaling>
          <c:orientation val="minMax"/>
        </c:scaling>
        <c:delete val="0"/>
        <c:axPos val="b"/>
        <c:majorTickMark val="out"/>
        <c:minorTickMark val="none"/>
        <c:tickLblPos val="nextTo"/>
        <c:txPr>
          <a:bodyPr/>
          <a:lstStyle/>
          <a:p>
            <a:pPr>
              <a:defRPr i="1"/>
            </a:pPr>
            <a:endParaRPr lang="en-US"/>
          </a:p>
        </c:txPr>
        <c:crossAx val="153458560"/>
        <c:crosses val="autoZero"/>
        <c:auto val="1"/>
        <c:lblAlgn val="ctr"/>
        <c:lblOffset val="100"/>
        <c:noMultiLvlLbl val="0"/>
      </c:catAx>
      <c:valAx>
        <c:axId val="153458560"/>
        <c:scaling>
          <c:orientation val="minMax"/>
        </c:scaling>
        <c:delete val="0"/>
        <c:axPos val="l"/>
        <c:majorGridlines/>
        <c:numFmt formatCode="General" sourceLinked="1"/>
        <c:majorTickMark val="out"/>
        <c:minorTickMark val="none"/>
        <c:tickLblPos val="nextTo"/>
        <c:crossAx val="153457024"/>
        <c:crosses val="autoZero"/>
        <c:crossBetween val="between"/>
      </c:valAx>
    </c:plotArea>
    <c:legend>
      <c:legendPos val="r"/>
      <c:layout/>
      <c:overlay val="0"/>
      <c:txPr>
        <a:bodyPr/>
        <a:lstStyle/>
        <a:p>
          <a:pPr>
            <a:defRPr i="1"/>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15619-5117-49E3-806B-1B076870624C}" type="datetimeFigureOut">
              <a:rPr lang="en-US" smtClean="0"/>
              <a:pPr/>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C3213-61B5-469D-A34D-C9BD77C357C8}" type="slidenum">
              <a:rPr lang="en-US" smtClean="0"/>
              <a:pPr/>
              <a:t>‹#›</a:t>
            </a:fld>
            <a:endParaRPr lang="en-US"/>
          </a:p>
        </p:txBody>
      </p:sp>
    </p:spTree>
    <p:extLst>
      <p:ext uri="{BB962C8B-B14F-4D97-AF65-F5344CB8AC3E}">
        <p14:creationId xmlns:p14="http://schemas.microsoft.com/office/powerpoint/2010/main" val="3184523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November 2013, India became the sixth country to launch a mission to Mars. As the single largest private sector supplier to this momentous mission, L&amp;T Heavy</a:t>
            </a:r>
            <a:r>
              <a:rPr lang="en-US" baseline="0" dirty="0"/>
              <a:t> Engineering was closely involved with the launch and tracking equipment on this project. Our aerospace shop in </a:t>
            </a:r>
            <a:r>
              <a:rPr lang="en-US" baseline="0" dirty="0" err="1"/>
              <a:t>Powai</a:t>
            </a:r>
            <a:r>
              <a:rPr lang="en-US" baseline="0" dirty="0"/>
              <a:t>, Mumbai manufactured some of the launch equipment like satellite solar panels, motor casings and heat shields. Among the tracking equipment on the mission, the DSN antenna was installed and commissioned by our Aerospace business along with its mount structure and bull gear. L&amp;T is privileged to have contributed to India’s moment of glory. L&amp;T Infotech is a part of this group.</a:t>
            </a:r>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144487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EC3213-61B5-469D-A34D-C9BD77C357C8}" type="slidenum">
              <a:rPr lang="en-US" smtClean="0"/>
              <a:pPr/>
              <a:t>2</a:t>
            </a:fld>
            <a:endParaRPr lang="en-US"/>
          </a:p>
        </p:txBody>
      </p:sp>
    </p:spTree>
    <p:extLst>
      <p:ext uri="{BB962C8B-B14F-4D97-AF65-F5344CB8AC3E}">
        <p14:creationId xmlns:p14="http://schemas.microsoft.com/office/powerpoint/2010/main" val="1720285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9582BE-34D9-4FD8-8ABA-CA404380E343}"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9C24-E3F3-41A5-AC17-43B611B3B629}" type="slidenum">
              <a:rPr lang="en-US" smtClean="0"/>
              <a:pPr/>
              <a:t>‹#›</a:t>
            </a:fld>
            <a:endParaRPr lang="en-US"/>
          </a:p>
        </p:txBody>
      </p:sp>
    </p:spTree>
    <p:extLst>
      <p:ext uri="{BB962C8B-B14F-4D97-AF65-F5344CB8AC3E}">
        <p14:creationId xmlns:p14="http://schemas.microsoft.com/office/powerpoint/2010/main" val="406291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582BE-34D9-4FD8-8ABA-CA404380E343}"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9C24-E3F3-41A5-AC17-43B611B3B629}" type="slidenum">
              <a:rPr lang="en-US" smtClean="0"/>
              <a:pPr/>
              <a:t>‹#›</a:t>
            </a:fld>
            <a:endParaRPr lang="en-US"/>
          </a:p>
        </p:txBody>
      </p:sp>
    </p:spTree>
    <p:extLst>
      <p:ext uri="{BB962C8B-B14F-4D97-AF65-F5344CB8AC3E}">
        <p14:creationId xmlns:p14="http://schemas.microsoft.com/office/powerpoint/2010/main" val="705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582BE-34D9-4FD8-8ABA-CA404380E343}"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9C24-E3F3-41A5-AC17-43B611B3B629}" type="slidenum">
              <a:rPr lang="en-US" smtClean="0"/>
              <a:pPr/>
              <a:t>‹#›</a:t>
            </a:fld>
            <a:endParaRPr lang="en-US"/>
          </a:p>
        </p:txBody>
      </p:sp>
    </p:spTree>
    <p:extLst>
      <p:ext uri="{BB962C8B-B14F-4D97-AF65-F5344CB8AC3E}">
        <p14:creationId xmlns:p14="http://schemas.microsoft.com/office/powerpoint/2010/main" val="2614791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pic>
        <p:nvPicPr>
          <p:cNvPr id="12" name="Picture 3" descr="C:\Users\295543\Desktop\GettyImages-532100863.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1067" r="1385" b="26659"/>
          <a:stretch/>
        </p:blipFill>
        <p:spPr bwMode="auto">
          <a:xfrm flipH="1">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10895" y="1744134"/>
            <a:ext cx="8707073" cy="2912532"/>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121920" tIns="60960" rIns="121920" bIns="60960" numCol="1" rtlCol="0" anchor="ctr" anchorCtr="0" compatLnSpc="1">
            <a:prstTxWarp prst="textNoShape">
              <a:avLst/>
            </a:prstTxWarp>
          </a:bodyPr>
          <a:lstStyle/>
          <a:p>
            <a:pPr algn="ctr" fontAlgn="base">
              <a:spcBef>
                <a:spcPct val="0"/>
              </a:spcBef>
              <a:spcAft>
                <a:spcPct val="0"/>
              </a:spcAft>
            </a:pPr>
            <a:endParaRPr lang="en-IN" sz="1867" dirty="0">
              <a:solidFill>
                <a:srgbClr val="7C7C7C"/>
              </a:solidFill>
              <a:ea typeface="+mj-ea"/>
            </a:endParaRPr>
          </a:p>
        </p:txBody>
      </p:sp>
      <p:sp>
        <p:nvSpPr>
          <p:cNvPr id="21" name="TextBox 20"/>
          <p:cNvSpPr txBox="1"/>
          <p:nvPr userDrawn="1"/>
        </p:nvSpPr>
        <p:spPr>
          <a:xfrm>
            <a:off x="6671734" y="6273801"/>
            <a:ext cx="5518001" cy="276999"/>
          </a:xfrm>
          <a:prstGeom prst="rect">
            <a:avLst/>
          </a:prstGeom>
          <a:noFill/>
        </p:spPr>
        <p:txBody>
          <a:bodyPr wrap="square" rtlCol="0">
            <a:spAutoFit/>
          </a:bodyPr>
          <a:lstStyle/>
          <a:p>
            <a:pPr algn="ctr" fontAlgn="base">
              <a:spcBef>
                <a:spcPct val="0"/>
              </a:spcBef>
              <a:spcAft>
                <a:spcPct val="0"/>
              </a:spcAft>
            </a:pPr>
            <a:r>
              <a:rPr lang="en-US" sz="1200" dirty="0">
                <a:solidFill>
                  <a:srgbClr val="FFFFFF"/>
                </a:solidFill>
                <a:latin typeface="Calibri Light"/>
                <a:ea typeface="ヒラギノ角ゴ Pro W3" pitchFamily="124" charset="-128"/>
                <a:cs typeface="Calibri Light"/>
              </a:rPr>
              <a:t>©Larsen &amp; Toubro </a:t>
            </a:r>
            <a:r>
              <a:rPr lang="en-US" sz="1200" dirty="0" err="1">
                <a:solidFill>
                  <a:srgbClr val="FFFFFF"/>
                </a:solidFill>
                <a:latin typeface="Calibri Light"/>
                <a:ea typeface="ヒラギノ角ゴ Pro W3" pitchFamily="124" charset="-128"/>
                <a:cs typeface="Calibri Light"/>
              </a:rPr>
              <a:t>Infotech</a:t>
            </a:r>
            <a:r>
              <a:rPr lang="en-US" sz="1200" dirty="0">
                <a:solidFill>
                  <a:srgbClr val="FFFFFF"/>
                </a:solidFill>
                <a:latin typeface="Calibri Light"/>
                <a:ea typeface="ヒラギノ角ゴ Pro W3" pitchFamily="124" charset="-128"/>
                <a:cs typeface="Calibri Light"/>
              </a:rPr>
              <a:t> Ltd. Privileged and Confidential</a:t>
            </a:r>
          </a:p>
        </p:txBody>
      </p:sp>
      <p:pic>
        <p:nvPicPr>
          <p:cNvPr id="22" name="Picture 21" descr="LNT InfotechWhite.ai"/>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55201" y="76200"/>
            <a:ext cx="1739529" cy="994016"/>
          </a:xfrm>
          <a:prstGeom prst="rect">
            <a:avLst/>
          </a:prstGeom>
        </p:spPr>
      </p:pic>
      <p:sp>
        <p:nvSpPr>
          <p:cNvPr id="10" name="Rectangle 84"/>
          <p:cNvSpPr>
            <a:spLocks noGrp="1" noChangeArrowheads="1"/>
          </p:cNvSpPr>
          <p:nvPr>
            <p:ph type="subTitle" idx="1" hasCustomPrompt="1"/>
          </p:nvPr>
        </p:nvSpPr>
        <p:spPr>
          <a:xfrm>
            <a:off x="481080" y="3679259"/>
            <a:ext cx="7408984" cy="295275"/>
          </a:xfrm>
          <a:ln>
            <a:noFill/>
          </a:ln>
        </p:spPr>
        <p:txBody>
          <a:bodyPr anchor="ctr" anchorCtr="0"/>
          <a:lstStyle>
            <a:lvl1pPr marL="0" indent="0">
              <a:buFont typeface="Symbol" pitchFamily="18" charset="2"/>
              <a:buNone/>
              <a:defRPr sz="1867"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509303" y="2616200"/>
            <a:ext cx="7408984" cy="553997"/>
          </a:xfrm>
          <a:noFill/>
          <a:ln w="9525">
            <a:noFill/>
            <a:miter lim="800000"/>
            <a:headEnd/>
            <a:tailEnd/>
          </a:ln>
          <a:extLst/>
        </p:spPr>
        <p:txBody>
          <a:bodyPr anchor="b"/>
          <a:lstStyle>
            <a:lvl1pPr>
              <a:defRPr sz="3600" b="0" i="0">
                <a:solidFill>
                  <a:schemeClr val="bg1"/>
                </a:solidFill>
                <a:latin typeface="Calibri Light"/>
                <a:cs typeface="Calibri Light"/>
              </a:defRPr>
            </a:lvl1pPr>
          </a:lstStyle>
          <a:p>
            <a:pPr lvl="0"/>
            <a:r>
              <a:rPr lang="en-US" noProof="0" dirty="0"/>
              <a:t>Click to Edit Master Title Style</a:t>
            </a:r>
          </a:p>
        </p:txBody>
      </p:sp>
      <p:sp>
        <p:nvSpPr>
          <p:cNvPr id="8" name="TextBox 7"/>
          <p:cNvSpPr txBox="1"/>
          <p:nvPr userDrawn="1"/>
        </p:nvSpPr>
        <p:spPr>
          <a:xfrm>
            <a:off x="474134" y="6273801"/>
            <a:ext cx="5518001" cy="276999"/>
          </a:xfrm>
          <a:prstGeom prst="rect">
            <a:avLst/>
          </a:prstGeom>
          <a:noFill/>
        </p:spPr>
        <p:txBody>
          <a:bodyPr wrap="square" rtlCol="0">
            <a:spAutoFit/>
          </a:bodyPr>
          <a:lstStyle/>
          <a:p>
            <a:pPr fontAlgn="base">
              <a:spcBef>
                <a:spcPct val="0"/>
              </a:spcBef>
              <a:spcAft>
                <a:spcPct val="0"/>
              </a:spcAft>
            </a:pPr>
            <a:r>
              <a:rPr lang="en-US" sz="1200" dirty="0">
                <a:solidFill>
                  <a:srgbClr val="FFFFFF"/>
                </a:solidFill>
                <a:latin typeface="Calibri Light"/>
                <a:ea typeface="ヒラギノ角ゴ Pro W3" pitchFamily="124" charset="-128"/>
                <a:cs typeface="Calibri Light"/>
              </a:rPr>
              <a:t>www.LnTInfotech.com</a:t>
            </a:r>
          </a:p>
        </p:txBody>
      </p:sp>
    </p:spTree>
    <p:extLst>
      <p:ext uri="{BB962C8B-B14F-4D97-AF65-F5344CB8AC3E}">
        <p14:creationId xmlns:p14="http://schemas.microsoft.com/office/powerpoint/2010/main" val="2755278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11143" indent="-311143">
              <a:buFont typeface="Wingdings" pitchFamily="2" charset="2"/>
              <a:buChar char="§"/>
              <a:defRPr>
                <a:solidFill>
                  <a:schemeClr val="tx1">
                    <a:lumMod val="75000"/>
                  </a:schemeClr>
                </a:solidFill>
              </a:defRPr>
            </a:lvl1pPr>
            <a:lvl2pPr marL="609585" indent="-279393">
              <a:buFont typeface="Arial" pitchFamily="34" charset="0"/>
              <a:buChar char="–"/>
              <a:defRPr>
                <a:solidFill>
                  <a:schemeClr val="tx1">
                    <a:lumMod val="75000"/>
                  </a:schemeClr>
                </a:solidFill>
              </a:defRPr>
            </a:lvl2pPr>
            <a:lvl3pPr marL="920728" indent="-311143">
              <a:tabLst/>
              <a:defRPr>
                <a:solidFill>
                  <a:schemeClr val="tx1">
                    <a:lumMod val="75000"/>
                  </a:schemeClr>
                </a:solidFill>
              </a:defRPr>
            </a:lvl3pPr>
            <a:lvl4pPr marL="1219170" indent="-298443">
              <a:buFont typeface="Trebuchet MS" pitchFamily="34" charset="0"/>
              <a:buChar char="-"/>
              <a:defRPr>
                <a:solidFill>
                  <a:schemeClr val="tx1">
                    <a:lumMod val="75000"/>
                  </a:schemeClr>
                </a:solidFill>
              </a:defRPr>
            </a:lvl4pPr>
            <a:lvl5pPr marL="1530312" indent="-298443">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179276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87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83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959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63333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pic>
        <p:nvPicPr>
          <p:cNvPr id="12" name="Picture 3" descr="C:\Users\295543\Desktop\GettyImages-532100863.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1067" r="1385" b="26659"/>
          <a:stretch/>
        </p:blipFill>
        <p:spPr bwMode="auto">
          <a:xfrm flipH="1">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10895" y="1744134"/>
            <a:ext cx="8707073" cy="2912532"/>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121920" tIns="60960" rIns="121920" bIns="60960" numCol="1" rtlCol="0" anchor="ctr" anchorCtr="0" compatLnSpc="1">
            <a:prstTxWarp prst="textNoShape">
              <a:avLst/>
            </a:prstTxWarp>
          </a:bodyPr>
          <a:lstStyle/>
          <a:p>
            <a:pPr algn="ctr" fontAlgn="base">
              <a:spcBef>
                <a:spcPct val="0"/>
              </a:spcBef>
              <a:spcAft>
                <a:spcPct val="0"/>
              </a:spcAft>
            </a:pPr>
            <a:endParaRPr lang="en-IN" sz="1867" dirty="0">
              <a:solidFill>
                <a:srgbClr val="7C7C7C"/>
              </a:solidFill>
              <a:ea typeface="+mj-ea"/>
            </a:endParaRPr>
          </a:p>
        </p:txBody>
      </p:sp>
      <p:sp>
        <p:nvSpPr>
          <p:cNvPr id="21" name="TextBox 20"/>
          <p:cNvSpPr txBox="1"/>
          <p:nvPr userDrawn="1"/>
        </p:nvSpPr>
        <p:spPr>
          <a:xfrm>
            <a:off x="6671734" y="6273801"/>
            <a:ext cx="5518001" cy="276999"/>
          </a:xfrm>
          <a:prstGeom prst="rect">
            <a:avLst/>
          </a:prstGeom>
          <a:noFill/>
        </p:spPr>
        <p:txBody>
          <a:bodyPr wrap="square" rtlCol="0">
            <a:spAutoFit/>
          </a:bodyPr>
          <a:lstStyle/>
          <a:p>
            <a:pPr algn="ctr" fontAlgn="base">
              <a:spcBef>
                <a:spcPct val="0"/>
              </a:spcBef>
              <a:spcAft>
                <a:spcPct val="0"/>
              </a:spcAft>
            </a:pPr>
            <a:r>
              <a:rPr lang="en-US" sz="1200" dirty="0">
                <a:solidFill>
                  <a:srgbClr val="FFFFFF"/>
                </a:solidFill>
                <a:latin typeface="Calibri Light"/>
                <a:ea typeface="ヒラギノ角ゴ Pro W3" pitchFamily="124" charset="-128"/>
                <a:cs typeface="Calibri Light"/>
              </a:rPr>
              <a:t>©Larsen &amp; Toubro </a:t>
            </a:r>
            <a:r>
              <a:rPr lang="en-US" sz="1200" dirty="0" err="1">
                <a:solidFill>
                  <a:srgbClr val="FFFFFF"/>
                </a:solidFill>
                <a:latin typeface="Calibri Light"/>
                <a:ea typeface="ヒラギノ角ゴ Pro W3" pitchFamily="124" charset="-128"/>
                <a:cs typeface="Calibri Light"/>
              </a:rPr>
              <a:t>Infotech</a:t>
            </a:r>
            <a:r>
              <a:rPr lang="en-US" sz="1200" dirty="0">
                <a:solidFill>
                  <a:srgbClr val="FFFFFF"/>
                </a:solidFill>
                <a:latin typeface="Calibri Light"/>
                <a:ea typeface="ヒラギノ角ゴ Pro W3" pitchFamily="124" charset="-128"/>
                <a:cs typeface="Calibri Light"/>
              </a:rPr>
              <a:t> Ltd. Privileged and Confidential</a:t>
            </a:r>
          </a:p>
        </p:txBody>
      </p:sp>
      <p:pic>
        <p:nvPicPr>
          <p:cNvPr id="22" name="Picture 21" descr="LNT InfotechWhite.ai"/>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55201" y="76200"/>
            <a:ext cx="1739529" cy="994016"/>
          </a:xfrm>
          <a:prstGeom prst="rect">
            <a:avLst/>
          </a:prstGeom>
        </p:spPr>
      </p:pic>
      <p:sp>
        <p:nvSpPr>
          <p:cNvPr id="10" name="Rectangle 84"/>
          <p:cNvSpPr>
            <a:spLocks noGrp="1" noChangeArrowheads="1"/>
          </p:cNvSpPr>
          <p:nvPr>
            <p:ph type="subTitle" idx="1" hasCustomPrompt="1"/>
          </p:nvPr>
        </p:nvSpPr>
        <p:spPr>
          <a:xfrm>
            <a:off x="481080" y="3679259"/>
            <a:ext cx="7408984" cy="295275"/>
          </a:xfrm>
          <a:ln>
            <a:noFill/>
          </a:ln>
        </p:spPr>
        <p:txBody>
          <a:bodyPr anchor="ctr" anchorCtr="0"/>
          <a:lstStyle>
            <a:lvl1pPr marL="0" indent="0">
              <a:buFont typeface="Symbol" pitchFamily="18" charset="2"/>
              <a:buNone/>
              <a:defRPr sz="1867"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509303" y="2616200"/>
            <a:ext cx="7408984" cy="553997"/>
          </a:xfrm>
          <a:noFill/>
          <a:ln w="9525">
            <a:noFill/>
            <a:miter lim="800000"/>
            <a:headEnd/>
            <a:tailEnd/>
          </a:ln>
          <a:extLst/>
        </p:spPr>
        <p:txBody>
          <a:bodyPr anchor="b"/>
          <a:lstStyle>
            <a:lvl1pPr>
              <a:defRPr sz="3600" b="0" i="0">
                <a:solidFill>
                  <a:schemeClr val="bg1"/>
                </a:solidFill>
                <a:latin typeface="Calibri Light"/>
                <a:cs typeface="Calibri Light"/>
              </a:defRPr>
            </a:lvl1pPr>
          </a:lstStyle>
          <a:p>
            <a:pPr lvl="0"/>
            <a:r>
              <a:rPr lang="en-US" noProof="0" dirty="0"/>
              <a:t>Click to Edit Master Title Style</a:t>
            </a:r>
          </a:p>
        </p:txBody>
      </p:sp>
      <p:sp>
        <p:nvSpPr>
          <p:cNvPr id="8" name="TextBox 7"/>
          <p:cNvSpPr txBox="1"/>
          <p:nvPr userDrawn="1"/>
        </p:nvSpPr>
        <p:spPr>
          <a:xfrm>
            <a:off x="474134" y="6273801"/>
            <a:ext cx="5518001" cy="276999"/>
          </a:xfrm>
          <a:prstGeom prst="rect">
            <a:avLst/>
          </a:prstGeom>
          <a:noFill/>
        </p:spPr>
        <p:txBody>
          <a:bodyPr wrap="square" rtlCol="0">
            <a:spAutoFit/>
          </a:bodyPr>
          <a:lstStyle/>
          <a:p>
            <a:pPr fontAlgn="base">
              <a:spcBef>
                <a:spcPct val="0"/>
              </a:spcBef>
              <a:spcAft>
                <a:spcPct val="0"/>
              </a:spcAft>
            </a:pPr>
            <a:r>
              <a:rPr lang="en-US" sz="1200" dirty="0">
                <a:solidFill>
                  <a:srgbClr val="FFFFFF"/>
                </a:solidFill>
                <a:latin typeface="Calibri Light"/>
                <a:ea typeface="ヒラギノ角ゴ Pro W3" pitchFamily="124" charset="-128"/>
                <a:cs typeface="Calibri Light"/>
              </a:rPr>
              <a:t>www.LnTInfotech.com</a:t>
            </a:r>
          </a:p>
        </p:txBody>
      </p:sp>
    </p:spTree>
    <p:extLst>
      <p:ext uri="{BB962C8B-B14F-4D97-AF65-F5344CB8AC3E}">
        <p14:creationId xmlns:p14="http://schemas.microsoft.com/office/powerpoint/2010/main" val="1063402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11143" indent="-311143">
              <a:buFont typeface="Wingdings" pitchFamily="2" charset="2"/>
              <a:buChar char="§"/>
              <a:defRPr>
                <a:solidFill>
                  <a:schemeClr val="tx1">
                    <a:lumMod val="75000"/>
                  </a:schemeClr>
                </a:solidFill>
              </a:defRPr>
            </a:lvl1pPr>
            <a:lvl2pPr marL="609585" indent="-279393">
              <a:buFont typeface="Arial" pitchFamily="34" charset="0"/>
              <a:buChar char="–"/>
              <a:defRPr>
                <a:solidFill>
                  <a:schemeClr val="tx1">
                    <a:lumMod val="75000"/>
                  </a:schemeClr>
                </a:solidFill>
              </a:defRPr>
            </a:lvl2pPr>
            <a:lvl3pPr marL="920728" indent="-311143">
              <a:tabLst/>
              <a:defRPr>
                <a:solidFill>
                  <a:schemeClr val="tx1">
                    <a:lumMod val="75000"/>
                  </a:schemeClr>
                </a:solidFill>
              </a:defRPr>
            </a:lvl3pPr>
            <a:lvl4pPr marL="1219170" indent="-298443">
              <a:buFont typeface="Trebuchet MS" pitchFamily="34" charset="0"/>
              <a:buChar char="-"/>
              <a:defRPr>
                <a:solidFill>
                  <a:schemeClr val="tx1">
                    <a:lumMod val="75000"/>
                  </a:schemeClr>
                </a:solidFill>
              </a:defRPr>
            </a:lvl4pPr>
            <a:lvl5pPr marL="1530312" indent="-298443">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026827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87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83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33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8671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582BE-34D9-4FD8-8ABA-CA404380E343}"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9C24-E3F3-41A5-AC17-43B611B3B629}" type="slidenum">
              <a:rPr lang="en-US" smtClean="0"/>
              <a:pPr/>
              <a:t>‹#›</a:t>
            </a:fld>
            <a:endParaRPr lang="en-US"/>
          </a:p>
        </p:txBody>
      </p:sp>
    </p:spTree>
    <p:extLst>
      <p:ext uri="{BB962C8B-B14F-4D97-AF65-F5344CB8AC3E}">
        <p14:creationId xmlns:p14="http://schemas.microsoft.com/office/powerpoint/2010/main" val="141772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9582BE-34D9-4FD8-8ABA-CA404380E343}"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9C24-E3F3-41A5-AC17-43B611B3B629}" type="slidenum">
              <a:rPr lang="en-US" smtClean="0"/>
              <a:pPr/>
              <a:t>‹#›</a:t>
            </a:fld>
            <a:endParaRPr lang="en-US"/>
          </a:p>
        </p:txBody>
      </p:sp>
    </p:spTree>
    <p:extLst>
      <p:ext uri="{BB962C8B-B14F-4D97-AF65-F5344CB8AC3E}">
        <p14:creationId xmlns:p14="http://schemas.microsoft.com/office/powerpoint/2010/main" val="307305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9582BE-34D9-4FD8-8ABA-CA404380E343}"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79C24-E3F3-41A5-AC17-43B611B3B629}" type="slidenum">
              <a:rPr lang="en-US" smtClean="0"/>
              <a:pPr/>
              <a:t>‹#›</a:t>
            </a:fld>
            <a:endParaRPr lang="en-US"/>
          </a:p>
        </p:txBody>
      </p:sp>
    </p:spTree>
    <p:extLst>
      <p:ext uri="{BB962C8B-B14F-4D97-AF65-F5344CB8AC3E}">
        <p14:creationId xmlns:p14="http://schemas.microsoft.com/office/powerpoint/2010/main" val="9360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9582BE-34D9-4FD8-8ABA-CA404380E343}" type="datetimeFigureOut">
              <a:rPr lang="en-US" smtClean="0"/>
              <a:pPr/>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79C24-E3F3-41A5-AC17-43B611B3B629}" type="slidenum">
              <a:rPr lang="en-US" smtClean="0"/>
              <a:pPr/>
              <a:t>‹#›</a:t>
            </a:fld>
            <a:endParaRPr lang="en-US"/>
          </a:p>
        </p:txBody>
      </p:sp>
    </p:spTree>
    <p:extLst>
      <p:ext uri="{BB962C8B-B14F-4D97-AF65-F5344CB8AC3E}">
        <p14:creationId xmlns:p14="http://schemas.microsoft.com/office/powerpoint/2010/main" val="334351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9582BE-34D9-4FD8-8ABA-CA404380E343}" type="datetimeFigureOut">
              <a:rPr lang="en-US" smtClean="0"/>
              <a:pPr/>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79C24-E3F3-41A5-AC17-43B611B3B629}" type="slidenum">
              <a:rPr lang="en-US" smtClean="0"/>
              <a:pPr/>
              <a:t>‹#›</a:t>
            </a:fld>
            <a:endParaRPr lang="en-US"/>
          </a:p>
        </p:txBody>
      </p:sp>
    </p:spTree>
    <p:extLst>
      <p:ext uri="{BB962C8B-B14F-4D97-AF65-F5344CB8AC3E}">
        <p14:creationId xmlns:p14="http://schemas.microsoft.com/office/powerpoint/2010/main" val="49134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582BE-34D9-4FD8-8ABA-CA404380E343}" type="datetimeFigureOut">
              <a:rPr lang="en-US" smtClean="0"/>
              <a:pPr/>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79C24-E3F3-41A5-AC17-43B611B3B629}" type="slidenum">
              <a:rPr lang="en-US" smtClean="0"/>
              <a:pPr/>
              <a:t>‹#›</a:t>
            </a:fld>
            <a:endParaRPr lang="en-US"/>
          </a:p>
        </p:txBody>
      </p:sp>
    </p:spTree>
    <p:extLst>
      <p:ext uri="{BB962C8B-B14F-4D97-AF65-F5344CB8AC3E}">
        <p14:creationId xmlns:p14="http://schemas.microsoft.com/office/powerpoint/2010/main" val="400226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582BE-34D9-4FD8-8ABA-CA404380E343}"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79C24-E3F3-41A5-AC17-43B611B3B629}" type="slidenum">
              <a:rPr lang="en-US" smtClean="0"/>
              <a:pPr/>
              <a:t>‹#›</a:t>
            </a:fld>
            <a:endParaRPr lang="en-US"/>
          </a:p>
        </p:txBody>
      </p:sp>
    </p:spTree>
    <p:extLst>
      <p:ext uri="{BB962C8B-B14F-4D97-AF65-F5344CB8AC3E}">
        <p14:creationId xmlns:p14="http://schemas.microsoft.com/office/powerpoint/2010/main" val="12075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582BE-34D9-4FD8-8ABA-CA404380E343}"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79C24-E3F3-41A5-AC17-43B611B3B629}" type="slidenum">
              <a:rPr lang="en-US" smtClean="0"/>
              <a:pPr/>
              <a:t>‹#›</a:t>
            </a:fld>
            <a:endParaRPr lang="en-US"/>
          </a:p>
        </p:txBody>
      </p:sp>
    </p:spTree>
    <p:extLst>
      <p:ext uri="{BB962C8B-B14F-4D97-AF65-F5344CB8AC3E}">
        <p14:creationId xmlns:p14="http://schemas.microsoft.com/office/powerpoint/2010/main" val="11876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jpe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582BE-34D9-4FD8-8ABA-CA404380E343}" type="datetimeFigureOut">
              <a:rPr lang="en-US" smtClean="0"/>
              <a:pPr/>
              <a:t>1/25/2018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79C24-E3F3-41A5-AC17-43B611B3B629}" type="slidenum">
              <a:rPr lang="en-US" smtClean="0"/>
              <a:pPr/>
              <a:t>‹#›</a:t>
            </a:fld>
            <a:endParaRPr lang="en-US"/>
          </a:p>
        </p:txBody>
      </p:sp>
    </p:spTree>
    <p:extLst>
      <p:ext uri="{BB962C8B-B14F-4D97-AF65-F5344CB8AC3E}">
        <p14:creationId xmlns:p14="http://schemas.microsoft.com/office/powerpoint/2010/main" val="1255319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917224" y="1298222"/>
            <a:ext cx="10385777" cy="467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914401" y="259081"/>
            <a:ext cx="10699044" cy="51296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6788" y="511945"/>
            <a:ext cx="865632" cy="6095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a:solidFill>
                <a:srgbClr val="FEFDFD"/>
              </a:solidFill>
            </a:endParaRPr>
          </a:p>
        </p:txBody>
      </p:sp>
      <p:sp>
        <p:nvSpPr>
          <p:cNvPr id="15" name="TextBox 14"/>
          <p:cNvSpPr txBox="1"/>
          <p:nvPr userDrawn="1"/>
        </p:nvSpPr>
        <p:spPr>
          <a:xfrm>
            <a:off x="691662" y="6436481"/>
            <a:ext cx="3945465" cy="276999"/>
          </a:xfrm>
          <a:prstGeom prst="rect">
            <a:avLst/>
          </a:prstGeom>
          <a:noFill/>
        </p:spPr>
        <p:txBody>
          <a:bodyPr wrap="square" rtlCol="0">
            <a:spAutoFit/>
          </a:bodyPr>
          <a:lstStyle/>
          <a:p>
            <a:pPr algn="ctr" fontAlgn="base">
              <a:spcBef>
                <a:spcPct val="0"/>
              </a:spcBef>
              <a:spcAft>
                <a:spcPct val="0"/>
              </a:spcAft>
            </a:pPr>
            <a:r>
              <a:rPr lang="en-US" sz="1200" dirty="0">
                <a:solidFill>
                  <a:srgbClr val="7C7C7C"/>
                </a:solidFill>
                <a:latin typeface="Calibri Light"/>
                <a:ea typeface="ヒラギノ角ゴ Pro W3" pitchFamily="124" charset="-128"/>
                <a:cs typeface="Calibri Light"/>
              </a:rPr>
              <a:t>©Larsen &amp; Toubro Infotech Ltd. Privileged and Confidential</a:t>
            </a:r>
          </a:p>
        </p:txBody>
      </p:sp>
      <p:pic>
        <p:nvPicPr>
          <p:cNvPr id="3" name="Picture 2" descr="LNT Infotech_K.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04587" y="6379131"/>
            <a:ext cx="1566333" cy="422476"/>
          </a:xfrm>
          <a:prstGeom prst="rect">
            <a:avLst/>
          </a:prstGeom>
        </p:spPr>
      </p:pic>
      <p:sp>
        <p:nvSpPr>
          <p:cNvPr id="9" name="Rectangle 8"/>
          <p:cNvSpPr/>
          <p:nvPr userDrawn="1"/>
        </p:nvSpPr>
        <p:spPr>
          <a:xfrm>
            <a:off x="172071" y="6375421"/>
            <a:ext cx="463588" cy="379656"/>
          </a:xfrm>
          <a:prstGeom prst="rect">
            <a:avLst/>
          </a:prstGeom>
        </p:spPr>
        <p:txBody>
          <a:bodyPr wrap="none">
            <a:spAutoFit/>
          </a:bodyPr>
          <a:lstStyle/>
          <a:p>
            <a:pPr algn="ctr" defTabSz="609585" fontAlgn="base">
              <a:spcBef>
                <a:spcPct val="0"/>
              </a:spcBef>
              <a:spcAft>
                <a:spcPct val="0"/>
              </a:spcAft>
              <a:defRPr/>
            </a:pPr>
            <a:fld id="{9C5957C0-C9FD-924F-A662-3B71DAE40C56}" type="slidenum">
              <a:rPr lang="uk-UA" sz="1867">
                <a:solidFill>
                  <a:srgbClr val="7C7C7C"/>
                </a:solidFill>
                <a:latin typeface="Calibri Light"/>
                <a:ea typeface="ヒラギノ角ゴ Pro W3" pitchFamily="124" charset="-128"/>
                <a:cs typeface="Calibri Light"/>
              </a:rPr>
              <a:pPr algn="ctr" defTabSz="609585" fontAlgn="base">
                <a:spcBef>
                  <a:spcPct val="0"/>
                </a:spcBef>
                <a:spcAft>
                  <a:spcPct val="0"/>
                </a:spcAft>
                <a:defRPr/>
              </a:pPr>
              <a:t>‹#›</a:t>
            </a:fld>
            <a:endParaRPr lang="uk-UA" sz="1400" dirty="0">
              <a:solidFill>
                <a:srgbClr val="7C7C7C"/>
              </a:solidFill>
              <a:latin typeface="Calibri Light"/>
              <a:ea typeface="ヒラギノ角ゴ Pro W3" pitchFamily="124" charset="-128"/>
              <a:cs typeface="Calibri Light"/>
            </a:endParaRPr>
          </a:p>
        </p:txBody>
      </p:sp>
      <p:sp>
        <p:nvSpPr>
          <p:cNvPr id="10" name="Rectangle 9"/>
          <p:cNvSpPr/>
          <p:nvPr userDrawn="1"/>
        </p:nvSpPr>
        <p:spPr>
          <a:xfrm>
            <a:off x="11321772" y="6559890"/>
            <a:ext cx="865632" cy="6095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a:solidFill>
                <a:srgbClr val="FEFDFD"/>
              </a:solidFill>
            </a:endParaRPr>
          </a:p>
        </p:txBody>
      </p:sp>
    </p:spTree>
    <p:extLst>
      <p:ext uri="{BB962C8B-B14F-4D97-AF65-F5344CB8AC3E}">
        <p14:creationId xmlns:p14="http://schemas.microsoft.com/office/powerpoint/2010/main" val="67609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rtl="0" eaLnBrk="0" fontAlgn="base" hangingPunct="0">
        <a:spcBef>
          <a:spcPct val="0"/>
        </a:spcBef>
        <a:spcAft>
          <a:spcPct val="0"/>
        </a:spcAft>
        <a:defRPr sz="3333" b="0" i="0" baseline="0">
          <a:solidFill>
            <a:srgbClr val="000000"/>
          </a:solidFill>
          <a:latin typeface="Calibri Light"/>
          <a:ea typeface="+mj-ea"/>
          <a:cs typeface="Calibri Light"/>
        </a:defRPr>
      </a:lvl1pPr>
      <a:lvl2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5pPr>
      <a:lvl6pPr marL="519488"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6pPr>
      <a:lvl7pPr marL="1038977"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7pPr>
      <a:lvl8pPr marL="1558465"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8pPr>
      <a:lvl9pPr marL="2077952"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9pPr>
    </p:titleStyle>
    <p:bodyStyle>
      <a:lvl1pPr marL="304792" indent="-304792" algn="l" defTabSz="2088776" rtl="0" eaLnBrk="0" fontAlgn="base" hangingPunct="0">
        <a:spcBef>
          <a:spcPct val="75000"/>
        </a:spcBef>
        <a:spcAft>
          <a:spcPct val="0"/>
        </a:spcAft>
        <a:buClrTx/>
        <a:buFont typeface="Wingdings" pitchFamily="2" charset="2"/>
        <a:buChar char="§"/>
        <a:defRPr sz="2133" b="0" i="0">
          <a:solidFill>
            <a:schemeClr val="tx1">
              <a:lumMod val="75000"/>
            </a:schemeClr>
          </a:solidFill>
          <a:latin typeface="Calibri Light"/>
          <a:ea typeface="+mn-ea"/>
          <a:cs typeface="Calibri Light"/>
        </a:defRPr>
      </a:lvl1pPr>
      <a:lvl2pPr marL="605352" indent="-300559" algn="l" defTabSz="2088776" rtl="0" eaLnBrk="0" fontAlgn="base" hangingPunct="0">
        <a:spcBef>
          <a:spcPct val="25000"/>
        </a:spcBef>
        <a:spcAft>
          <a:spcPct val="0"/>
        </a:spcAft>
        <a:buClrTx/>
        <a:buFont typeface="Arial" pitchFamily="34" charset="0"/>
        <a:buChar char="–"/>
        <a:defRPr sz="2133" b="0" i="0">
          <a:solidFill>
            <a:schemeClr val="tx1">
              <a:lumMod val="75000"/>
            </a:schemeClr>
          </a:solidFill>
          <a:latin typeface="Calibri Light"/>
          <a:ea typeface="+mn-ea"/>
          <a:cs typeface="Calibri Light"/>
        </a:defRPr>
      </a:lvl2pPr>
      <a:lvl3pPr marL="914377" indent="-304792" algn="l" defTabSz="2088776" rtl="0" eaLnBrk="0" fontAlgn="base" hangingPunct="0">
        <a:spcBef>
          <a:spcPct val="25000"/>
        </a:spcBef>
        <a:spcAft>
          <a:spcPct val="0"/>
        </a:spcAft>
        <a:buClrTx/>
        <a:buFont typeface="Arial"/>
        <a:buChar char="•"/>
        <a:defRPr sz="2133" b="0" i="0">
          <a:solidFill>
            <a:schemeClr val="tx1">
              <a:lumMod val="75000"/>
            </a:schemeClr>
          </a:solidFill>
          <a:latin typeface="Calibri Light"/>
          <a:ea typeface="+mn-ea"/>
          <a:cs typeface="Calibri Light"/>
        </a:defRPr>
      </a:lvl3pPr>
      <a:lvl4pPr marL="1219170" indent="-304792" algn="l" defTabSz="2088776" rtl="0" eaLnBrk="0" fontAlgn="base" hangingPunct="0">
        <a:spcBef>
          <a:spcPct val="25000"/>
        </a:spcBef>
        <a:spcAft>
          <a:spcPct val="0"/>
        </a:spcAft>
        <a:buClrTx/>
        <a:buFont typeface="Trebuchet MS" pitchFamily="34" charset="0"/>
        <a:buChar char="-"/>
        <a:defRPr sz="2133" b="0" i="0">
          <a:solidFill>
            <a:schemeClr val="tx1">
              <a:lumMod val="75000"/>
            </a:schemeClr>
          </a:solidFill>
          <a:latin typeface="Calibri Light"/>
          <a:ea typeface="+mn-ea"/>
          <a:cs typeface="Calibri Light"/>
        </a:defRPr>
      </a:lvl4pPr>
      <a:lvl5pPr marL="1523962" indent="-304792" algn="l" defTabSz="2088776" rtl="0" eaLnBrk="0" fontAlgn="base" hangingPunct="0">
        <a:spcBef>
          <a:spcPct val="25000"/>
        </a:spcBef>
        <a:spcAft>
          <a:spcPct val="0"/>
        </a:spcAft>
        <a:buClrTx/>
        <a:buFont typeface="Calibri Light" pitchFamily="34" charset="0"/>
        <a:buChar char="»"/>
        <a:defRPr sz="2133" b="0" i="0">
          <a:solidFill>
            <a:schemeClr val="tx1">
              <a:lumMod val="75000"/>
            </a:schemeClr>
          </a:solidFill>
          <a:latin typeface="Calibri Light"/>
          <a:ea typeface="+mn-ea"/>
          <a:cs typeface="Calibri Light"/>
        </a:defRPr>
      </a:lvl5pPr>
      <a:lvl6pPr marL="1488117"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6pPr>
      <a:lvl7pPr marL="2007606"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7pPr>
      <a:lvl8pPr marL="2527094"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8pPr>
      <a:lvl9pPr marL="3046583"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9pPr>
    </p:bodyStyle>
    <p:otherStyle>
      <a:defPPr>
        <a:defRPr lang="en-US"/>
      </a:defPPr>
      <a:lvl1pPr marL="0" algn="l" defTabSz="1038977" rtl="0" eaLnBrk="1" latinLnBrk="0" hangingPunct="1">
        <a:defRPr sz="2000" kern="1200">
          <a:solidFill>
            <a:schemeClr val="tx1"/>
          </a:solidFill>
          <a:latin typeface="+mn-lt"/>
          <a:ea typeface="+mn-ea"/>
          <a:cs typeface="+mn-cs"/>
        </a:defRPr>
      </a:lvl1pPr>
      <a:lvl2pPr marL="519488" algn="l" defTabSz="1038977" rtl="0" eaLnBrk="1" latinLnBrk="0" hangingPunct="1">
        <a:defRPr sz="2000" kern="1200">
          <a:solidFill>
            <a:schemeClr val="tx1"/>
          </a:solidFill>
          <a:latin typeface="+mn-lt"/>
          <a:ea typeface="+mn-ea"/>
          <a:cs typeface="+mn-cs"/>
        </a:defRPr>
      </a:lvl2pPr>
      <a:lvl3pPr marL="1038977" algn="l" defTabSz="1038977" rtl="0" eaLnBrk="1" latinLnBrk="0" hangingPunct="1">
        <a:defRPr sz="2000" kern="1200">
          <a:solidFill>
            <a:schemeClr val="tx1"/>
          </a:solidFill>
          <a:latin typeface="+mn-lt"/>
          <a:ea typeface="+mn-ea"/>
          <a:cs typeface="+mn-cs"/>
        </a:defRPr>
      </a:lvl3pPr>
      <a:lvl4pPr marL="1558465" algn="l" defTabSz="1038977" rtl="0" eaLnBrk="1" latinLnBrk="0" hangingPunct="1">
        <a:defRPr sz="2000" kern="1200">
          <a:solidFill>
            <a:schemeClr val="tx1"/>
          </a:solidFill>
          <a:latin typeface="+mn-lt"/>
          <a:ea typeface="+mn-ea"/>
          <a:cs typeface="+mn-cs"/>
        </a:defRPr>
      </a:lvl4pPr>
      <a:lvl5pPr marL="2077952" algn="l" defTabSz="1038977" rtl="0" eaLnBrk="1" latinLnBrk="0" hangingPunct="1">
        <a:defRPr sz="2000" kern="1200">
          <a:solidFill>
            <a:schemeClr val="tx1"/>
          </a:solidFill>
          <a:latin typeface="+mn-lt"/>
          <a:ea typeface="+mn-ea"/>
          <a:cs typeface="+mn-cs"/>
        </a:defRPr>
      </a:lvl5pPr>
      <a:lvl6pPr marL="2597440" algn="l" defTabSz="1038977" rtl="0" eaLnBrk="1" latinLnBrk="0" hangingPunct="1">
        <a:defRPr sz="2000" kern="1200">
          <a:solidFill>
            <a:schemeClr val="tx1"/>
          </a:solidFill>
          <a:latin typeface="+mn-lt"/>
          <a:ea typeface="+mn-ea"/>
          <a:cs typeface="+mn-cs"/>
        </a:defRPr>
      </a:lvl6pPr>
      <a:lvl7pPr marL="3116929" algn="l" defTabSz="1038977" rtl="0" eaLnBrk="1" latinLnBrk="0" hangingPunct="1">
        <a:defRPr sz="2000" kern="1200">
          <a:solidFill>
            <a:schemeClr val="tx1"/>
          </a:solidFill>
          <a:latin typeface="+mn-lt"/>
          <a:ea typeface="+mn-ea"/>
          <a:cs typeface="+mn-cs"/>
        </a:defRPr>
      </a:lvl7pPr>
      <a:lvl8pPr marL="3636417" algn="l" defTabSz="1038977" rtl="0" eaLnBrk="1" latinLnBrk="0" hangingPunct="1">
        <a:defRPr sz="2000" kern="1200">
          <a:solidFill>
            <a:schemeClr val="tx1"/>
          </a:solidFill>
          <a:latin typeface="+mn-lt"/>
          <a:ea typeface="+mn-ea"/>
          <a:cs typeface="+mn-cs"/>
        </a:defRPr>
      </a:lvl8pPr>
      <a:lvl9pPr marL="4155905" algn="l" defTabSz="1038977"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917224" y="1298222"/>
            <a:ext cx="10385777" cy="467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914401" y="259081"/>
            <a:ext cx="10699044" cy="51296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6788" y="511945"/>
            <a:ext cx="865632" cy="6095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a:solidFill>
                <a:srgbClr val="FEFDFD"/>
              </a:solidFill>
            </a:endParaRPr>
          </a:p>
        </p:txBody>
      </p:sp>
      <p:sp>
        <p:nvSpPr>
          <p:cNvPr id="15" name="TextBox 14"/>
          <p:cNvSpPr txBox="1"/>
          <p:nvPr userDrawn="1"/>
        </p:nvSpPr>
        <p:spPr>
          <a:xfrm>
            <a:off x="691662" y="6436481"/>
            <a:ext cx="3945465" cy="276999"/>
          </a:xfrm>
          <a:prstGeom prst="rect">
            <a:avLst/>
          </a:prstGeom>
          <a:noFill/>
        </p:spPr>
        <p:txBody>
          <a:bodyPr wrap="square" rtlCol="0">
            <a:spAutoFit/>
          </a:bodyPr>
          <a:lstStyle/>
          <a:p>
            <a:pPr algn="ctr" fontAlgn="base">
              <a:spcBef>
                <a:spcPct val="0"/>
              </a:spcBef>
              <a:spcAft>
                <a:spcPct val="0"/>
              </a:spcAft>
            </a:pPr>
            <a:r>
              <a:rPr lang="en-US" sz="1200" dirty="0">
                <a:solidFill>
                  <a:srgbClr val="7C7C7C"/>
                </a:solidFill>
                <a:latin typeface="Calibri Light"/>
                <a:ea typeface="ヒラギノ角ゴ Pro W3" pitchFamily="124" charset="-128"/>
                <a:cs typeface="Calibri Light"/>
              </a:rPr>
              <a:t>©Larsen &amp; Toubro Infotech Ltd. Privileged and Confidential</a:t>
            </a:r>
          </a:p>
        </p:txBody>
      </p:sp>
      <p:pic>
        <p:nvPicPr>
          <p:cNvPr id="3" name="Picture 2" descr="LNT Infotech_K.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04587" y="6379131"/>
            <a:ext cx="1566333" cy="422476"/>
          </a:xfrm>
          <a:prstGeom prst="rect">
            <a:avLst/>
          </a:prstGeom>
        </p:spPr>
      </p:pic>
      <p:sp>
        <p:nvSpPr>
          <p:cNvPr id="9" name="Rectangle 8"/>
          <p:cNvSpPr/>
          <p:nvPr userDrawn="1"/>
        </p:nvSpPr>
        <p:spPr>
          <a:xfrm>
            <a:off x="172071" y="6375421"/>
            <a:ext cx="463588" cy="379656"/>
          </a:xfrm>
          <a:prstGeom prst="rect">
            <a:avLst/>
          </a:prstGeom>
        </p:spPr>
        <p:txBody>
          <a:bodyPr wrap="none">
            <a:spAutoFit/>
          </a:bodyPr>
          <a:lstStyle/>
          <a:p>
            <a:pPr algn="ctr" defTabSz="609585" fontAlgn="base">
              <a:spcBef>
                <a:spcPct val="0"/>
              </a:spcBef>
              <a:spcAft>
                <a:spcPct val="0"/>
              </a:spcAft>
              <a:defRPr/>
            </a:pPr>
            <a:fld id="{9C5957C0-C9FD-924F-A662-3B71DAE40C56}" type="slidenum">
              <a:rPr lang="uk-UA" sz="1867">
                <a:solidFill>
                  <a:srgbClr val="7C7C7C"/>
                </a:solidFill>
                <a:latin typeface="Calibri Light"/>
                <a:ea typeface="ヒラギノ角ゴ Pro W3" pitchFamily="124" charset="-128"/>
                <a:cs typeface="Calibri Light"/>
              </a:rPr>
              <a:pPr algn="ctr" defTabSz="609585" fontAlgn="base">
                <a:spcBef>
                  <a:spcPct val="0"/>
                </a:spcBef>
                <a:spcAft>
                  <a:spcPct val="0"/>
                </a:spcAft>
                <a:defRPr/>
              </a:pPr>
              <a:t>‹#›</a:t>
            </a:fld>
            <a:endParaRPr lang="uk-UA" sz="1400" dirty="0">
              <a:solidFill>
                <a:srgbClr val="7C7C7C"/>
              </a:solidFill>
              <a:latin typeface="Calibri Light"/>
              <a:ea typeface="ヒラギノ角ゴ Pro W3" pitchFamily="124" charset="-128"/>
              <a:cs typeface="Calibri Light"/>
            </a:endParaRPr>
          </a:p>
        </p:txBody>
      </p:sp>
      <p:sp>
        <p:nvSpPr>
          <p:cNvPr id="10" name="Rectangle 9"/>
          <p:cNvSpPr/>
          <p:nvPr userDrawn="1"/>
        </p:nvSpPr>
        <p:spPr>
          <a:xfrm>
            <a:off x="11321772" y="6559890"/>
            <a:ext cx="865632" cy="6095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a:solidFill>
                <a:srgbClr val="FEFDFD"/>
              </a:solidFill>
            </a:endParaRPr>
          </a:p>
        </p:txBody>
      </p:sp>
    </p:spTree>
    <p:extLst>
      <p:ext uri="{BB962C8B-B14F-4D97-AF65-F5344CB8AC3E}">
        <p14:creationId xmlns:p14="http://schemas.microsoft.com/office/powerpoint/2010/main" val="344367255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ftr="0" dt="0"/>
  <p:txStyles>
    <p:titleStyle>
      <a:lvl1pPr algn="l" rtl="0" eaLnBrk="0" fontAlgn="base" hangingPunct="0">
        <a:spcBef>
          <a:spcPct val="0"/>
        </a:spcBef>
        <a:spcAft>
          <a:spcPct val="0"/>
        </a:spcAft>
        <a:defRPr sz="3333" b="0" i="0" baseline="0">
          <a:solidFill>
            <a:srgbClr val="000000"/>
          </a:solidFill>
          <a:latin typeface="Calibri Light"/>
          <a:ea typeface="+mj-ea"/>
          <a:cs typeface="Calibri Light"/>
        </a:defRPr>
      </a:lvl1pPr>
      <a:lvl2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5pPr>
      <a:lvl6pPr marL="519488"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6pPr>
      <a:lvl7pPr marL="1038977"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7pPr>
      <a:lvl8pPr marL="1558465"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8pPr>
      <a:lvl9pPr marL="2077952"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9pPr>
    </p:titleStyle>
    <p:bodyStyle>
      <a:lvl1pPr marL="304792" indent="-304792" algn="l" defTabSz="2088776" rtl="0" eaLnBrk="0" fontAlgn="base" hangingPunct="0">
        <a:spcBef>
          <a:spcPct val="75000"/>
        </a:spcBef>
        <a:spcAft>
          <a:spcPct val="0"/>
        </a:spcAft>
        <a:buClrTx/>
        <a:buFont typeface="Wingdings" pitchFamily="2" charset="2"/>
        <a:buChar char="§"/>
        <a:defRPr sz="2133" b="0" i="0">
          <a:solidFill>
            <a:schemeClr val="tx1">
              <a:lumMod val="75000"/>
            </a:schemeClr>
          </a:solidFill>
          <a:latin typeface="Calibri Light"/>
          <a:ea typeface="+mn-ea"/>
          <a:cs typeface="Calibri Light"/>
        </a:defRPr>
      </a:lvl1pPr>
      <a:lvl2pPr marL="605352" indent="-300559" algn="l" defTabSz="2088776" rtl="0" eaLnBrk="0" fontAlgn="base" hangingPunct="0">
        <a:spcBef>
          <a:spcPct val="25000"/>
        </a:spcBef>
        <a:spcAft>
          <a:spcPct val="0"/>
        </a:spcAft>
        <a:buClrTx/>
        <a:buFont typeface="Arial" pitchFamily="34" charset="0"/>
        <a:buChar char="–"/>
        <a:defRPr sz="2133" b="0" i="0">
          <a:solidFill>
            <a:schemeClr val="tx1">
              <a:lumMod val="75000"/>
            </a:schemeClr>
          </a:solidFill>
          <a:latin typeface="Calibri Light"/>
          <a:ea typeface="+mn-ea"/>
          <a:cs typeface="Calibri Light"/>
        </a:defRPr>
      </a:lvl2pPr>
      <a:lvl3pPr marL="914377" indent="-304792" algn="l" defTabSz="2088776" rtl="0" eaLnBrk="0" fontAlgn="base" hangingPunct="0">
        <a:spcBef>
          <a:spcPct val="25000"/>
        </a:spcBef>
        <a:spcAft>
          <a:spcPct val="0"/>
        </a:spcAft>
        <a:buClrTx/>
        <a:buFont typeface="Arial"/>
        <a:buChar char="•"/>
        <a:defRPr sz="2133" b="0" i="0">
          <a:solidFill>
            <a:schemeClr val="tx1">
              <a:lumMod val="75000"/>
            </a:schemeClr>
          </a:solidFill>
          <a:latin typeface="Calibri Light"/>
          <a:ea typeface="+mn-ea"/>
          <a:cs typeface="Calibri Light"/>
        </a:defRPr>
      </a:lvl3pPr>
      <a:lvl4pPr marL="1219170" indent="-304792" algn="l" defTabSz="2088776" rtl="0" eaLnBrk="0" fontAlgn="base" hangingPunct="0">
        <a:spcBef>
          <a:spcPct val="25000"/>
        </a:spcBef>
        <a:spcAft>
          <a:spcPct val="0"/>
        </a:spcAft>
        <a:buClrTx/>
        <a:buFont typeface="Trebuchet MS" pitchFamily="34" charset="0"/>
        <a:buChar char="-"/>
        <a:defRPr sz="2133" b="0" i="0">
          <a:solidFill>
            <a:schemeClr val="tx1">
              <a:lumMod val="75000"/>
            </a:schemeClr>
          </a:solidFill>
          <a:latin typeface="Calibri Light"/>
          <a:ea typeface="+mn-ea"/>
          <a:cs typeface="Calibri Light"/>
        </a:defRPr>
      </a:lvl4pPr>
      <a:lvl5pPr marL="1523962" indent="-304792" algn="l" defTabSz="2088776" rtl="0" eaLnBrk="0" fontAlgn="base" hangingPunct="0">
        <a:spcBef>
          <a:spcPct val="25000"/>
        </a:spcBef>
        <a:spcAft>
          <a:spcPct val="0"/>
        </a:spcAft>
        <a:buClrTx/>
        <a:buFont typeface="Calibri Light" pitchFamily="34" charset="0"/>
        <a:buChar char="»"/>
        <a:defRPr sz="2133" b="0" i="0">
          <a:solidFill>
            <a:schemeClr val="tx1">
              <a:lumMod val="75000"/>
            </a:schemeClr>
          </a:solidFill>
          <a:latin typeface="Calibri Light"/>
          <a:ea typeface="+mn-ea"/>
          <a:cs typeface="Calibri Light"/>
        </a:defRPr>
      </a:lvl5pPr>
      <a:lvl6pPr marL="1488117"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6pPr>
      <a:lvl7pPr marL="2007606"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7pPr>
      <a:lvl8pPr marL="2527094"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8pPr>
      <a:lvl9pPr marL="3046583"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9pPr>
    </p:bodyStyle>
    <p:otherStyle>
      <a:defPPr>
        <a:defRPr lang="en-US"/>
      </a:defPPr>
      <a:lvl1pPr marL="0" algn="l" defTabSz="1038977" rtl="0" eaLnBrk="1" latinLnBrk="0" hangingPunct="1">
        <a:defRPr sz="2000" kern="1200">
          <a:solidFill>
            <a:schemeClr val="tx1"/>
          </a:solidFill>
          <a:latin typeface="+mn-lt"/>
          <a:ea typeface="+mn-ea"/>
          <a:cs typeface="+mn-cs"/>
        </a:defRPr>
      </a:lvl1pPr>
      <a:lvl2pPr marL="519488" algn="l" defTabSz="1038977" rtl="0" eaLnBrk="1" latinLnBrk="0" hangingPunct="1">
        <a:defRPr sz="2000" kern="1200">
          <a:solidFill>
            <a:schemeClr val="tx1"/>
          </a:solidFill>
          <a:latin typeface="+mn-lt"/>
          <a:ea typeface="+mn-ea"/>
          <a:cs typeface="+mn-cs"/>
        </a:defRPr>
      </a:lvl2pPr>
      <a:lvl3pPr marL="1038977" algn="l" defTabSz="1038977" rtl="0" eaLnBrk="1" latinLnBrk="0" hangingPunct="1">
        <a:defRPr sz="2000" kern="1200">
          <a:solidFill>
            <a:schemeClr val="tx1"/>
          </a:solidFill>
          <a:latin typeface="+mn-lt"/>
          <a:ea typeface="+mn-ea"/>
          <a:cs typeface="+mn-cs"/>
        </a:defRPr>
      </a:lvl3pPr>
      <a:lvl4pPr marL="1558465" algn="l" defTabSz="1038977" rtl="0" eaLnBrk="1" latinLnBrk="0" hangingPunct="1">
        <a:defRPr sz="2000" kern="1200">
          <a:solidFill>
            <a:schemeClr val="tx1"/>
          </a:solidFill>
          <a:latin typeface="+mn-lt"/>
          <a:ea typeface="+mn-ea"/>
          <a:cs typeface="+mn-cs"/>
        </a:defRPr>
      </a:lvl4pPr>
      <a:lvl5pPr marL="2077952" algn="l" defTabSz="1038977" rtl="0" eaLnBrk="1" latinLnBrk="0" hangingPunct="1">
        <a:defRPr sz="2000" kern="1200">
          <a:solidFill>
            <a:schemeClr val="tx1"/>
          </a:solidFill>
          <a:latin typeface="+mn-lt"/>
          <a:ea typeface="+mn-ea"/>
          <a:cs typeface="+mn-cs"/>
        </a:defRPr>
      </a:lvl5pPr>
      <a:lvl6pPr marL="2597440" algn="l" defTabSz="1038977" rtl="0" eaLnBrk="1" latinLnBrk="0" hangingPunct="1">
        <a:defRPr sz="2000" kern="1200">
          <a:solidFill>
            <a:schemeClr val="tx1"/>
          </a:solidFill>
          <a:latin typeface="+mn-lt"/>
          <a:ea typeface="+mn-ea"/>
          <a:cs typeface="+mn-cs"/>
        </a:defRPr>
      </a:lvl6pPr>
      <a:lvl7pPr marL="3116929" algn="l" defTabSz="1038977" rtl="0" eaLnBrk="1" latinLnBrk="0" hangingPunct="1">
        <a:defRPr sz="2000" kern="1200">
          <a:solidFill>
            <a:schemeClr val="tx1"/>
          </a:solidFill>
          <a:latin typeface="+mn-lt"/>
          <a:ea typeface="+mn-ea"/>
          <a:cs typeface="+mn-cs"/>
        </a:defRPr>
      </a:lvl7pPr>
      <a:lvl8pPr marL="3636417" algn="l" defTabSz="1038977" rtl="0" eaLnBrk="1" latinLnBrk="0" hangingPunct="1">
        <a:defRPr sz="2000" kern="1200">
          <a:solidFill>
            <a:schemeClr val="tx1"/>
          </a:solidFill>
          <a:latin typeface="+mn-lt"/>
          <a:ea typeface="+mn-ea"/>
          <a:cs typeface="+mn-cs"/>
        </a:defRPr>
      </a:lvl8pPr>
      <a:lvl9pPr marL="4155905" algn="l" defTabSz="103897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459485" y="2066035"/>
            <a:ext cx="7408984" cy="1107996"/>
          </a:xfrm>
        </p:spPr>
        <p:txBody>
          <a:bodyPr/>
          <a:lstStyle/>
          <a:p>
            <a:r>
              <a:rPr lang="en-US" dirty="0"/>
              <a:t>AIM CITI </a:t>
            </a:r>
            <a:r>
              <a:rPr lang="en-US" dirty="0" smtClean="0"/>
              <a:t>Compliance</a:t>
            </a:r>
            <a:br>
              <a:rPr lang="en-US" dirty="0" smtClean="0"/>
            </a:br>
            <a:r>
              <a:rPr lang="en-US" dirty="0" smtClean="0"/>
              <a:t>Weekly </a:t>
            </a:r>
            <a:r>
              <a:rPr lang="en-US" dirty="0"/>
              <a:t>Status Report</a:t>
            </a:r>
            <a:endParaRPr lang="en-GB" b="1" dirty="0"/>
          </a:p>
        </p:txBody>
      </p:sp>
      <p:sp>
        <p:nvSpPr>
          <p:cNvPr id="3" name="Title 3"/>
          <p:cNvSpPr txBox="1">
            <a:spLocks/>
          </p:cNvSpPr>
          <p:nvPr/>
        </p:nvSpPr>
        <p:spPr bwMode="gray">
          <a:xfrm>
            <a:off x="487943" y="3912990"/>
            <a:ext cx="7408984" cy="287323"/>
          </a:xfrm>
          <a:prstGeom prst="rect">
            <a:avLst/>
          </a:prstGeom>
          <a:noFill/>
          <a:ln w="9525">
            <a:noFill/>
            <a:miter lim="800000"/>
            <a:headEnd/>
            <a:tailEnd/>
          </a:ln>
          <a:extLst/>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700" b="0" i="0">
                <a:solidFill>
                  <a:schemeClr val="bg1"/>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US" sz="1867" dirty="0" smtClean="0">
                <a:solidFill>
                  <a:srgbClr val="FEFDFD"/>
                </a:solidFill>
              </a:rPr>
              <a:t>9/15/2017</a:t>
            </a:r>
            <a:endParaRPr lang="en-US" sz="1867" dirty="0">
              <a:solidFill>
                <a:srgbClr val="FEFDFD"/>
              </a:solidFill>
            </a:endParaRPr>
          </a:p>
        </p:txBody>
      </p:sp>
    </p:spTree>
    <p:custDataLst>
      <p:tags r:id="rId1"/>
    </p:custDataLst>
    <p:extLst>
      <p:ext uri="{BB962C8B-B14F-4D97-AF65-F5344CB8AC3E}">
        <p14:creationId xmlns:p14="http://schemas.microsoft.com/office/powerpoint/2010/main" val="1479722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64802"/>
            <a:ext cx="10515600" cy="483563"/>
          </a:xfrm>
        </p:spPr>
        <p:txBody>
          <a:bodyPr>
            <a:normAutofit fontScale="90000"/>
          </a:bodyPr>
          <a:lstStyle/>
          <a:p>
            <a:r>
              <a:rPr lang="en-US" dirty="0" smtClean="0"/>
              <a:t>KYC  - DEV</a:t>
            </a:r>
            <a:endParaRPr lang="en-US" dirty="0"/>
          </a:p>
        </p:txBody>
      </p:sp>
      <p:sp>
        <p:nvSpPr>
          <p:cNvPr id="7" name="Rectangle 5"/>
          <p:cNvSpPr>
            <a:spLocks noChangeArrowheads="1"/>
          </p:cNvSpPr>
          <p:nvPr/>
        </p:nvSpPr>
        <p:spPr bwMode="auto">
          <a:xfrm>
            <a:off x="903288" y="571796"/>
            <a:ext cx="4275336" cy="24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507" tIns="42753" rIns="85507" bIns="42753" numCol="1" anchor="ctr" anchorCtr="0" compatLnSpc="1">
            <a:prstTxWarp prst="textNoShape">
              <a:avLst/>
            </a:prstTxWarp>
            <a:spAutoFit/>
          </a:bodyPr>
          <a:lstStyle/>
          <a:p>
            <a:pPr algn="justLow" defTabSz="855055" fontAlgn="base">
              <a:spcBef>
                <a:spcPct val="0"/>
              </a:spcBef>
              <a:spcAft>
                <a:spcPct val="0"/>
              </a:spcAft>
            </a:pPr>
            <a:r>
              <a:rPr lang="en-GB" sz="1029" b="1" dirty="0" smtClean="0">
                <a:latin typeface="Calibri" pitchFamily="34" charset="0"/>
                <a:ea typeface="Times New Roman" pitchFamily="18" charset="0"/>
                <a:cs typeface="Microsoft Sans Serif" pitchFamily="34" charset="0"/>
              </a:rPr>
              <a:t>Key Projects / Activities</a:t>
            </a:r>
            <a:endParaRPr lang="en-GB" sz="1496" dirty="0">
              <a:latin typeface="Arial" pitchFamily="34" charset="0"/>
              <a:cs typeface="Arial" pitchFamily="34" charset="0"/>
            </a:endParaRPr>
          </a:p>
        </p:txBody>
      </p:sp>
      <p:sp>
        <p:nvSpPr>
          <p:cNvPr id="8" name="Rectangle 9"/>
          <p:cNvSpPr>
            <a:spLocks noChangeArrowheads="1"/>
          </p:cNvSpPr>
          <p:nvPr/>
        </p:nvSpPr>
        <p:spPr bwMode="auto">
          <a:xfrm>
            <a:off x="833318" y="2313143"/>
            <a:ext cx="2647706" cy="24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507" tIns="42753" rIns="85507" bIns="42753" numCol="1" anchor="t" anchorCtr="0" compatLnSpc="1">
            <a:prstTxWarp prst="textNoShape">
              <a:avLst/>
            </a:prstTxWarp>
            <a:spAutoFit/>
          </a:bodyPr>
          <a:lstStyle/>
          <a:p>
            <a:pPr defTabSz="855055" fontAlgn="base">
              <a:spcBef>
                <a:spcPct val="0"/>
              </a:spcBef>
              <a:spcAft>
                <a:spcPct val="0"/>
              </a:spcAft>
            </a:pPr>
            <a:r>
              <a:rPr lang="en-GB" sz="1029" b="1" dirty="0">
                <a:latin typeface="Calibri" pitchFamily="34" charset="0"/>
                <a:ea typeface="Times New Roman" pitchFamily="18" charset="0"/>
                <a:cs typeface="Microsoft Sans Serif" pitchFamily="34" charset="0"/>
              </a:rPr>
              <a:t>Completed </a:t>
            </a:r>
            <a:r>
              <a:rPr lang="en-GB" sz="1029" b="1" dirty="0" smtClean="0">
                <a:latin typeface="Calibri" pitchFamily="34" charset="0"/>
                <a:ea typeface="Times New Roman" pitchFamily="18" charset="0"/>
                <a:cs typeface="Microsoft Sans Serif" pitchFamily="34" charset="0"/>
              </a:rPr>
              <a:t>activities</a:t>
            </a:r>
            <a:endParaRPr lang="en-GB" sz="1496" dirty="0">
              <a:latin typeface="Arial" pitchFamily="34" charset="0"/>
              <a:cs typeface="Arial" pitchFamily="34" charset="0"/>
            </a:endParaRPr>
          </a:p>
        </p:txBody>
      </p:sp>
      <p:sp>
        <p:nvSpPr>
          <p:cNvPr id="9" name="Rectangle 4"/>
          <p:cNvSpPr>
            <a:spLocks noChangeArrowheads="1"/>
          </p:cNvSpPr>
          <p:nvPr/>
        </p:nvSpPr>
        <p:spPr bwMode="gray">
          <a:xfrm>
            <a:off x="903288" y="2540072"/>
            <a:ext cx="4462720" cy="2093127"/>
          </a:xfrm>
          <a:prstGeom prst="rect">
            <a:avLst/>
          </a:prstGeom>
          <a:solidFill>
            <a:schemeClr val="bg1"/>
          </a:solidFill>
          <a:ln w="9525">
            <a:solidFill>
              <a:schemeClr val="accent1">
                <a:lumMod val="75000"/>
              </a:schemeClr>
            </a:solidFill>
            <a:miter lim="800000"/>
            <a:headEnd/>
            <a:tailEnd/>
          </a:ln>
        </p:spPr>
        <p:txBody>
          <a:bodyPr lIns="29690" tIns="59380" rIns="29690" bIns="59380" anchor="t"/>
          <a:lstStyle/>
          <a:p>
            <a:pPr marL="213764" indent="-213764">
              <a:buFont typeface="Wingdings" pitchFamily="2" charset="2"/>
              <a:buChar char="Ø"/>
              <a:defRPr/>
            </a:pPr>
            <a:r>
              <a:rPr lang="en-US" sz="1122" dirty="0" smtClean="0"/>
              <a:t>Data Validation in </a:t>
            </a:r>
            <a:r>
              <a:rPr lang="en-US" sz="1122" dirty="0"/>
              <a:t> </a:t>
            </a:r>
            <a:r>
              <a:rPr lang="en-US" sz="1122" dirty="0" smtClean="0"/>
              <a:t>PT3 for 2</a:t>
            </a:r>
            <a:r>
              <a:rPr lang="en-US" sz="1122" baseline="30000" dirty="0" smtClean="0"/>
              <a:t>nd</a:t>
            </a:r>
            <a:r>
              <a:rPr lang="en-US" sz="1122" dirty="0" smtClean="0"/>
              <a:t> Day </a:t>
            </a:r>
            <a:r>
              <a:rPr lang="en-US" sz="1122" dirty="0"/>
              <a:t>1</a:t>
            </a:r>
            <a:r>
              <a:rPr lang="en-US" sz="1122" dirty="0" smtClean="0"/>
              <a:t> Load</a:t>
            </a:r>
          </a:p>
          <a:p>
            <a:pPr marL="670964" lvl="1" indent="-213764">
              <a:buFont typeface="Wingdings" pitchFamily="2" charset="2"/>
              <a:buChar char="Ø"/>
              <a:defRPr/>
            </a:pPr>
            <a:r>
              <a:rPr lang="en-US" sz="1122" dirty="0" smtClean="0"/>
              <a:t>Recon Validation </a:t>
            </a:r>
            <a:r>
              <a:rPr lang="en-US" sz="1122" dirty="0"/>
              <a:t> </a:t>
            </a:r>
            <a:r>
              <a:rPr lang="en-US" sz="1122" dirty="0" smtClean="0"/>
              <a:t>and  SMRY Validation Completed.</a:t>
            </a:r>
          </a:p>
          <a:p>
            <a:pPr marL="670964" lvl="1" indent="-213764">
              <a:buFont typeface="Wingdings" pitchFamily="2" charset="2"/>
              <a:buChar char="Ø"/>
              <a:defRPr/>
            </a:pPr>
            <a:r>
              <a:rPr lang="en-US" sz="1122" dirty="0" smtClean="0"/>
              <a:t>Daily /Weekly Screening and  EAP validation Completed.</a:t>
            </a:r>
          </a:p>
          <a:p>
            <a:pPr marL="670964" lvl="1" indent="-213764">
              <a:buFont typeface="Wingdings" pitchFamily="2" charset="2"/>
              <a:buChar char="Ø"/>
              <a:defRPr/>
            </a:pPr>
            <a:r>
              <a:rPr lang="en-US" sz="1122" dirty="0" smtClean="0"/>
              <a:t>Deck Preparation for PT3 load with detailed artifacts submission to the client.</a:t>
            </a:r>
          </a:p>
          <a:p>
            <a:pPr marL="213764" indent="-213764">
              <a:buFont typeface="Wingdings" pitchFamily="2" charset="2"/>
              <a:buChar char="Ø"/>
              <a:defRPr/>
            </a:pPr>
            <a:r>
              <a:rPr lang="en-US" sz="1122" dirty="0" smtClean="0"/>
              <a:t>Cognos Report Development</a:t>
            </a:r>
            <a:endParaRPr lang="en-US" sz="1122" dirty="0"/>
          </a:p>
          <a:p>
            <a:pPr marL="670964" lvl="1" indent="-213764">
              <a:buFont typeface="Wingdings" pitchFamily="2" charset="2"/>
              <a:buChar char="Ø"/>
              <a:defRPr/>
            </a:pPr>
            <a:r>
              <a:rPr lang="en-US" sz="1122" dirty="0" smtClean="0"/>
              <a:t>77  Reports development has been completed. </a:t>
            </a:r>
            <a:r>
              <a:rPr lang="fr-FR" sz="1122" dirty="0" smtClean="0"/>
              <a:t>LDAP </a:t>
            </a:r>
            <a:r>
              <a:rPr lang="fr-FR" sz="1122" dirty="0"/>
              <a:t>Security </a:t>
            </a:r>
            <a:r>
              <a:rPr lang="fr-FR" sz="1122" dirty="0" smtClean="0"/>
              <a:t>implémentation  complèted.</a:t>
            </a:r>
          </a:p>
          <a:p>
            <a:pPr marL="670964" lvl="1" indent="-213764">
              <a:buFont typeface="Wingdings" pitchFamily="2" charset="2"/>
              <a:buChar char="Ø"/>
              <a:defRPr/>
            </a:pPr>
            <a:r>
              <a:rPr lang="fr-FR" sz="1122" dirty="0" smtClean="0"/>
              <a:t>Mapping documents   and Project related  TTD documents  completed</a:t>
            </a:r>
          </a:p>
          <a:p>
            <a:pPr marL="670964" lvl="1" indent="-213764">
              <a:buFont typeface="Wingdings" pitchFamily="2" charset="2"/>
              <a:buChar char="Ø"/>
              <a:defRPr/>
            </a:pPr>
            <a:r>
              <a:rPr lang="en-US" sz="1122" dirty="0"/>
              <a:t>KYC CDD-SIT testing is completed. </a:t>
            </a:r>
          </a:p>
          <a:p>
            <a:pPr marL="670964" lvl="1" indent="-213764">
              <a:buFont typeface="Wingdings" pitchFamily="2" charset="2"/>
              <a:buChar char="Ø"/>
              <a:defRPr/>
            </a:pPr>
            <a:r>
              <a:rPr lang="en-US" sz="1122" dirty="0"/>
              <a:t>KYC CDD –SIT regressive  testing completed </a:t>
            </a:r>
          </a:p>
          <a:p>
            <a:pPr marL="670964" lvl="1" indent="-213764">
              <a:buFont typeface="Wingdings" pitchFamily="2" charset="2"/>
              <a:buChar char="Ø"/>
              <a:defRPr/>
            </a:pPr>
            <a:endParaRPr lang="fr-FR" sz="1122" dirty="0" smtClean="0"/>
          </a:p>
          <a:p>
            <a:pPr marL="670964" lvl="1" indent="-213764">
              <a:buFont typeface="Wingdings" pitchFamily="2" charset="2"/>
              <a:buChar char="Ø"/>
              <a:defRPr/>
            </a:pPr>
            <a:endParaRPr lang="en-US" sz="1122" dirty="0"/>
          </a:p>
          <a:p>
            <a:pPr marL="670964" lvl="1" indent="-213764">
              <a:buFont typeface="Wingdings" pitchFamily="2" charset="2"/>
              <a:buChar char="Ø"/>
              <a:defRPr/>
            </a:pPr>
            <a:endParaRPr lang="en-US" sz="1122" dirty="0"/>
          </a:p>
          <a:p>
            <a:pPr marL="670964" lvl="1" indent="-213764">
              <a:buFont typeface="Wingdings" pitchFamily="2" charset="2"/>
              <a:buChar char="Ø"/>
              <a:defRPr/>
            </a:pPr>
            <a:endParaRPr lang="en-US" sz="1122" dirty="0"/>
          </a:p>
          <a:p>
            <a:pPr marL="670964" lvl="1" indent="-213764">
              <a:buFont typeface="Wingdings" pitchFamily="2" charset="2"/>
              <a:buChar char="Ø"/>
              <a:defRPr/>
            </a:pPr>
            <a:endParaRPr lang="en-US" sz="1122" dirty="0" smtClean="0"/>
          </a:p>
        </p:txBody>
      </p:sp>
      <p:sp>
        <p:nvSpPr>
          <p:cNvPr id="10" name="Rectangle 9"/>
          <p:cNvSpPr>
            <a:spLocks noChangeArrowheads="1"/>
          </p:cNvSpPr>
          <p:nvPr/>
        </p:nvSpPr>
        <p:spPr bwMode="auto">
          <a:xfrm>
            <a:off x="9175388" y="3656596"/>
            <a:ext cx="2636457" cy="24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507" tIns="42753" rIns="85507" bIns="42753" numCol="1" anchor="t" anchorCtr="0" compatLnSpc="1">
            <a:prstTxWarp prst="textNoShape">
              <a:avLst/>
            </a:prstTxWarp>
            <a:spAutoFit/>
          </a:bodyPr>
          <a:lstStyle/>
          <a:p>
            <a:pPr fontAlgn="base">
              <a:spcBef>
                <a:spcPct val="0"/>
              </a:spcBef>
              <a:spcAft>
                <a:spcPct val="0"/>
              </a:spcAft>
            </a:pPr>
            <a:r>
              <a:rPr lang="en-GB" sz="1029" b="1" dirty="0" smtClean="0">
                <a:latin typeface="Calibri" pitchFamily="34" charset="0"/>
                <a:ea typeface="Times New Roman" pitchFamily="18" charset="0"/>
                <a:cs typeface="Microsoft Sans Serif" pitchFamily="34" charset="0"/>
              </a:rPr>
              <a:t>Technology </a:t>
            </a:r>
            <a:r>
              <a:rPr lang="en-GB" sz="1029" b="1" dirty="0" err="1" smtClean="0">
                <a:latin typeface="Calibri" pitchFamily="34" charset="0"/>
                <a:ea typeface="Times New Roman" pitchFamily="18" charset="0"/>
                <a:cs typeface="Microsoft Sans Serif" pitchFamily="34" charset="0"/>
              </a:rPr>
              <a:t>Vs</a:t>
            </a:r>
            <a:r>
              <a:rPr lang="en-GB" sz="1029" b="1" dirty="0" smtClean="0">
                <a:latin typeface="Calibri" pitchFamily="34" charset="0"/>
                <a:ea typeface="Times New Roman" pitchFamily="18" charset="0"/>
                <a:cs typeface="Microsoft Sans Serif" pitchFamily="34" charset="0"/>
              </a:rPr>
              <a:t> Resource Grade Distribution</a:t>
            </a:r>
            <a:endParaRPr lang="en-GB" sz="1029" b="1" dirty="0">
              <a:latin typeface="Calibri" pitchFamily="34" charset="0"/>
              <a:ea typeface="Times New Roman" pitchFamily="18" charset="0"/>
              <a:cs typeface="Microsoft Sans Serif" pitchFamily="34" charset="0"/>
            </a:endParaRPr>
          </a:p>
        </p:txBody>
      </p:sp>
      <p:sp>
        <p:nvSpPr>
          <p:cNvPr id="12" name="Rectangle 4"/>
          <p:cNvSpPr>
            <a:spLocks noChangeArrowheads="1"/>
          </p:cNvSpPr>
          <p:nvPr/>
        </p:nvSpPr>
        <p:spPr bwMode="gray">
          <a:xfrm>
            <a:off x="5472752" y="3552011"/>
            <a:ext cx="3302758" cy="898070"/>
          </a:xfrm>
          <a:prstGeom prst="rect">
            <a:avLst/>
          </a:prstGeom>
          <a:solidFill>
            <a:schemeClr val="bg1"/>
          </a:solidFill>
          <a:ln w="9525">
            <a:solidFill>
              <a:schemeClr val="accent1">
                <a:lumMod val="75000"/>
              </a:schemeClr>
            </a:solidFill>
            <a:miter lim="800000"/>
            <a:headEnd/>
            <a:tailEnd/>
          </a:ln>
        </p:spPr>
        <p:txBody>
          <a:bodyPr lIns="29690" tIns="59380" rIns="29690" bIns="59380" anchor="t"/>
          <a:lstStyle/>
          <a:p>
            <a:pPr marL="213764" indent="-213764">
              <a:buFont typeface="Wingdings" pitchFamily="2" charset="2"/>
              <a:buChar char="Ø"/>
              <a:defRPr/>
            </a:pPr>
            <a:r>
              <a:rPr lang="en-US" sz="1122" dirty="0" smtClean="0"/>
              <a:t>There is a possible of resource enhancement during the Production migration.</a:t>
            </a:r>
          </a:p>
          <a:p>
            <a:pPr marL="213764" indent="-213764">
              <a:buFont typeface="Wingdings" pitchFamily="2" charset="2"/>
              <a:buChar char="Ø"/>
              <a:defRPr/>
            </a:pPr>
            <a:r>
              <a:rPr lang="en-US" sz="1122" dirty="0" smtClean="0"/>
              <a:t>Expecting Cognos  Transformer cubes  for  KYC- CDD project </a:t>
            </a:r>
          </a:p>
          <a:p>
            <a:pPr marL="213764" indent="-213764">
              <a:buFont typeface="Wingdings" pitchFamily="2" charset="2"/>
              <a:buChar char="Ø"/>
              <a:defRPr/>
            </a:pPr>
            <a:r>
              <a:rPr lang="en-US" sz="1122" dirty="0"/>
              <a:t>Enhancements on current  developed reports .</a:t>
            </a:r>
          </a:p>
          <a:p>
            <a:pPr>
              <a:defRPr/>
            </a:pPr>
            <a:endParaRPr lang="en-US" sz="1122" dirty="0" smtClean="0"/>
          </a:p>
          <a:p>
            <a:pPr>
              <a:defRPr/>
            </a:pPr>
            <a:endParaRPr lang="en-US" sz="1122" dirty="0" smtClean="0"/>
          </a:p>
          <a:p>
            <a:pPr>
              <a:defRPr/>
            </a:pPr>
            <a:endParaRPr lang="en-US" sz="1122" dirty="0"/>
          </a:p>
        </p:txBody>
      </p:sp>
      <p:sp>
        <p:nvSpPr>
          <p:cNvPr id="13" name="Rectangle 9"/>
          <p:cNvSpPr>
            <a:spLocks noChangeArrowheads="1"/>
          </p:cNvSpPr>
          <p:nvPr/>
        </p:nvSpPr>
        <p:spPr bwMode="auto">
          <a:xfrm>
            <a:off x="5470833" y="3318872"/>
            <a:ext cx="1631503" cy="24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507" tIns="42753" rIns="85507" bIns="42753" numCol="1" anchor="t" anchorCtr="0" compatLnSpc="1">
            <a:prstTxWarp prst="textNoShape">
              <a:avLst/>
            </a:prstTxWarp>
            <a:spAutoFit/>
          </a:bodyPr>
          <a:lstStyle/>
          <a:p>
            <a:pPr fontAlgn="base">
              <a:spcBef>
                <a:spcPct val="0"/>
              </a:spcBef>
              <a:spcAft>
                <a:spcPct val="0"/>
              </a:spcAft>
            </a:pPr>
            <a:r>
              <a:rPr lang="en-GB" sz="1029" b="1" dirty="0" smtClean="0">
                <a:latin typeface="Calibri" pitchFamily="34" charset="0"/>
                <a:ea typeface="Times New Roman" pitchFamily="18" charset="0"/>
                <a:cs typeface="Microsoft Sans Serif" pitchFamily="34" charset="0"/>
              </a:rPr>
              <a:t>Opportunities</a:t>
            </a:r>
            <a:endParaRPr lang="en-GB" sz="1029" b="1" dirty="0">
              <a:latin typeface="Calibri" pitchFamily="34" charset="0"/>
              <a:ea typeface="Times New Roman" pitchFamily="18" charset="0"/>
              <a:cs typeface="Microsoft Sans Serif" pitchFamily="34" charset="0"/>
            </a:endParaRPr>
          </a:p>
        </p:txBody>
      </p:sp>
      <p:sp>
        <p:nvSpPr>
          <p:cNvPr id="15" name="Rectangle 9"/>
          <p:cNvSpPr>
            <a:spLocks noChangeArrowheads="1"/>
          </p:cNvSpPr>
          <p:nvPr/>
        </p:nvSpPr>
        <p:spPr bwMode="auto">
          <a:xfrm>
            <a:off x="873308" y="4579707"/>
            <a:ext cx="2647706" cy="24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507" tIns="42753" rIns="85507" bIns="42753" numCol="1" anchor="t" anchorCtr="0" compatLnSpc="1">
            <a:prstTxWarp prst="textNoShape">
              <a:avLst/>
            </a:prstTxWarp>
            <a:spAutoFit/>
          </a:bodyPr>
          <a:lstStyle/>
          <a:p>
            <a:pPr defTabSz="855055" fontAlgn="base">
              <a:spcBef>
                <a:spcPct val="0"/>
              </a:spcBef>
              <a:spcAft>
                <a:spcPct val="0"/>
              </a:spcAft>
            </a:pPr>
            <a:r>
              <a:rPr lang="en-GB" sz="1029" b="1" dirty="0" smtClean="0">
                <a:latin typeface="Calibri" pitchFamily="34" charset="0"/>
                <a:ea typeface="Times New Roman" pitchFamily="18" charset="0"/>
                <a:cs typeface="Microsoft Sans Serif" pitchFamily="34" charset="0"/>
              </a:rPr>
              <a:t>In Progress activities</a:t>
            </a:r>
            <a:endParaRPr lang="en-GB" sz="1496" dirty="0">
              <a:latin typeface="Arial" pitchFamily="34" charset="0"/>
              <a:cs typeface="Arial" pitchFamily="34" charset="0"/>
            </a:endParaRPr>
          </a:p>
        </p:txBody>
      </p:sp>
      <p:sp>
        <p:nvSpPr>
          <p:cNvPr id="16" name="Rectangle 4"/>
          <p:cNvSpPr>
            <a:spLocks noChangeArrowheads="1"/>
          </p:cNvSpPr>
          <p:nvPr/>
        </p:nvSpPr>
        <p:spPr bwMode="gray">
          <a:xfrm>
            <a:off x="915932" y="4778294"/>
            <a:ext cx="4450076" cy="1951690"/>
          </a:xfrm>
          <a:prstGeom prst="rect">
            <a:avLst/>
          </a:prstGeom>
          <a:solidFill>
            <a:schemeClr val="bg1"/>
          </a:solidFill>
          <a:ln w="9525">
            <a:solidFill>
              <a:schemeClr val="accent1">
                <a:lumMod val="75000"/>
              </a:schemeClr>
            </a:solidFill>
            <a:miter lim="800000"/>
            <a:headEnd/>
            <a:tailEnd/>
          </a:ln>
        </p:spPr>
        <p:txBody>
          <a:bodyPr lIns="29690" tIns="59380" rIns="29690" bIns="59380" anchor="t"/>
          <a:lstStyle/>
          <a:p>
            <a:pPr marL="213764" indent="-213764">
              <a:buFont typeface="Wingdings" pitchFamily="2" charset="2"/>
              <a:buChar char="Ø"/>
              <a:defRPr/>
            </a:pPr>
            <a:r>
              <a:rPr lang="en-US" sz="1122" dirty="0" smtClean="0"/>
              <a:t>PT3 Day 1 3</a:t>
            </a:r>
            <a:r>
              <a:rPr lang="en-US" sz="1122" baseline="30000" dirty="0" smtClean="0"/>
              <a:t>rd</a:t>
            </a:r>
            <a:r>
              <a:rPr lang="en-US" sz="1122" dirty="0" smtClean="0"/>
              <a:t>  load analysis in Progress.</a:t>
            </a:r>
          </a:p>
          <a:p>
            <a:pPr marL="213764" indent="-213764">
              <a:buFont typeface="Wingdings" pitchFamily="2" charset="2"/>
              <a:buChar char="Ø"/>
              <a:defRPr/>
            </a:pPr>
            <a:r>
              <a:rPr lang="en-US" sz="1122" dirty="0" smtClean="0"/>
              <a:t>Data Validation Process Implementation for Capital Market Business.</a:t>
            </a:r>
            <a:endParaRPr lang="en-US" sz="1122" dirty="0"/>
          </a:p>
          <a:p>
            <a:pPr marL="213764" indent="-213764">
              <a:buFont typeface="Wingdings" pitchFamily="2" charset="2"/>
              <a:buChar char="Ø"/>
              <a:defRPr/>
            </a:pPr>
            <a:r>
              <a:rPr lang="en-US" sz="1122" dirty="0" smtClean="0"/>
              <a:t>KYC CDD-  </a:t>
            </a:r>
            <a:r>
              <a:rPr lang="en-US" sz="1122" dirty="0"/>
              <a:t> </a:t>
            </a:r>
            <a:r>
              <a:rPr lang="en-US" sz="1122" dirty="0" smtClean="0"/>
              <a:t>Regressive testing is  completed  in SIT environment.</a:t>
            </a:r>
          </a:p>
          <a:p>
            <a:pPr marL="213764" indent="-213764">
              <a:buFont typeface="Wingdings" pitchFamily="2" charset="2"/>
              <a:buChar char="Ø"/>
              <a:defRPr/>
            </a:pPr>
            <a:r>
              <a:rPr lang="en-US" sz="1122" dirty="0"/>
              <a:t>UAT Testing  started and it is in progress </a:t>
            </a:r>
            <a:r>
              <a:rPr lang="en-US" sz="1122" dirty="0" smtClean="0"/>
              <a:t>.</a:t>
            </a:r>
          </a:p>
          <a:p>
            <a:pPr marL="213764" indent="-213764">
              <a:buFont typeface="Wingdings" pitchFamily="2" charset="2"/>
              <a:buChar char="Ø"/>
              <a:defRPr/>
            </a:pPr>
            <a:r>
              <a:rPr lang="en-US" sz="1122" dirty="0" smtClean="0"/>
              <a:t>Defect fixing for UAT issues .</a:t>
            </a:r>
          </a:p>
          <a:p>
            <a:pPr marL="213764" indent="-213764">
              <a:buFont typeface="Wingdings" pitchFamily="2" charset="2"/>
              <a:buChar char="Ø"/>
              <a:defRPr/>
            </a:pPr>
            <a:r>
              <a:rPr lang="en-US" sz="1122" dirty="0" smtClean="0"/>
              <a:t>Resolving  UAT  users clarifications  and doing analysis  on issues</a:t>
            </a:r>
          </a:p>
          <a:p>
            <a:pPr marL="213764" indent="-213764">
              <a:buFont typeface="Wingdings" pitchFamily="2" charset="2"/>
              <a:buChar char="Ø"/>
              <a:defRPr/>
            </a:pPr>
            <a:r>
              <a:rPr lang="en-US" sz="1122" dirty="0"/>
              <a:t>Analysis  on China data model  and comparing the data model tables with  new  CDD Database. </a:t>
            </a:r>
          </a:p>
          <a:p>
            <a:pPr marL="213764" indent="-213764">
              <a:buFont typeface="Wingdings" pitchFamily="2" charset="2"/>
              <a:buChar char="Ø"/>
              <a:defRPr/>
            </a:pPr>
            <a:r>
              <a:rPr lang="en-US" sz="1122" dirty="0"/>
              <a:t>Working on  CDD Cognos transformer Cubes  </a:t>
            </a:r>
            <a:r>
              <a:rPr lang="en-US" sz="1122" dirty="0" smtClean="0"/>
              <a:t>POC</a:t>
            </a:r>
          </a:p>
          <a:p>
            <a:pPr marL="213764" indent="-213764">
              <a:buFont typeface="Wingdings" pitchFamily="2" charset="2"/>
              <a:buChar char="Ø"/>
              <a:defRPr/>
            </a:pPr>
            <a:r>
              <a:rPr lang="en-US" sz="1122" dirty="0" smtClean="0"/>
              <a:t>Working on   China- PBOC-</a:t>
            </a:r>
            <a:r>
              <a:rPr lang="en-US" sz="1122" dirty="0" err="1" smtClean="0"/>
              <a:t>Bau</a:t>
            </a:r>
            <a:r>
              <a:rPr lang="en-US" sz="1122" dirty="0" smtClean="0"/>
              <a:t> Reports . </a:t>
            </a:r>
            <a:endParaRPr lang="en-US" sz="1122" dirty="0"/>
          </a:p>
        </p:txBody>
      </p:sp>
      <p:sp>
        <p:nvSpPr>
          <p:cNvPr id="17" name="Rectangle 9"/>
          <p:cNvSpPr>
            <a:spLocks noChangeArrowheads="1"/>
          </p:cNvSpPr>
          <p:nvPr/>
        </p:nvSpPr>
        <p:spPr bwMode="auto">
          <a:xfrm>
            <a:off x="5442210" y="4425936"/>
            <a:ext cx="2647706" cy="24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507" tIns="42753" rIns="85507" bIns="42753" numCol="1" anchor="t" anchorCtr="0" compatLnSpc="1">
            <a:prstTxWarp prst="textNoShape">
              <a:avLst/>
            </a:prstTxWarp>
            <a:spAutoFit/>
          </a:bodyPr>
          <a:lstStyle/>
          <a:p>
            <a:pPr defTabSz="855055" fontAlgn="base">
              <a:spcBef>
                <a:spcPct val="0"/>
              </a:spcBef>
              <a:spcAft>
                <a:spcPct val="0"/>
              </a:spcAft>
            </a:pPr>
            <a:r>
              <a:rPr lang="en-GB" sz="1029" b="1" dirty="0" smtClean="0">
                <a:latin typeface="Calibri" pitchFamily="34" charset="0"/>
                <a:cs typeface="Microsoft Sans Serif" pitchFamily="34" charset="0"/>
              </a:rPr>
              <a:t>Issues / Risk</a:t>
            </a:r>
            <a:endParaRPr lang="en-GB" sz="1496" dirty="0">
              <a:latin typeface="Arial" pitchFamily="34" charset="0"/>
              <a:cs typeface="Arial" pitchFamily="34" charset="0"/>
            </a:endParaRPr>
          </a:p>
        </p:txBody>
      </p:sp>
      <p:sp>
        <p:nvSpPr>
          <p:cNvPr id="18" name="Rectangle 4"/>
          <p:cNvSpPr>
            <a:spLocks noChangeArrowheads="1"/>
          </p:cNvSpPr>
          <p:nvPr/>
        </p:nvSpPr>
        <p:spPr bwMode="gray">
          <a:xfrm>
            <a:off x="5442210" y="4651080"/>
            <a:ext cx="3333300" cy="567096"/>
          </a:xfrm>
          <a:prstGeom prst="rect">
            <a:avLst/>
          </a:prstGeom>
          <a:solidFill>
            <a:schemeClr val="bg1"/>
          </a:solidFill>
          <a:ln w="9525">
            <a:solidFill>
              <a:schemeClr val="accent1">
                <a:lumMod val="75000"/>
              </a:schemeClr>
            </a:solidFill>
            <a:miter lim="800000"/>
            <a:headEnd/>
            <a:tailEnd/>
          </a:ln>
        </p:spPr>
        <p:txBody>
          <a:bodyPr lIns="29690" tIns="59380" rIns="29690" bIns="59380" anchor="t"/>
          <a:lstStyle/>
          <a:p>
            <a:pPr marL="213764" indent="-213764">
              <a:buFont typeface="Wingdings" pitchFamily="2" charset="2"/>
              <a:buChar char="Ø"/>
              <a:defRPr/>
            </a:pPr>
            <a:r>
              <a:rPr lang="en-US" sz="1122" dirty="0" smtClean="0"/>
              <a:t>Automation Data Validation Tool  deployment is not possible in Production environment due to involvement of External Tables.</a:t>
            </a:r>
          </a:p>
          <a:p>
            <a:pPr marL="213764" indent="-213764">
              <a:buFont typeface="Wingdings" pitchFamily="2" charset="2"/>
              <a:buChar char="Ø"/>
              <a:defRPr/>
            </a:pPr>
            <a:endParaRPr lang="en-US" sz="1122" dirty="0"/>
          </a:p>
        </p:txBody>
      </p:sp>
      <p:graphicFrame>
        <p:nvGraphicFramePr>
          <p:cNvPr id="11" name="Table 10"/>
          <p:cNvGraphicFramePr>
            <a:graphicFrameLocks noGrp="1"/>
          </p:cNvGraphicFramePr>
          <p:nvPr>
            <p:extLst>
              <p:ext uri="{D42A27DB-BD31-4B8C-83A1-F6EECF244321}">
                <p14:modId xmlns:p14="http://schemas.microsoft.com/office/powerpoint/2010/main" val="3492599926"/>
              </p:ext>
            </p:extLst>
          </p:nvPr>
        </p:nvGraphicFramePr>
        <p:xfrm>
          <a:off x="903290" y="903463"/>
          <a:ext cx="7983098" cy="1388756"/>
        </p:xfrm>
        <a:graphic>
          <a:graphicData uri="http://schemas.openxmlformats.org/drawingml/2006/table">
            <a:tbl>
              <a:tblPr>
                <a:tableStyleId>{E8B1032C-EA38-4F05-BA0D-38AFFFC7BED3}</a:tableStyleId>
              </a:tblPr>
              <a:tblGrid>
                <a:gridCol w="531798"/>
                <a:gridCol w="4526267"/>
                <a:gridCol w="1319494"/>
                <a:gridCol w="1393610"/>
                <a:gridCol w="211929"/>
              </a:tblGrid>
              <a:tr h="217236">
                <a:tc>
                  <a:txBody>
                    <a:bodyPr/>
                    <a:lstStyle/>
                    <a:p>
                      <a:pPr algn="ctr">
                        <a:spcBef>
                          <a:spcPts val="300"/>
                        </a:spcBef>
                        <a:spcAft>
                          <a:spcPts val="300"/>
                        </a:spcAft>
                      </a:pPr>
                      <a:r>
                        <a:rPr lang="en-GB" sz="1100" dirty="0">
                          <a:effectLst/>
                        </a:rPr>
                        <a:t>No</a:t>
                      </a:r>
                      <a:endParaRPr lang="en-GB" sz="1100" b="1" dirty="0">
                        <a:effectLst/>
                        <a:latin typeface="Calibri"/>
                        <a:ea typeface="Times New Roman"/>
                        <a:cs typeface="Microsoft Sans Serif"/>
                      </a:endParaRPr>
                    </a:p>
                  </a:txBody>
                  <a:tcPr marL="55968" marR="55968" marT="0" marB="0" anchor="ctr">
                    <a:solidFill>
                      <a:schemeClr val="accent1">
                        <a:lumMod val="40000"/>
                        <a:lumOff val="60000"/>
                      </a:schemeClr>
                    </a:solidFill>
                  </a:tcPr>
                </a:tc>
                <a:tc>
                  <a:txBody>
                    <a:bodyPr/>
                    <a:lstStyle/>
                    <a:p>
                      <a:pPr algn="ctr">
                        <a:spcBef>
                          <a:spcPts val="300"/>
                        </a:spcBef>
                        <a:spcAft>
                          <a:spcPts val="300"/>
                        </a:spcAft>
                      </a:pPr>
                      <a:r>
                        <a:rPr lang="en-GB" sz="1100" dirty="0">
                          <a:effectLst/>
                        </a:rPr>
                        <a:t>Description</a:t>
                      </a:r>
                      <a:endParaRPr lang="en-GB" sz="1100" b="1" dirty="0">
                        <a:effectLst/>
                        <a:latin typeface="Calibri"/>
                        <a:ea typeface="Times New Roman"/>
                        <a:cs typeface="Microsoft Sans Serif"/>
                      </a:endParaRPr>
                    </a:p>
                  </a:txBody>
                  <a:tcPr marL="55968" marR="55968" marT="0" marB="0" anchor="ctr">
                    <a:solidFill>
                      <a:schemeClr val="accent1">
                        <a:lumMod val="40000"/>
                        <a:lumOff val="60000"/>
                      </a:schemeClr>
                    </a:solidFill>
                  </a:tcPr>
                </a:tc>
                <a:tc>
                  <a:txBody>
                    <a:bodyPr/>
                    <a:lstStyle/>
                    <a:p>
                      <a:pPr algn="ctr">
                        <a:spcBef>
                          <a:spcPts val="300"/>
                        </a:spcBef>
                        <a:spcAft>
                          <a:spcPts val="300"/>
                        </a:spcAft>
                      </a:pPr>
                      <a:r>
                        <a:rPr lang="en-GB" sz="1100" dirty="0" smtClean="0">
                          <a:effectLst/>
                        </a:rPr>
                        <a:t>Status</a:t>
                      </a:r>
                      <a:endParaRPr lang="en-GB" sz="1100" b="1" dirty="0">
                        <a:effectLst/>
                        <a:latin typeface="Calibri"/>
                        <a:ea typeface="Times New Roman"/>
                        <a:cs typeface="Microsoft Sans Serif"/>
                      </a:endParaRPr>
                    </a:p>
                  </a:txBody>
                  <a:tcPr marL="55968" marR="55968" marT="0" marB="0" anchor="ctr">
                    <a:solidFill>
                      <a:schemeClr val="accent1">
                        <a:lumMod val="40000"/>
                        <a:lumOff val="60000"/>
                      </a:schemeClr>
                    </a:solidFill>
                  </a:tcPr>
                </a:tc>
                <a:tc>
                  <a:txBody>
                    <a:bodyPr/>
                    <a:lstStyle/>
                    <a:p>
                      <a:pPr algn="ctr">
                        <a:spcBef>
                          <a:spcPts val="300"/>
                        </a:spcBef>
                        <a:spcAft>
                          <a:spcPts val="300"/>
                        </a:spcAft>
                      </a:pPr>
                      <a:r>
                        <a:rPr lang="en-GB" sz="1100" dirty="0">
                          <a:effectLst/>
                        </a:rPr>
                        <a:t>Planned End</a:t>
                      </a:r>
                      <a:endParaRPr lang="en-GB" sz="1100" b="1" dirty="0">
                        <a:effectLst/>
                        <a:latin typeface="Calibri"/>
                        <a:ea typeface="Times New Roman"/>
                        <a:cs typeface="Microsoft Sans Serif"/>
                      </a:endParaRPr>
                    </a:p>
                  </a:txBody>
                  <a:tcPr marL="55968" marR="55968" marT="0" marB="0" anchor="ctr">
                    <a:solidFill>
                      <a:schemeClr val="accent1">
                        <a:lumMod val="40000"/>
                        <a:lumOff val="60000"/>
                      </a:schemeClr>
                    </a:solidFill>
                  </a:tcPr>
                </a:tc>
                <a:tc>
                  <a:txBody>
                    <a:bodyPr/>
                    <a:lstStyle/>
                    <a:p>
                      <a:pPr algn="ctr">
                        <a:spcBef>
                          <a:spcPts val="300"/>
                        </a:spcBef>
                        <a:spcAft>
                          <a:spcPts val="300"/>
                        </a:spcAft>
                      </a:pPr>
                      <a:r>
                        <a:rPr lang="en-GB" sz="1100" dirty="0">
                          <a:effectLst/>
                        </a:rPr>
                        <a:t> </a:t>
                      </a:r>
                      <a:endParaRPr lang="en-GB" sz="1100" b="1" dirty="0">
                        <a:effectLst/>
                        <a:latin typeface="Calibri"/>
                        <a:ea typeface="Times New Roman"/>
                        <a:cs typeface="Microsoft Sans Serif"/>
                      </a:endParaRPr>
                    </a:p>
                  </a:txBody>
                  <a:tcPr marL="55968" marR="55968" marT="0" marB="0" anchor="ctr">
                    <a:solidFill>
                      <a:schemeClr val="accent1">
                        <a:lumMod val="40000"/>
                        <a:lumOff val="60000"/>
                      </a:schemeClr>
                    </a:solidFill>
                  </a:tcPr>
                </a:tc>
              </a:tr>
              <a:tr h="312516">
                <a:tc>
                  <a:txBody>
                    <a:bodyPr/>
                    <a:lstStyle/>
                    <a:p>
                      <a:pPr algn="ctr">
                        <a:spcBef>
                          <a:spcPts val="300"/>
                        </a:spcBef>
                        <a:spcAft>
                          <a:spcPts val="300"/>
                        </a:spcAft>
                      </a:pPr>
                      <a:r>
                        <a:rPr lang="en-GB" sz="1000" kern="1200" dirty="0" smtClean="0">
                          <a:solidFill>
                            <a:schemeClr val="tx1"/>
                          </a:solidFill>
                          <a:effectLst/>
                          <a:latin typeface="+mn-lt"/>
                          <a:ea typeface="Times New Roman"/>
                          <a:cs typeface="Microsoft Sans Serif"/>
                        </a:rPr>
                        <a:t>1</a:t>
                      </a:r>
                      <a:endParaRPr lang="en-GB" sz="1000" kern="1200" dirty="0">
                        <a:solidFill>
                          <a:schemeClr val="tx1"/>
                        </a:solidFill>
                        <a:effectLst/>
                        <a:latin typeface="+mn-lt"/>
                        <a:ea typeface="Times New Roman"/>
                        <a:cs typeface="Microsoft Sans Serif"/>
                      </a:endParaRPr>
                    </a:p>
                  </a:txBody>
                  <a:tcPr marL="55968" marR="55968" marT="0" marB="0" anchor="ctr">
                    <a:solidFill>
                      <a:schemeClr val="bg1"/>
                    </a:solidFill>
                  </a:tcPr>
                </a:tc>
                <a:tc>
                  <a:txBody>
                    <a:bodyPr/>
                    <a:lstStyle/>
                    <a:p>
                      <a:pPr marL="0" marR="0">
                        <a:spcBef>
                          <a:spcPts val="300"/>
                        </a:spcBef>
                        <a:spcAft>
                          <a:spcPts val="300"/>
                        </a:spcAft>
                      </a:pPr>
                      <a:r>
                        <a:rPr lang="en-US" sz="1000" kern="1200" dirty="0" smtClean="0">
                          <a:solidFill>
                            <a:srgbClr val="000000"/>
                          </a:solidFill>
                          <a:effectLst/>
                          <a:latin typeface="+mn-lt"/>
                          <a:ea typeface="MS Mincho"/>
                          <a:cs typeface="Arial"/>
                        </a:rPr>
                        <a:t>Data Validation in DIT3, DIT5, SIT3, SIT5 and PT3 Environments for Every CARDS Data Loading.</a:t>
                      </a:r>
                      <a:endParaRPr lang="en-US" sz="1000" dirty="0">
                        <a:effectLst/>
                        <a:latin typeface="+mn-lt"/>
                        <a:ea typeface="Times New Roman"/>
                        <a:cs typeface="Microsoft Sans Serif"/>
                      </a:endParaRPr>
                    </a:p>
                  </a:txBody>
                  <a:tcPr marL="64130" marR="64130" marT="0" marB="0" anchor="ctr">
                    <a:solidFill>
                      <a:schemeClr val="bg1"/>
                    </a:solidFill>
                  </a:tcPr>
                </a:tc>
                <a:tc>
                  <a:txBody>
                    <a:bodyPr/>
                    <a:lstStyle/>
                    <a:p>
                      <a:pPr marL="0" marR="0" algn="ctr">
                        <a:spcBef>
                          <a:spcPts val="300"/>
                        </a:spcBef>
                        <a:spcAft>
                          <a:spcPts val="300"/>
                        </a:spcAft>
                      </a:pPr>
                      <a:r>
                        <a:rPr lang="en-US" sz="1000" dirty="0" smtClean="0">
                          <a:effectLst/>
                          <a:latin typeface="+mn-lt"/>
                          <a:ea typeface="Times New Roman"/>
                          <a:cs typeface="Microsoft Sans Serif"/>
                        </a:rPr>
                        <a:t>In Progress</a:t>
                      </a:r>
                      <a:endParaRPr lang="en-US" sz="1000" dirty="0">
                        <a:effectLst/>
                        <a:latin typeface="+mn-lt"/>
                        <a:ea typeface="Times New Roman"/>
                        <a:cs typeface="Microsoft Sans Serif"/>
                      </a:endParaRPr>
                    </a:p>
                  </a:txBody>
                  <a:tcPr marL="64130" marR="64130" marT="0" marB="0" anchor="ctr">
                    <a:solidFill>
                      <a:schemeClr val="bg1"/>
                    </a:solidFill>
                  </a:tcPr>
                </a:tc>
                <a:tc>
                  <a:txBody>
                    <a:bodyPr/>
                    <a:lstStyle/>
                    <a:p>
                      <a:pPr marL="0" marR="0" algn="ctr">
                        <a:spcBef>
                          <a:spcPts val="300"/>
                        </a:spcBef>
                        <a:spcAft>
                          <a:spcPts val="300"/>
                        </a:spcAft>
                      </a:pPr>
                      <a:r>
                        <a:rPr lang="en-US" sz="1000" dirty="0" smtClean="0">
                          <a:effectLst/>
                          <a:latin typeface="+mn-lt"/>
                          <a:ea typeface="Times New Roman"/>
                          <a:cs typeface="Microsoft Sans Serif"/>
                        </a:rPr>
                        <a:t>TBD</a:t>
                      </a:r>
                      <a:endParaRPr lang="en-US" sz="1000" dirty="0">
                        <a:effectLst/>
                        <a:latin typeface="+mn-lt"/>
                        <a:ea typeface="Times New Roman"/>
                        <a:cs typeface="Microsoft Sans Serif"/>
                      </a:endParaRPr>
                    </a:p>
                  </a:txBody>
                  <a:tcPr marL="64130" marR="64130" marT="0" marB="0" anchor="ctr">
                    <a:solidFill>
                      <a:schemeClr val="bg1"/>
                    </a:solidFill>
                  </a:tcPr>
                </a:tc>
                <a:tc>
                  <a:txBody>
                    <a:bodyPr/>
                    <a:lstStyle/>
                    <a:p>
                      <a:pPr algn="ctr">
                        <a:spcBef>
                          <a:spcPts val="300"/>
                        </a:spcBef>
                        <a:spcAft>
                          <a:spcPts val="300"/>
                        </a:spcAft>
                      </a:pPr>
                      <a:r>
                        <a:rPr lang="en-GB" sz="1000" dirty="0">
                          <a:effectLst/>
                          <a:latin typeface="+mn-lt"/>
                        </a:rPr>
                        <a:t> </a:t>
                      </a:r>
                      <a:endParaRPr lang="en-GB" sz="1000" dirty="0">
                        <a:effectLst/>
                        <a:latin typeface="+mn-lt"/>
                        <a:ea typeface="Times New Roman"/>
                        <a:cs typeface="Microsoft Sans Serif"/>
                      </a:endParaRPr>
                    </a:p>
                  </a:txBody>
                  <a:tcPr marL="55968" marR="55968" marT="0" marB="0" anchor="ctr">
                    <a:solidFill>
                      <a:schemeClr val="accent1">
                        <a:lumMod val="40000"/>
                        <a:lumOff val="60000"/>
                      </a:schemeClr>
                    </a:solidFill>
                  </a:tcPr>
                </a:tc>
              </a:tr>
              <a:tr h="207386">
                <a:tc>
                  <a:txBody>
                    <a:bodyPr/>
                    <a:lstStyle/>
                    <a:p>
                      <a:pPr algn="ctr">
                        <a:spcBef>
                          <a:spcPts val="300"/>
                        </a:spcBef>
                        <a:spcAft>
                          <a:spcPts val="300"/>
                        </a:spcAft>
                      </a:pPr>
                      <a:r>
                        <a:rPr lang="en-GB" sz="1000" kern="1200" dirty="0" smtClean="0">
                          <a:solidFill>
                            <a:schemeClr val="tx1"/>
                          </a:solidFill>
                          <a:effectLst/>
                          <a:latin typeface="+mn-lt"/>
                          <a:ea typeface="Times New Roman"/>
                          <a:cs typeface="Microsoft Sans Serif"/>
                        </a:rPr>
                        <a:t>2</a:t>
                      </a:r>
                      <a:endParaRPr lang="en-GB" sz="1000" kern="1200" dirty="0">
                        <a:solidFill>
                          <a:schemeClr val="tx1"/>
                        </a:solidFill>
                        <a:effectLst/>
                        <a:latin typeface="+mn-lt"/>
                        <a:ea typeface="Times New Roman"/>
                        <a:cs typeface="Microsoft Sans Serif"/>
                      </a:endParaRPr>
                    </a:p>
                  </a:txBody>
                  <a:tcPr marL="55968" marR="55968" marT="0" marB="0" anchor="c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kern="1200" baseline="0" dirty="0" smtClean="0">
                          <a:solidFill>
                            <a:srgbClr val="000000"/>
                          </a:solidFill>
                          <a:effectLst/>
                          <a:latin typeface="+mn-lt"/>
                          <a:ea typeface="MS Mincho"/>
                          <a:cs typeface="Arial"/>
                        </a:rPr>
                        <a:t>Recon Report changes as per the new ETL changes</a:t>
                      </a:r>
                      <a:endParaRPr lang="en-US" sz="1000" dirty="0" smtClean="0">
                        <a:effectLst/>
                        <a:latin typeface="+mn-lt"/>
                        <a:ea typeface="Times New Roman"/>
                        <a:cs typeface="Microsoft Sans Serif"/>
                      </a:endParaRPr>
                    </a:p>
                  </a:txBody>
                  <a:tcPr marL="64130" marR="64130" marT="0" marB="0" anchor="ctr">
                    <a:solidFill>
                      <a:schemeClr val="bg1"/>
                    </a:solidFill>
                  </a:tcPr>
                </a:tc>
                <a:tc>
                  <a:txBody>
                    <a:bodyPr/>
                    <a:lstStyle/>
                    <a:p>
                      <a:pPr marL="0" marR="0" algn="ctr">
                        <a:spcBef>
                          <a:spcPts val="300"/>
                        </a:spcBef>
                        <a:spcAft>
                          <a:spcPts val="300"/>
                        </a:spcAft>
                      </a:pPr>
                      <a:r>
                        <a:rPr lang="en-US" sz="1000" dirty="0" smtClean="0">
                          <a:effectLst/>
                          <a:latin typeface="+mn-lt"/>
                          <a:ea typeface="Times New Roman"/>
                          <a:cs typeface="Microsoft Sans Serif"/>
                        </a:rPr>
                        <a:t>Completed</a:t>
                      </a:r>
                      <a:endParaRPr lang="en-US" sz="1000" dirty="0">
                        <a:effectLst/>
                        <a:latin typeface="+mn-lt"/>
                        <a:ea typeface="Times New Roman"/>
                        <a:cs typeface="Microsoft Sans Serif"/>
                      </a:endParaRPr>
                    </a:p>
                  </a:txBody>
                  <a:tcPr marL="64130" marR="64130" marT="0" marB="0" anchor="ctr">
                    <a:solidFill>
                      <a:schemeClr val="bg1"/>
                    </a:solidFill>
                  </a:tcPr>
                </a:tc>
                <a:tc>
                  <a:txBody>
                    <a:bodyPr/>
                    <a:lstStyle/>
                    <a:p>
                      <a:pPr marL="0" marR="0" algn="ctr">
                        <a:spcBef>
                          <a:spcPts val="300"/>
                        </a:spcBef>
                        <a:spcAft>
                          <a:spcPts val="300"/>
                        </a:spcAft>
                      </a:pPr>
                      <a:r>
                        <a:rPr lang="en-US" sz="1000" baseline="0" dirty="0" smtClean="0">
                          <a:effectLst/>
                          <a:latin typeface="+mn-lt"/>
                          <a:ea typeface="Times New Roman"/>
                          <a:cs typeface="Microsoft Sans Serif"/>
                        </a:rPr>
                        <a:t>Sep 15</a:t>
                      </a:r>
                      <a:r>
                        <a:rPr lang="en-US" sz="1000" baseline="30000" dirty="0" smtClean="0">
                          <a:effectLst/>
                          <a:latin typeface="+mn-lt"/>
                          <a:ea typeface="Times New Roman"/>
                          <a:cs typeface="Microsoft Sans Serif"/>
                        </a:rPr>
                        <a:t>th</a:t>
                      </a:r>
                      <a:r>
                        <a:rPr lang="en-US" sz="1000" baseline="0" dirty="0" smtClean="0">
                          <a:effectLst/>
                          <a:latin typeface="+mn-lt"/>
                          <a:ea typeface="Times New Roman"/>
                          <a:cs typeface="Microsoft Sans Serif"/>
                        </a:rPr>
                        <a:t> </a:t>
                      </a:r>
                      <a:endParaRPr lang="en-US" sz="1000" dirty="0">
                        <a:effectLst/>
                        <a:latin typeface="+mn-lt"/>
                        <a:ea typeface="Times New Roman"/>
                        <a:cs typeface="Microsoft Sans Serif"/>
                      </a:endParaRPr>
                    </a:p>
                  </a:txBody>
                  <a:tcPr marL="64130" marR="64130" marT="0" marB="0" anchor="ctr">
                    <a:solidFill>
                      <a:schemeClr val="bg1"/>
                    </a:solidFill>
                  </a:tcPr>
                </a:tc>
                <a:tc>
                  <a:txBody>
                    <a:bodyPr/>
                    <a:lstStyle/>
                    <a:p>
                      <a:pPr algn="ctr">
                        <a:spcBef>
                          <a:spcPts val="300"/>
                        </a:spcBef>
                        <a:spcAft>
                          <a:spcPts val="300"/>
                        </a:spcAft>
                      </a:pPr>
                      <a:endParaRPr lang="en-GB" sz="1000" dirty="0">
                        <a:effectLst/>
                        <a:latin typeface="+mn-lt"/>
                        <a:ea typeface="Times New Roman"/>
                        <a:cs typeface="Microsoft Sans Serif"/>
                      </a:endParaRPr>
                    </a:p>
                  </a:txBody>
                  <a:tcPr marL="55968" marR="55968" marT="0" marB="0" anchor="ctr">
                    <a:solidFill>
                      <a:schemeClr val="accent1">
                        <a:lumMod val="40000"/>
                        <a:lumOff val="60000"/>
                      </a:schemeClr>
                    </a:solidFill>
                  </a:tcPr>
                </a:tc>
              </a:tr>
              <a:tr h="207386">
                <a:tc>
                  <a:txBody>
                    <a:bodyPr/>
                    <a:lstStyle/>
                    <a:p>
                      <a:pPr algn="ctr">
                        <a:spcBef>
                          <a:spcPts val="300"/>
                        </a:spcBef>
                        <a:spcAft>
                          <a:spcPts val="300"/>
                        </a:spcAft>
                      </a:pPr>
                      <a:r>
                        <a:rPr lang="en-GB" sz="1000" kern="1200" dirty="0" smtClean="0">
                          <a:solidFill>
                            <a:schemeClr val="tx1"/>
                          </a:solidFill>
                          <a:effectLst/>
                          <a:latin typeface="+mn-lt"/>
                          <a:ea typeface="Times New Roman"/>
                          <a:cs typeface="Microsoft Sans Serif"/>
                        </a:rPr>
                        <a:t>3</a:t>
                      </a:r>
                      <a:endParaRPr lang="en-GB" sz="1000" kern="1200" dirty="0">
                        <a:solidFill>
                          <a:schemeClr val="tx1"/>
                        </a:solidFill>
                        <a:effectLst/>
                        <a:latin typeface="+mn-lt"/>
                        <a:ea typeface="Times New Roman"/>
                        <a:cs typeface="Microsoft Sans Serif"/>
                      </a:endParaRPr>
                    </a:p>
                  </a:txBody>
                  <a:tcPr marL="55968" marR="55968" marT="0" marB="0" anchor="c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smtClean="0">
                          <a:effectLst/>
                          <a:latin typeface="+mn-lt"/>
                          <a:ea typeface="Times New Roman"/>
                          <a:cs typeface="Microsoft Sans Serif"/>
                        </a:rPr>
                        <a:t>First Third </a:t>
                      </a:r>
                      <a:r>
                        <a:rPr lang="en-US" sz="1000" baseline="0" dirty="0" smtClean="0">
                          <a:effectLst/>
                          <a:latin typeface="+mn-lt"/>
                          <a:ea typeface="Times New Roman"/>
                          <a:cs typeface="Microsoft Sans Serif"/>
                        </a:rPr>
                        <a:t>Day1 Data Load Validation in PT3 Environment</a:t>
                      </a:r>
                      <a:endParaRPr lang="en-US" sz="1000" dirty="0" smtClean="0">
                        <a:effectLst/>
                        <a:latin typeface="+mn-lt"/>
                        <a:ea typeface="Times New Roman"/>
                        <a:cs typeface="Microsoft Sans Serif"/>
                      </a:endParaRPr>
                    </a:p>
                  </a:txBody>
                  <a:tcPr marL="64130" marR="64130" marT="0" marB="0" anchor="ctr">
                    <a:solidFill>
                      <a:schemeClr val="bg1"/>
                    </a:solidFill>
                  </a:tcPr>
                </a:tc>
                <a:tc>
                  <a:txBody>
                    <a:bodyPr/>
                    <a:lstStyle/>
                    <a:p>
                      <a:pPr marL="0" marR="0" algn="ctr">
                        <a:spcBef>
                          <a:spcPts val="300"/>
                        </a:spcBef>
                        <a:spcAft>
                          <a:spcPts val="300"/>
                        </a:spcAft>
                      </a:pPr>
                      <a:r>
                        <a:rPr lang="en-US" sz="1000" dirty="0" smtClean="0">
                          <a:effectLst/>
                          <a:latin typeface="+mn-lt"/>
                          <a:ea typeface="Times New Roman"/>
                          <a:cs typeface="Microsoft Sans Serif"/>
                        </a:rPr>
                        <a:t>In</a:t>
                      </a:r>
                      <a:r>
                        <a:rPr lang="en-US" sz="1000" baseline="0" dirty="0" smtClean="0">
                          <a:effectLst/>
                          <a:latin typeface="+mn-lt"/>
                          <a:ea typeface="Times New Roman"/>
                          <a:cs typeface="Microsoft Sans Serif"/>
                        </a:rPr>
                        <a:t> Progress</a:t>
                      </a:r>
                      <a:endParaRPr lang="en-US" sz="1000" dirty="0">
                        <a:effectLst/>
                        <a:latin typeface="+mn-lt"/>
                        <a:ea typeface="Times New Roman"/>
                        <a:cs typeface="Microsoft Sans Serif"/>
                      </a:endParaRPr>
                    </a:p>
                  </a:txBody>
                  <a:tcPr marL="64130" marR="64130" marT="0" marB="0" anchor="ctr">
                    <a:solidFill>
                      <a:schemeClr val="bg1"/>
                    </a:solidFill>
                  </a:tcPr>
                </a:tc>
                <a:tc>
                  <a:txBody>
                    <a:bodyPr/>
                    <a:lstStyle/>
                    <a:p>
                      <a:pPr marL="0" marR="0" algn="ctr">
                        <a:spcBef>
                          <a:spcPts val="300"/>
                        </a:spcBef>
                        <a:spcAft>
                          <a:spcPts val="300"/>
                        </a:spcAft>
                      </a:pPr>
                      <a:r>
                        <a:rPr lang="en-US" sz="1000" dirty="0" smtClean="0">
                          <a:effectLst/>
                          <a:latin typeface="+mn-lt"/>
                          <a:ea typeface="Times New Roman"/>
                          <a:cs typeface="Microsoft Sans Serif"/>
                        </a:rPr>
                        <a:t>Sep 15th</a:t>
                      </a:r>
                      <a:endParaRPr lang="en-US" sz="1000" dirty="0">
                        <a:effectLst/>
                        <a:latin typeface="+mn-lt"/>
                        <a:ea typeface="Times New Roman"/>
                        <a:cs typeface="Microsoft Sans Serif"/>
                      </a:endParaRPr>
                    </a:p>
                  </a:txBody>
                  <a:tcPr marL="64130" marR="64130" marT="0" marB="0" anchor="ctr">
                    <a:solidFill>
                      <a:schemeClr val="bg1"/>
                    </a:solidFill>
                  </a:tcPr>
                </a:tc>
                <a:tc>
                  <a:txBody>
                    <a:bodyPr/>
                    <a:lstStyle/>
                    <a:p>
                      <a:pPr algn="ctr">
                        <a:spcBef>
                          <a:spcPts val="300"/>
                        </a:spcBef>
                        <a:spcAft>
                          <a:spcPts val="300"/>
                        </a:spcAft>
                      </a:pPr>
                      <a:endParaRPr lang="en-GB" sz="1000" dirty="0">
                        <a:effectLst/>
                        <a:latin typeface="+mn-lt"/>
                        <a:ea typeface="Times New Roman"/>
                        <a:cs typeface="Microsoft Sans Serif"/>
                      </a:endParaRPr>
                    </a:p>
                  </a:txBody>
                  <a:tcPr marL="55968" marR="55968" marT="0" marB="0" anchor="ctr">
                    <a:solidFill>
                      <a:schemeClr val="accent1">
                        <a:lumMod val="40000"/>
                        <a:lumOff val="60000"/>
                      </a:schemeClr>
                    </a:solidFill>
                  </a:tcPr>
                </a:tc>
              </a:tr>
              <a:tr h="207386">
                <a:tc>
                  <a:txBody>
                    <a:bodyPr/>
                    <a:lstStyle/>
                    <a:p>
                      <a:pPr algn="ctr">
                        <a:spcBef>
                          <a:spcPts val="300"/>
                        </a:spcBef>
                        <a:spcAft>
                          <a:spcPts val="300"/>
                        </a:spcAft>
                      </a:pPr>
                      <a:r>
                        <a:rPr lang="en-GB" sz="1000" kern="1200" dirty="0" smtClean="0">
                          <a:solidFill>
                            <a:schemeClr val="tx1"/>
                          </a:solidFill>
                          <a:effectLst/>
                          <a:latin typeface="+mn-lt"/>
                          <a:ea typeface="Times New Roman"/>
                          <a:cs typeface="Microsoft Sans Serif"/>
                        </a:rPr>
                        <a:t>4</a:t>
                      </a:r>
                      <a:endParaRPr lang="en-GB" sz="1000" kern="1200" dirty="0">
                        <a:solidFill>
                          <a:schemeClr val="tx1"/>
                        </a:solidFill>
                        <a:effectLst/>
                        <a:latin typeface="+mn-lt"/>
                        <a:ea typeface="Times New Roman"/>
                        <a:cs typeface="Microsoft Sans Serif"/>
                      </a:endParaRPr>
                    </a:p>
                  </a:txBody>
                  <a:tcPr marL="55968" marR="55968" marT="0" marB="0" anchor="ctr">
                    <a:solidFill>
                      <a:schemeClr val="bg1"/>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dirty="0" smtClean="0">
                          <a:effectLst/>
                          <a:latin typeface="+mn-lt"/>
                          <a:ea typeface="Times New Roman"/>
                          <a:cs typeface="Microsoft Sans Serif"/>
                        </a:rPr>
                        <a:t>Data</a:t>
                      </a:r>
                      <a:r>
                        <a:rPr lang="en-US" sz="1000" baseline="0" dirty="0" smtClean="0">
                          <a:effectLst/>
                          <a:latin typeface="+mn-lt"/>
                          <a:ea typeface="Times New Roman"/>
                          <a:cs typeface="Microsoft Sans Serif"/>
                        </a:rPr>
                        <a:t> Validation Implementation for </a:t>
                      </a:r>
                      <a:r>
                        <a:rPr lang="en-US" sz="1000" dirty="0" smtClean="0">
                          <a:effectLst/>
                          <a:latin typeface="+mn-lt"/>
                          <a:ea typeface="Times New Roman"/>
                          <a:cs typeface="Microsoft Sans Serif"/>
                        </a:rPr>
                        <a:t>Capital Market Business </a:t>
                      </a:r>
                    </a:p>
                  </a:txBody>
                  <a:tcPr marL="64130" marR="64130" marT="0" marB="0" anchor="ctr">
                    <a:solidFill>
                      <a:schemeClr val="bg1"/>
                    </a:solidFill>
                  </a:tcPr>
                </a:tc>
                <a:tc>
                  <a:txBody>
                    <a:bodyPr/>
                    <a:lstStyle/>
                    <a:p>
                      <a:pPr marL="0" marR="0" algn="ctr">
                        <a:spcBef>
                          <a:spcPts val="300"/>
                        </a:spcBef>
                        <a:spcAft>
                          <a:spcPts val="300"/>
                        </a:spcAft>
                      </a:pPr>
                      <a:r>
                        <a:rPr lang="en-US" sz="1000" dirty="0" smtClean="0">
                          <a:effectLst/>
                          <a:latin typeface="+mn-lt"/>
                          <a:ea typeface="Times New Roman"/>
                          <a:cs typeface="Microsoft Sans Serif"/>
                        </a:rPr>
                        <a:t>In Progress</a:t>
                      </a:r>
                      <a:endParaRPr lang="en-US" sz="1000" dirty="0">
                        <a:effectLst/>
                        <a:latin typeface="+mn-lt"/>
                        <a:ea typeface="Times New Roman"/>
                        <a:cs typeface="Microsoft Sans Serif"/>
                      </a:endParaRPr>
                    </a:p>
                  </a:txBody>
                  <a:tcPr marL="64130" marR="64130" marT="0" marB="0" anchor="ctr">
                    <a:solidFill>
                      <a:schemeClr val="bg1"/>
                    </a:solidFill>
                  </a:tcPr>
                </a:tc>
                <a:tc>
                  <a:txBody>
                    <a:bodyPr/>
                    <a:lstStyle/>
                    <a:p>
                      <a:pPr marL="0" marR="0" algn="ctr">
                        <a:spcBef>
                          <a:spcPts val="300"/>
                        </a:spcBef>
                        <a:spcAft>
                          <a:spcPts val="300"/>
                        </a:spcAft>
                      </a:pPr>
                      <a:r>
                        <a:rPr lang="en-US" sz="1000" dirty="0" smtClean="0">
                          <a:effectLst/>
                          <a:latin typeface="+mn-lt"/>
                          <a:ea typeface="Times New Roman"/>
                          <a:cs typeface="Microsoft Sans Serif"/>
                        </a:rPr>
                        <a:t>Sep 25th</a:t>
                      </a:r>
                      <a:endParaRPr lang="en-US" sz="1000" dirty="0">
                        <a:effectLst/>
                        <a:latin typeface="+mn-lt"/>
                        <a:ea typeface="Times New Roman"/>
                        <a:cs typeface="Microsoft Sans Serif"/>
                      </a:endParaRPr>
                    </a:p>
                  </a:txBody>
                  <a:tcPr marL="64130" marR="64130" marT="0" marB="0" anchor="ctr">
                    <a:solidFill>
                      <a:schemeClr val="bg1"/>
                    </a:solidFill>
                  </a:tcPr>
                </a:tc>
                <a:tc>
                  <a:txBody>
                    <a:bodyPr/>
                    <a:lstStyle/>
                    <a:p>
                      <a:pPr algn="ctr">
                        <a:spcBef>
                          <a:spcPts val="300"/>
                        </a:spcBef>
                        <a:spcAft>
                          <a:spcPts val="300"/>
                        </a:spcAft>
                      </a:pPr>
                      <a:endParaRPr lang="en-GB" sz="1000" dirty="0">
                        <a:effectLst/>
                        <a:latin typeface="+mn-lt"/>
                        <a:ea typeface="Times New Roman"/>
                        <a:cs typeface="Microsoft Sans Serif"/>
                      </a:endParaRPr>
                    </a:p>
                  </a:txBody>
                  <a:tcPr marL="55968" marR="55968" marT="0" marB="0" anchor="ctr">
                    <a:solidFill>
                      <a:schemeClr val="accent1">
                        <a:lumMod val="40000"/>
                        <a:lumOff val="60000"/>
                      </a:schemeClr>
                    </a:solidFill>
                  </a:tcPr>
                </a:tc>
              </a:tr>
              <a:tr h="236846">
                <a:tc>
                  <a:txBody>
                    <a:bodyPr/>
                    <a:lstStyle/>
                    <a:p>
                      <a:pPr algn="ctr">
                        <a:spcBef>
                          <a:spcPts val="300"/>
                        </a:spcBef>
                        <a:spcAft>
                          <a:spcPts val="300"/>
                        </a:spcAft>
                      </a:pPr>
                      <a:r>
                        <a:rPr lang="en-GB" sz="1000" kern="1200" dirty="0" smtClean="0">
                          <a:solidFill>
                            <a:schemeClr val="tx1"/>
                          </a:solidFill>
                          <a:effectLst/>
                          <a:latin typeface="+mn-lt"/>
                          <a:ea typeface="Times New Roman"/>
                          <a:cs typeface="Microsoft Sans Serif"/>
                        </a:rPr>
                        <a:t>5</a:t>
                      </a:r>
                      <a:endParaRPr lang="en-GB" sz="1000" kern="1200" dirty="0">
                        <a:solidFill>
                          <a:schemeClr val="tx1"/>
                        </a:solidFill>
                        <a:effectLst/>
                        <a:latin typeface="+mn-lt"/>
                        <a:ea typeface="Times New Roman"/>
                        <a:cs typeface="Microsoft Sans Serif"/>
                      </a:endParaRPr>
                    </a:p>
                  </a:txBody>
                  <a:tcPr marL="55968" marR="55968" marT="0" marB="0" anchor="ctr">
                    <a:solidFill>
                      <a:schemeClr val="bg1"/>
                    </a:solidFill>
                  </a:tcPr>
                </a:tc>
                <a:tc>
                  <a:txBody>
                    <a:bodyPr/>
                    <a:lstStyle/>
                    <a:p>
                      <a:pPr marL="0" marR="0">
                        <a:spcBef>
                          <a:spcPts val="300"/>
                        </a:spcBef>
                        <a:spcAft>
                          <a:spcPts val="300"/>
                        </a:spcAft>
                      </a:pPr>
                      <a:r>
                        <a:rPr lang="en-US" sz="1000" kern="1200" dirty="0" smtClean="0">
                          <a:solidFill>
                            <a:srgbClr val="000000"/>
                          </a:solidFill>
                          <a:effectLst/>
                          <a:latin typeface="+mn-lt"/>
                          <a:ea typeface="MS Mincho"/>
                          <a:cs typeface="Arial"/>
                        </a:rPr>
                        <a:t>77</a:t>
                      </a:r>
                      <a:r>
                        <a:rPr lang="en-US" sz="1000" kern="1200" baseline="0" dirty="0" smtClean="0">
                          <a:solidFill>
                            <a:srgbClr val="000000"/>
                          </a:solidFill>
                          <a:effectLst/>
                          <a:latin typeface="+mn-lt"/>
                          <a:ea typeface="MS Mincho"/>
                          <a:cs typeface="Arial"/>
                        </a:rPr>
                        <a:t> Cognos Reports SIT Testing</a:t>
                      </a:r>
                      <a:endParaRPr lang="en-US" sz="1000" kern="1200" dirty="0">
                        <a:solidFill>
                          <a:srgbClr val="000000"/>
                        </a:solidFill>
                        <a:effectLst/>
                        <a:latin typeface="+mn-lt"/>
                        <a:ea typeface="MS Mincho"/>
                        <a:cs typeface="Arial"/>
                      </a:endParaRPr>
                    </a:p>
                  </a:txBody>
                  <a:tcPr marL="64130" marR="64130" marT="0" marB="0" anchor="ctr">
                    <a:solidFill>
                      <a:schemeClr val="bg1"/>
                    </a:solidFill>
                  </a:tcPr>
                </a:tc>
                <a:tc>
                  <a:txBody>
                    <a:bodyPr/>
                    <a:lstStyle/>
                    <a:p>
                      <a:pPr marL="0" marR="0" algn="ctr">
                        <a:spcBef>
                          <a:spcPts val="300"/>
                        </a:spcBef>
                        <a:spcAft>
                          <a:spcPts val="300"/>
                        </a:spcAft>
                      </a:pPr>
                      <a:r>
                        <a:rPr lang="en-US" sz="1000" smtClean="0">
                          <a:effectLst/>
                          <a:latin typeface="+mn-lt"/>
                          <a:ea typeface="Times New Roman"/>
                          <a:cs typeface="Microsoft Sans Serif"/>
                        </a:rPr>
                        <a:t>Completed</a:t>
                      </a:r>
                      <a:r>
                        <a:rPr lang="en-US" sz="1000" baseline="0" smtClean="0">
                          <a:effectLst/>
                          <a:latin typeface="+mn-lt"/>
                          <a:ea typeface="Times New Roman"/>
                          <a:cs typeface="Microsoft Sans Serif"/>
                        </a:rPr>
                        <a:t> </a:t>
                      </a:r>
                      <a:endParaRPr lang="en-US" sz="1000" dirty="0">
                        <a:effectLst/>
                        <a:latin typeface="+mn-lt"/>
                        <a:ea typeface="Times New Roman"/>
                        <a:cs typeface="Microsoft Sans Serif"/>
                      </a:endParaRPr>
                    </a:p>
                  </a:txBody>
                  <a:tcPr marL="64130" marR="64130" marT="0" marB="0" anchor="ctr">
                    <a:solidFill>
                      <a:schemeClr val="bg1"/>
                    </a:solidFill>
                  </a:tcPr>
                </a:tc>
                <a:tc>
                  <a:txBody>
                    <a:bodyPr/>
                    <a:lstStyle/>
                    <a:p>
                      <a:pPr marL="0" marR="0" algn="ctr">
                        <a:spcBef>
                          <a:spcPts val="300"/>
                        </a:spcBef>
                        <a:spcAft>
                          <a:spcPts val="300"/>
                        </a:spcAft>
                      </a:pPr>
                      <a:r>
                        <a:rPr lang="en-US" sz="1000" baseline="0" dirty="0" smtClean="0">
                          <a:effectLst/>
                          <a:latin typeface="+mn-lt"/>
                          <a:ea typeface="Times New Roman"/>
                          <a:cs typeface="Microsoft Sans Serif"/>
                        </a:rPr>
                        <a:t>August 28</a:t>
                      </a:r>
                      <a:r>
                        <a:rPr lang="en-US" sz="1000" baseline="30000" dirty="0" smtClean="0">
                          <a:effectLst/>
                          <a:latin typeface="+mn-lt"/>
                          <a:ea typeface="Times New Roman"/>
                          <a:cs typeface="Microsoft Sans Serif"/>
                        </a:rPr>
                        <a:t>th</a:t>
                      </a:r>
                      <a:endParaRPr lang="en-US" sz="1000" dirty="0">
                        <a:effectLst/>
                        <a:latin typeface="+mn-lt"/>
                        <a:ea typeface="Times New Roman"/>
                        <a:cs typeface="Microsoft Sans Serif"/>
                      </a:endParaRPr>
                    </a:p>
                  </a:txBody>
                  <a:tcPr marL="64130" marR="64130" marT="0" marB="0" anchor="ctr">
                    <a:solidFill>
                      <a:schemeClr val="bg1"/>
                    </a:solidFill>
                  </a:tcPr>
                </a:tc>
                <a:tc>
                  <a:txBody>
                    <a:bodyPr/>
                    <a:lstStyle/>
                    <a:p>
                      <a:pPr algn="ctr">
                        <a:spcBef>
                          <a:spcPts val="300"/>
                        </a:spcBef>
                        <a:spcAft>
                          <a:spcPts val="300"/>
                        </a:spcAft>
                      </a:pPr>
                      <a:endParaRPr lang="en-GB" sz="1000" dirty="0">
                        <a:effectLst/>
                        <a:latin typeface="+mn-lt"/>
                        <a:ea typeface="Times New Roman"/>
                        <a:cs typeface="Microsoft Sans Serif"/>
                      </a:endParaRPr>
                    </a:p>
                  </a:txBody>
                  <a:tcPr marL="55968" marR="55968" marT="0" marB="0" anchor="ctr">
                    <a:solidFill>
                      <a:schemeClr val="accent1">
                        <a:lumMod val="40000"/>
                        <a:lumOff val="60000"/>
                      </a:schemeClr>
                    </a:solidFill>
                  </a:tcPr>
                </a:tc>
              </a:tr>
            </a:tbl>
          </a:graphicData>
        </a:graphic>
      </p:graphicFrame>
      <p:sp>
        <p:nvSpPr>
          <p:cNvPr id="20" name="Rectangle 19"/>
          <p:cNvSpPr>
            <a:spLocks noChangeArrowheads="1"/>
          </p:cNvSpPr>
          <p:nvPr/>
        </p:nvSpPr>
        <p:spPr bwMode="auto">
          <a:xfrm>
            <a:off x="9024093" y="963545"/>
            <a:ext cx="2636457" cy="24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507" tIns="42753" rIns="85507" bIns="42753" numCol="1" anchor="t" anchorCtr="0" compatLnSpc="1">
            <a:prstTxWarp prst="textNoShape">
              <a:avLst/>
            </a:prstTxWarp>
            <a:spAutoFit/>
          </a:bodyPr>
          <a:lstStyle/>
          <a:p>
            <a:pPr fontAlgn="base">
              <a:spcBef>
                <a:spcPct val="0"/>
              </a:spcBef>
              <a:spcAft>
                <a:spcPct val="0"/>
              </a:spcAft>
            </a:pPr>
            <a:r>
              <a:rPr lang="en-GB" sz="1029" b="1" dirty="0" smtClean="0">
                <a:latin typeface="Calibri" pitchFamily="34" charset="0"/>
                <a:ea typeface="Times New Roman" pitchFamily="18" charset="0"/>
                <a:cs typeface="Microsoft Sans Serif" pitchFamily="34" charset="0"/>
              </a:rPr>
              <a:t>Onsite </a:t>
            </a:r>
            <a:r>
              <a:rPr lang="en-GB" sz="1029" b="1" dirty="0" err="1" smtClean="0">
                <a:latin typeface="Calibri" pitchFamily="34" charset="0"/>
                <a:ea typeface="Times New Roman" pitchFamily="18" charset="0"/>
                <a:cs typeface="Microsoft Sans Serif" pitchFamily="34" charset="0"/>
              </a:rPr>
              <a:t>Vs</a:t>
            </a:r>
            <a:r>
              <a:rPr lang="en-GB" sz="1029" b="1" dirty="0" smtClean="0">
                <a:latin typeface="Calibri" pitchFamily="34" charset="0"/>
                <a:ea typeface="Times New Roman" pitchFamily="18" charset="0"/>
                <a:cs typeface="Microsoft Sans Serif" pitchFamily="34" charset="0"/>
              </a:rPr>
              <a:t> Offshore Resource Distribution</a:t>
            </a:r>
            <a:endParaRPr lang="en-GB" sz="1029" b="1" dirty="0">
              <a:latin typeface="Calibri" pitchFamily="34" charset="0"/>
              <a:ea typeface="Times New Roman" pitchFamily="18" charset="0"/>
              <a:cs typeface="Microsoft Sans Serif" pitchFamily="34" charset="0"/>
            </a:endParaRPr>
          </a:p>
        </p:txBody>
      </p:sp>
      <p:sp>
        <p:nvSpPr>
          <p:cNvPr id="19" name="Rectangle 9"/>
          <p:cNvSpPr>
            <a:spLocks noChangeArrowheads="1"/>
          </p:cNvSpPr>
          <p:nvPr/>
        </p:nvSpPr>
        <p:spPr bwMode="auto">
          <a:xfrm>
            <a:off x="5460560" y="2320020"/>
            <a:ext cx="2647706" cy="24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507" tIns="42753" rIns="85507" bIns="42753" numCol="1" anchor="t" anchorCtr="0" compatLnSpc="1">
            <a:prstTxWarp prst="textNoShape">
              <a:avLst/>
            </a:prstTxWarp>
            <a:spAutoFit/>
          </a:bodyPr>
          <a:lstStyle/>
          <a:p>
            <a:pPr defTabSz="855055" fontAlgn="base">
              <a:spcBef>
                <a:spcPct val="0"/>
              </a:spcBef>
              <a:spcAft>
                <a:spcPct val="0"/>
              </a:spcAft>
            </a:pPr>
            <a:r>
              <a:rPr lang="en-GB" sz="1029" b="1" dirty="0" smtClean="0">
                <a:latin typeface="Calibri" pitchFamily="34" charset="0"/>
                <a:ea typeface="Times New Roman" pitchFamily="18" charset="0"/>
                <a:cs typeface="Microsoft Sans Serif" pitchFamily="34" charset="0"/>
              </a:rPr>
              <a:t>Pending activities</a:t>
            </a:r>
            <a:endParaRPr lang="en-GB" sz="1496" dirty="0">
              <a:latin typeface="Arial" pitchFamily="34" charset="0"/>
              <a:cs typeface="Arial" pitchFamily="34" charset="0"/>
            </a:endParaRPr>
          </a:p>
        </p:txBody>
      </p:sp>
      <p:sp>
        <p:nvSpPr>
          <p:cNvPr id="22" name="Rectangle 4"/>
          <p:cNvSpPr>
            <a:spLocks noChangeArrowheads="1"/>
          </p:cNvSpPr>
          <p:nvPr/>
        </p:nvSpPr>
        <p:spPr bwMode="gray">
          <a:xfrm>
            <a:off x="5499734" y="2547730"/>
            <a:ext cx="3275776" cy="771142"/>
          </a:xfrm>
          <a:prstGeom prst="rect">
            <a:avLst/>
          </a:prstGeom>
          <a:solidFill>
            <a:schemeClr val="bg1"/>
          </a:solidFill>
          <a:ln w="9525">
            <a:solidFill>
              <a:schemeClr val="accent1">
                <a:lumMod val="75000"/>
              </a:schemeClr>
            </a:solidFill>
            <a:miter lim="800000"/>
            <a:headEnd/>
            <a:tailEnd/>
          </a:ln>
        </p:spPr>
        <p:txBody>
          <a:bodyPr lIns="29690" tIns="59380" rIns="29690" bIns="59380" anchor="t"/>
          <a:lstStyle/>
          <a:p>
            <a:pPr marL="213764" indent="-213764">
              <a:buFont typeface="Wingdings" pitchFamily="2" charset="2"/>
              <a:buChar char="Ø"/>
              <a:defRPr/>
            </a:pPr>
            <a:r>
              <a:rPr lang="en-US" sz="1122" dirty="0" smtClean="0"/>
              <a:t>UAT   </a:t>
            </a:r>
            <a:r>
              <a:rPr lang="en-US" sz="1122" dirty="0"/>
              <a:t>testing should be completed and should get </a:t>
            </a:r>
            <a:r>
              <a:rPr lang="en-US" sz="1122" dirty="0" smtClean="0"/>
              <a:t>signoff</a:t>
            </a:r>
          </a:p>
          <a:p>
            <a:pPr marL="213764" indent="-213764">
              <a:buFont typeface="Wingdings" pitchFamily="2" charset="2"/>
              <a:buChar char="Ø"/>
              <a:defRPr/>
            </a:pPr>
            <a:r>
              <a:rPr lang="en-US" sz="1122" dirty="0"/>
              <a:t>Creating </a:t>
            </a:r>
            <a:r>
              <a:rPr lang="en-US" sz="1122" dirty="0" smtClean="0"/>
              <a:t>Cognos  </a:t>
            </a:r>
            <a:r>
              <a:rPr lang="en-US" sz="1122" dirty="0"/>
              <a:t>transformer Cubes </a:t>
            </a:r>
            <a:endParaRPr lang="en-US" sz="1122" dirty="0" smtClean="0"/>
          </a:p>
          <a:p>
            <a:pPr marL="213764" indent="-213764">
              <a:buFont typeface="Wingdings" pitchFamily="2" charset="2"/>
              <a:buChar char="Ø"/>
              <a:defRPr/>
            </a:pPr>
            <a:r>
              <a:rPr lang="en-US" sz="1122" dirty="0"/>
              <a:t>Creating  </a:t>
            </a:r>
            <a:r>
              <a:rPr lang="en-US" sz="1122" dirty="0" smtClean="0"/>
              <a:t>China- PBOC- Bau – Reports </a:t>
            </a:r>
            <a:endParaRPr lang="en-US" sz="1122" dirty="0"/>
          </a:p>
          <a:p>
            <a:pPr marL="213764" indent="-213764">
              <a:buFont typeface="Wingdings" pitchFamily="2" charset="2"/>
              <a:buChar char="Ø"/>
              <a:defRPr/>
            </a:pPr>
            <a:endParaRPr lang="en-US" sz="1122" dirty="0" smtClean="0"/>
          </a:p>
          <a:p>
            <a:pPr marL="213764" indent="-213764">
              <a:buFont typeface="Wingdings" pitchFamily="2" charset="2"/>
              <a:buChar char="Ø"/>
              <a:defRPr/>
            </a:pPr>
            <a:endParaRPr lang="en-US" sz="1122" dirty="0"/>
          </a:p>
          <a:p>
            <a:pPr marL="213764" indent="-213764">
              <a:buFont typeface="Wingdings" pitchFamily="2" charset="2"/>
              <a:buChar char="Ø"/>
              <a:defRPr/>
            </a:pPr>
            <a:endParaRPr lang="en-US" sz="1122" dirty="0"/>
          </a:p>
          <a:p>
            <a:pPr>
              <a:defRPr/>
            </a:pPr>
            <a:endParaRPr lang="en-US" sz="1122" dirty="0" smtClean="0"/>
          </a:p>
        </p:txBody>
      </p:sp>
      <p:graphicFrame>
        <p:nvGraphicFramePr>
          <p:cNvPr id="21" name="Chart 20"/>
          <p:cNvGraphicFramePr>
            <a:graphicFrameLocks/>
          </p:cNvGraphicFramePr>
          <p:nvPr>
            <p:extLst>
              <p:ext uri="{D42A27DB-BD31-4B8C-83A1-F6EECF244321}">
                <p14:modId xmlns:p14="http://schemas.microsoft.com/office/powerpoint/2010/main" val="3186958006"/>
              </p:ext>
            </p:extLst>
          </p:nvPr>
        </p:nvGraphicFramePr>
        <p:xfrm>
          <a:off x="9120926" y="1301801"/>
          <a:ext cx="2543175" cy="21517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p:cNvGraphicFramePr>
            <a:graphicFrameLocks/>
          </p:cNvGraphicFramePr>
          <p:nvPr>
            <p:extLst>
              <p:ext uri="{D42A27DB-BD31-4B8C-83A1-F6EECF244321}">
                <p14:modId xmlns:p14="http://schemas.microsoft.com/office/powerpoint/2010/main" val="727637124"/>
              </p:ext>
            </p:extLst>
          </p:nvPr>
        </p:nvGraphicFramePr>
        <p:xfrm>
          <a:off x="9024093" y="4117572"/>
          <a:ext cx="2800350" cy="2528888"/>
        </p:xfrm>
        <a:graphic>
          <a:graphicData uri="http://schemas.openxmlformats.org/drawingml/2006/chart">
            <c:chart xmlns:c="http://schemas.openxmlformats.org/drawingml/2006/chart" xmlns:r="http://schemas.openxmlformats.org/officeDocument/2006/relationships" r:id="rId4"/>
          </a:graphicData>
        </a:graphic>
      </p:graphicFrame>
      <p:sp>
        <p:nvSpPr>
          <p:cNvPr id="24" name="Rectangle 9"/>
          <p:cNvSpPr>
            <a:spLocks noChangeArrowheads="1"/>
          </p:cNvSpPr>
          <p:nvPr/>
        </p:nvSpPr>
        <p:spPr bwMode="auto">
          <a:xfrm>
            <a:off x="5472690" y="6273024"/>
            <a:ext cx="2647706" cy="24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507" tIns="42753" rIns="85507" bIns="42753" numCol="1" anchor="t" anchorCtr="0" compatLnSpc="1">
            <a:prstTxWarp prst="textNoShape">
              <a:avLst/>
            </a:prstTxWarp>
            <a:spAutoFit/>
          </a:bodyPr>
          <a:lstStyle/>
          <a:p>
            <a:pPr defTabSz="855055" fontAlgn="base">
              <a:spcBef>
                <a:spcPct val="0"/>
              </a:spcBef>
              <a:spcAft>
                <a:spcPct val="0"/>
              </a:spcAft>
            </a:pPr>
            <a:r>
              <a:rPr lang="en-GB" sz="1029" b="1" dirty="0" smtClean="0">
                <a:latin typeface="Calibri" pitchFamily="34" charset="0"/>
                <a:cs typeface="Microsoft Sans Serif" pitchFamily="34" charset="0"/>
              </a:rPr>
              <a:t>Tools Used</a:t>
            </a:r>
            <a:endParaRPr lang="en-GB" sz="1496" dirty="0">
              <a:latin typeface="Arial" pitchFamily="34" charset="0"/>
              <a:cs typeface="Arial" pitchFamily="34" charset="0"/>
            </a:endParaRPr>
          </a:p>
        </p:txBody>
      </p:sp>
      <p:sp>
        <p:nvSpPr>
          <p:cNvPr id="25" name="Rectangle 4"/>
          <p:cNvSpPr>
            <a:spLocks noChangeArrowheads="1"/>
          </p:cNvSpPr>
          <p:nvPr/>
        </p:nvSpPr>
        <p:spPr bwMode="gray">
          <a:xfrm>
            <a:off x="5472690" y="6461592"/>
            <a:ext cx="3333300" cy="283548"/>
          </a:xfrm>
          <a:prstGeom prst="rect">
            <a:avLst/>
          </a:prstGeom>
          <a:solidFill>
            <a:schemeClr val="bg1"/>
          </a:solidFill>
          <a:ln w="9525">
            <a:solidFill>
              <a:schemeClr val="accent1">
                <a:lumMod val="75000"/>
              </a:schemeClr>
            </a:solidFill>
            <a:miter lim="800000"/>
            <a:headEnd/>
            <a:tailEnd/>
          </a:ln>
        </p:spPr>
        <p:txBody>
          <a:bodyPr lIns="29690" tIns="59380" rIns="29690" bIns="59380" anchor="t"/>
          <a:lstStyle/>
          <a:p>
            <a:pPr marL="213764" indent="-213764">
              <a:buFont typeface="Wingdings" pitchFamily="2" charset="2"/>
              <a:buChar char="Ø"/>
              <a:defRPr/>
            </a:pPr>
            <a:r>
              <a:rPr lang="en-US" sz="1122" dirty="0" smtClean="0"/>
              <a:t>PL/SQL, AB Initio, Cognos</a:t>
            </a:r>
          </a:p>
          <a:p>
            <a:pPr marL="213764" indent="-213764">
              <a:buFont typeface="Wingdings" pitchFamily="2" charset="2"/>
              <a:buChar char="Ø"/>
              <a:defRPr/>
            </a:pPr>
            <a:endParaRPr lang="en-US" sz="1122" dirty="0"/>
          </a:p>
        </p:txBody>
      </p:sp>
      <p:sp>
        <p:nvSpPr>
          <p:cNvPr id="26" name="Rectangle 9"/>
          <p:cNvSpPr>
            <a:spLocks noChangeArrowheads="1"/>
          </p:cNvSpPr>
          <p:nvPr/>
        </p:nvSpPr>
        <p:spPr bwMode="auto">
          <a:xfrm>
            <a:off x="5417826" y="5181840"/>
            <a:ext cx="2647706" cy="24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507" tIns="42753" rIns="85507" bIns="42753" numCol="1" anchor="t" anchorCtr="0" compatLnSpc="1">
            <a:prstTxWarp prst="textNoShape">
              <a:avLst/>
            </a:prstTxWarp>
            <a:spAutoFit/>
          </a:bodyPr>
          <a:lstStyle/>
          <a:p>
            <a:pPr defTabSz="855055" fontAlgn="base">
              <a:spcBef>
                <a:spcPct val="0"/>
              </a:spcBef>
              <a:spcAft>
                <a:spcPct val="0"/>
              </a:spcAft>
            </a:pPr>
            <a:r>
              <a:rPr lang="en-GB" sz="1029" b="1" dirty="0">
                <a:latin typeface="Calibri" pitchFamily="34" charset="0"/>
                <a:cs typeface="Microsoft Sans Serif" pitchFamily="34" charset="0"/>
              </a:rPr>
              <a:t>Appreciations</a:t>
            </a:r>
          </a:p>
        </p:txBody>
      </p:sp>
      <p:sp>
        <p:nvSpPr>
          <p:cNvPr id="27" name="Rectangle 4"/>
          <p:cNvSpPr>
            <a:spLocks noChangeArrowheads="1"/>
          </p:cNvSpPr>
          <p:nvPr/>
        </p:nvSpPr>
        <p:spPr bwMode="gray">
          <a:xfrm>
            <a:off x="5417826" y="5394791"/>
            <a:ext cx="3494526" cy="878233"/>
          </a:xfrm>
          <a:prstGeom prst="rect">
            <a:avLst/>
          </a:prstGeom>
          <a:solidFill>
            <a:schemeClr val="bg1"/>
          </a:solidFill>
          <a:ln w="9525">
            <a:solidFill>
              <a:schemeClr val="accent1">
                <a:lumMod val="75000"/>
              </a:schemeClr>
            </a:solidFill>
            <a:miter lim="800000"/>
            <a:headEnd/>
            <a:tailEnd/>
          </a:ln>
        </p:spPr>
        <p:txBody>
          <a:bodyPr lIns="29690" tIns="59380" rIns="29690" bIns="59380" anchor="t"/>
          <a:lstStyle/>
          <a:p>
            <a:pPr marL="213764" indent="-213764">
              <a:buFont typeface="Wingdings" pitchFamily="2" charset="2"/>
              <a:buChar char="Ø"/>
              <a:defRPr/>
            </a:pPr>
            <a:r>
              <a:rPr lang="en-US" sz="1122" dirty="0"/>
              <a:t> </a:t>
            </a:r>
            <a:r>
              <a:rPr lang="en-US" sz="1122" dirty="0" smtClean="0"/>
              <a:t>NAM Cards SIT5 Cert – Major FRB Milestone Accomplishment – sent by Client Business Manager</a:t>
            </a:r>
          </a:p>
          <a:p>
            <a:pPr marL="213764" indent="-213764">
              <a:buFont typeface="Wingdings" pitchFamily="2" charset="2"/>
              <a:buChar char="Ø"/>
              <a:defRPr/>
            </a:pPr>
            <a:r>
              <a:rPr lang="en-US" sz="1122" dirty="0"/>
              <a:t>KYC(CDD project) UAT Testing successfully completed for this current </a:t>
            </a:r>
            <a:r>
              <a:rPr lang="en-US" sz="1122" dirty="0" smtClean="0"/>
              <a:t>release - sent </a:t>
            </a:r>
            <a:r>
              <a:rPr lang="en-US" sz="1122" dirty="0"/>
              <a:t>by Client Business Manager</a:t>
            </a:r>
          </a:p>
        </p:txBody>
      </p:sp>
    </p:spTree>
    <p:extLst>
      <p:ext uri="{BB962C8B-B14F-4D97-AF65-F5344CB8AC3E}">
        <p14:creationId xmlns:p14="http://schemas.microsoft.com/office/powerpoint/2010/main" val="4204499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4" name="Title 3"/>
          <p:cNvSpPr>
            <a:spLocks noGrp="1"/>
          </p:cNvSpPr>
          <p:nvPr>
            <p:ph type="ctrTitle"/>
          </p:nvPr>
        </p:nvSpPr>
        <p:spPr/>
        <p:txBody>
          <a:bodyPr/>
          <a:lstStyle/>
          <a:p>
            <a:r>
              <a:rPr lang="en-GB" dirty="0"/>
              <a:t>Let’s Solve</a:t>
            </a:r>
          </a:p>
        </p:txBody>
      </p:sp>
    </p:spTree>
    <p:custDataLst>
      <p:tags r:id="rId1"/>
    </p:custDataLst>
    <p:extLst>
      <p:ext uri="{BB962C8B-B14F-4D97-AF65-F5344CB8AC3E}">
        <p14:creationId xmlns:p14="http://schemas.microsoft.com/office/powerpoint/2010/main" val="22033419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 val="ppLayoutTitle"/>
</p:tagLst>
</file>

<file path=ppt/tags/tag2.xml><?xml version="1.0" encoding="utf-8"?>
<p:tagLst xmlns:a="http://schemas.openxmlformats.org/drawingml/2006/main" xmlns:r="http://schemas.openxmlformats.org/officeDocument/2006/relationships" xmlns:p="http://schemas.openxmlformats.org/presentationml/2006/main">
  <p:tag name="LAYOUT" val="ppLayoutTitl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xml><?xml version="1.0" encoding="utf-8"?>
<a:theme xmlns:a="http://schemas.openxmlformats.org/drawingml/2006/main" name="1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2355</TotalTime>
  <Words>493</Words>
  <Application>Microsoft Office PowerPoint</Application>
  <PresentationFormat>Custom</PresentationFormat>
  <Paragraphs>79</Paragraphs>
  <Slides>3</Slides>
  <Notes>2</Notes>
  <HiddenSlides>0</HiddenSlides>
  <MMClips>0</MMClips>
  <ScaleCrop>false</ScaleCrop>
  <HeadingPairs>
    <vt:vector size="4" baseType="variant">
      <vt:variant>
        <vt:lpstr>Theme</vt:lpstr>
      </vt:variant>
      <vt:variant>
        <vt:i4>3</vt:i4>
      </vt:variant>
      <vt:variant>
        <vt:lpstr>Slide Titles</vt:lpstr>
      </vt:variant>
      <vt:variant>
        <vt:i4>3</vt:i4>
      </vt:variant>
    </vt:vector>
  </HeadingPairs>
  <TitlesOfParts>
    <vt:vector size="6" baseType="lpstr">
      <vt:lpstr>Office Theme</vt:lpstr>
      <vt:lpstr>L&amp;T Infotech</vt:lpstr>
      <vt:lpstr>1_L&amp;T Infotech</vt:lpstr>
      <vt:lpstr>AIM CITI Compliance Weekly Status Report</vt:lpstr>
      <vt:lpstr>KYC  - DEV</vt:lpstr>
      <vt:lpstr>Let’s Solve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Status Report</dc:title>
  <dc:creator>Chandiramouli K</dc:creator>
  <cp:lastModifiedBy>Prathap Kangesan</cp:lastModifiedBy>
  <cp:revision>135</cp:revision>
  <dcterms:created xsi:type="dcterms:W3CDTF">2017-03-30T03:12:27Z</dcterms:created>
  <dcterms:modified xsi:type="dcterms:W3CDTF">2018-01-25T10:23:33Z</dcterms:modified>
</cp:coreProperties>
</file>