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8" r:id="rId11"/>
    <p:sldId id="270" r:id="rId12"/>
    <p:sldId id="271" r:id="rId13"/>
    <p:sldId id="272" r:id="rId14"/>
    <p:sldId id="273"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62" autoAdjust="0"/>
  </p:normalViewPr>
  <p:slideViewPr>
    <p:cSldViewPr>
      <p:cViewPr varScale="1">
        <p:scale>
          <a:sx n="62" d="100"/>
          <a:sy n="62" d="100"/>
        </p:scale>
        <p:origin x="-1362" y="-84"/>
      </p:cViewPr>
      <p:guideLst>
        <p:guide orient="horz" pos="2160"/>
        <p:guide pos="2880"/>
      </p:guideLst>
    </p:cSldViewPr>
  </p:slideViewPr>
  <p:outlineViewPr>
    <p:cViewPr>
      <p:scale>
        <a:sx n="33" d="100"/>
        <a:sy n="33" d="100"/>
      </p:scale>
      <p:origin x="0" y="6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5FE515-A001-40E2-8637-2AA99E9B95E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406853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5FE515-A001-40E2-8637-2AA99E9B95E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286258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5FE515-A001-40E2-8637-2AA99E9B95E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348734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5FE515-A001-40E2-8637-2AA99E9B95E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178804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FE515-A001-40E2-8637-2AA99E9B95E5}"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71858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5FE515-A001-40E2-8637-2AA99E9B95E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347655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5FE515-A001-40E2-8637-2AA99E9B95E5}"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366693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5FE515-A001-40E2-8637-2AA99E9B95E5}"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35490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FE515-A001-40E2-8637-2AA99E9B95E5}"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190300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FE515-A001-40E2-8637-2AA99E9B95E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372000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FE515-A001-40E2-8637-2AA99E9B95E5}"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92033E-60FB-4924-8206-CF4571C5C33E}" type="slidenum">
              <a:rPr lang="en-IN" smtClean="0"/>
              <a:t>‹#›</a:t>
            </a:fld>
            <a:endParaRPr lang="en-IN"/>
          </a:p>
        </p:txBody>
      </p:sp>
    </p:spTree>
    <p:extLst>
      <p:ext uri="{BB962C8B-B14F-4D97-AF65-F5344CB8AC3E}">
        <p14:creationId xmlns:p14="http://schemas.microsoft.com/office/powerpoint/2010/main" val="26927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FE515-A001-40E2-8637-2AA99E9B95E5}" type="datetimeFigureOut">
              <a:rPr lang="en-IN" smtClean="0"/>
              <a:t>16-04-2024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2033E-60FB-4924-8206-CF4571C5C33E}" type="slidenum">
              <a:rPr lang="en-IN" smtClean="0"/>
              <a:t>‹#›</a:t>
            </a:fld>
            <a:endParaRPr lang="en-IN"/>
          </a:p>
        </p:txBody>
      </p:sp>
    </p:spTree>
    <p:extLst>
      <p:ext uri="{BB962C8B-B14F-4D97-AF65-F5344CB8AC3E}">
        <p14:creationId xmlns:p14="http://schemas.microsoft.com/office/powerpoint/2010/main" val="3390076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b="1" dirty="0"/>
              <a:t>KEYLOGGERS </a:t>
            </a: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a:t> </a:t>
            </a:r>
            <a:r>
              <a:rPr lang="en-US" b="1" dirty="0" smtClean="0"/>
              <a:t>Presented </a:t>
            </a:r>
            <a:r>
              <a:rPr lang="en-US" b="1" dirty="0"/>
              <a:t>by,</a:t>
            </a:r>
            <a:endParaRPr lang="en-IN" dirty="0"/>
          </a:p>
          <a:p>
            <a:pPr marL="0" indent="0">
              <a:buNone/>
            </a:pPr>
            <a:r>
              <a:rPr lang="en-US" b="1" dirty="0"/>
              <a:t>                </a:t>
            </a:r>
            <a:r>
              <a:rPr lang="en-US" b="1" dirty="0" smtClean="0"/>
              <a:t>P.PrasannaKumari,</a:t>
            </a:r>
            <a:endParaRPr lang="en-IN" dirty="0" smtClean="0"/>
          </a:p>
          <a:p>
            <a:pPr marL="0" indent="0">
              <a:buNone/>
            </a:pPr>
            <a:r>
              <a:rPr lang="en-US" b="1" dirty="0" smtClean="0"/>
              <a:t>                Priyadharshini Engineering College,</a:t>
            </a:r>
            <a:endParaRPr lang="en-IN" dirty="0" smtClean="0"/>
          </a:p>
          <a:p>
            <a:pPr marL="0" indent="0">
              <a:buNone/>
            </a:pPr>
            <a:r>
              <a:rPr lang="en-US" b="1" dirty="0" smtClean="0"/>
              <a:t>                </a:t>
            </a:r>
            <a:r>
              <a:rPr lang="en-US" b="1" dirty="0"/>
              <a:t>Computer Science. </a:t>
            </a:r>
            <a:endParaRPr lang="en-IN" dirty="0"/>
          </a:p>
          <a:p>
            <a:endParaRPr lang="en-IN" dirty="0"/>
          </a:p>
        </p:txBody>
      </p:sp>
    </p:spTree>
    <p:extLst>
      <p:ext uri="{BB962C8B-B14F-4D97-AF65-F5344CB8AC3E}">
        <p14:creationId xmlns:p14="http://schemas.microsoft.com/office/powerpoint/2010/main" val="328350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4800" b="1" dirty="0"/>
              <a:t>Algorithm &amp; Deployment</a:t>
            </a:r>
            <a:endParaRPr lang="en-IN" sz="4800" b="1"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endParaRPr lang="en-IN" sz="7200" dirty="0"/>
          </a:p>
          <a:p>
            <a:r>
              <a:rPr lang="en-IN" sz="7200" dirty="0"/>
              <a:t>- **Programming Language**: Python, C/C++, Java, or another language suitable for system-level programming</a:t>
            </a:r>
            <a:r>
              <a:rPr lang="en-IN" sz="7200" dirty="0" smtClean="0"/>
              <a:t>.</a:t>
            </a:r>
            <a:endParaRPr lang="en-IN" sz="7200" dirty="0"/>
          </a:p>
          <a:p>
            <a:r>
              <a:rPr lang="en-IN" sz="7200" dirty="0"/>
              <a:t>- **Libraries and APIs**:</a:t>
            </a:r>
          </a:p>
          <a:p>
            <a:pPr marL="0" indent="0">
              <a:buNone/>
            </a:pPr>
            <a:r>
              <a:rPr lang="en-IN" sz="7200" dirty="0"/>
              <a:t> </a:t>
            </a:r>
            <a:r>
              <a:rPr lang="en-IN" sz="7200" dirty="0" smtClean="0"/>
              <a:t>      </a:t>
            </a:r>
            <a:r>
              <a:rPr lang="en-IN" sz="7200" dirty="0"/>
              <a:t>- Use system-specific libraries or APIs for keyboard input monitoring (e.g., `pyHook` or `pynput` for Python).</a:t>
            </a:r>
          </a:p>
          <a:p>
            <a:endParaRPr lang="en-IN" sz="7200" dirty="0"/>
          </a:p>
          <a:p>
            <a:r>
              <a:rPr lang="en-IN" sz="7200" dirty="0" smtClean="0"/>
              <a:t> </a:t>
            </a:r>
            <a:r>
              <a:rPr lang="en-IN" sz="7200" dirty="0"/>
              <a:t>**Data Storage**:</a:t>
            </a:r>
          </a:p>
          <a:p>
            <a:pPr marL="0" indent="0">
              <a:buNone/>
            </a:pPr>
            <a:r>
              <a:rPr lang="en-IN" sz="7200" dirty="0"/>
              <a:t> </a:t>
            </a:r>
            <a:r>
              <a:rPr lang="en-IN" sz="7200" dirty="0" smtClean="0"/>
              <a:t>   </a:t>
            </a:r>
            <a:r>
              <a:rPr lang="en-IN" sz="7200" dirty="0"/>
              <a:t>- Decide on local storage (file-based or database) or remote storage (sending logs over network).</a:t>
            </a:r>
          </a:p>
          <a:p>
            <a:endParaRPr lang="en-IN" sz="7200" dirty="0"/>
          </a:p>
          <a:p>
            <a:pPr marL="0" indent="0">
              <a:buNone/>
            </a:pPr>
            <a:r>
              <a:rPr lang="en-IN" sz="7200" dirty="0"/>
              <a:t> </a:t>
            </a:r>
            <a:r>
              <a:rPr lang="en-IN" sz="7200" dirty="0" smtClean="0"/>
              <a:t> </a:t>
            </a:r>
            <a:r>
              <a:rPr lang="en-IN" sz="7200" dirty="0"/>
              <a:t>Security and Ethical Considerations:</a:t>
            </a:r>
          </a:p>
          <a:p>
            <a:r>
              <a:rPr lang="en-IN" sz="7200" dirty="0"/>
              <a:t>Address security and ethical concerns associated with </a:t>
            </a:r>
            <a:r>
              <a:rPr lang="en-IN" sz="7200" dirty="0" err="1"/>
              <a:t>keyloggers</a:t>
            </a:r>
            <a:r>
              <a:rPr lang="en-IN" sz="7200" dirty="0"/>
              <a:t>:</a:t>
            </a:r>
          </a:p>
          <a:p>
            <a:endParaRPr lang="en-IN" sz="7200" dirty="0"/>
          </a:p>
          <a:p>
            <a:r>
              <a:rPr lang="en-IN" sz="7200" dirty="0"/>
              <a:t>- **Legal Compliance**:</a:t>
            </a:r>
          </a:p>
          <a:p>
            <a:pPr marL="0" indent="0">
              <a:buNone/>
            </a:pPr>
            <a:r>
              <a:rPr lang="en-IN" sz="7200" dirty="0" smtClean="0"/>
              <a:t>   </a:t>
            </a:r>
            <a:r>
              <a:rPr lang="en-IN" sz="7200" dirty="0"/>
              <a:t>- Ensure compliance with local laws and regulations regarding monitoring and data privacy.</a:t>
            </a:r>
          </a:p>
          <a:p>
            <a:endParaRPr lang="en-IN" sz="7200" dirty="0"/>
          </a:p>
        </p:txBody>
      </p:sp>
    </p:spTree>
    <p:extLst>
      <p:ext uri="{BB962C8B-B14F-4D97-AF65-F5344CB8AC3E}">
        <p14:creationId xmlns:p14="http://schemas.microsoft.com/office/powerpoint/2010/main" val="148979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620689"/>
            <a:ext cx="806489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dirty="0"/>
              <a:t>- **User Consent**:</a:t>
            </a:r>
          </a:p>
          <a:p>
            <a:r>
              <a:rPr lang="en-IN" dirty="0" smtClean="0"/>
              <a:t>  </a:t>
            </a:r>
            <a:r>
              <a:rPr lang="en-IN" dirty="0"/>
              <a:t>- Obtain explicit consent before deploying a keylogger, especially in organizational or shared computer environments.</a:t>
            </a:r>
          </a:p>
          <a:p>
            <a:r>
              <a:rPr lang="en-IN" dirty="0" smtClean="0"/>
              <a:t>  </a:t>
            </a:r>
            <a:endParaRPr lang="en-IN" dirty="0"/>
          </a:p>
          <a:p>
            <a:r>
              <a:rPr lang="en-IN" dirty="0"/>
              <a:t>- **Data Encryption**:</a:t>
            </a:r>
          </a:p>
          <a:p>
            <a:r>
              <a:rPr lang="en-IN" dirty="0" smtClean="0"/>
              <a:t>  </a:t>
            </a:r>
            <a:r>
              <a:rPr lang="en-IN" dirty="0"/>
              <a:t>- Encrypt captured data during storage and transmission to protect sensitive information.</a:t>
            </a:r>
          </a:p>
          <a:p>
            <a:endParaRPr lang="en-IN" dirty="0"/>
          </a:p>
        </p:txBody>
      </p:sp>
    </p:spTree>
    <p:extLst>
      <p:ext uri="{BB962C8B-B14F-4D97-AF65-F5344CB8AC3E}">
        <p14:creationId xmlns:p14="http://schemas.microsoft.com/office/powerpoint/2010/main" val="342775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6000" b="1" dirty="0"/>
              <a:t>Result</a:t>
            </a:r>
            <a:endParaRPr lang="en-IN" sz="6000" b="1" dirty="0"/>
          </a:p>
        </p:txBody>
      </p:sp>
      <p:sp>
        <p:nvSpPr>
          <p:cNvPr id="3" name="Content Placeholder 2"/>
          <p:cNvSpPr>
            <a:spLocks noGrp="1"/>
          </p:cNvSpPr>
          <p:nvPr>
            <p:ph idx="1"/>
          </p:nvPr>
        </p:nvSpPr>
        <p:spPr>
          <a:xfrm>
            <a:off x="457200" y="1600200"/>
            <a:ext cx="8229600" cy="4997151"/>
          </a:xfrm>
        </p:spPr>
        <p:style>
          <a:lnRef idx="1">
            <a:schemeClr val="accent1"/>
          </a:lnRef>
          <a:fillRef idx="2">
            <a:schemeClr val="accent1"/>
          </a:fillRef>
          <a:effectRef idx="1">
            <a:schemeClr val="accent1"/>
          </a:effectRef>
          <a:fontRef idx="minor">
            <a:schemeClr val="dk1"/>
          </a:fontRef>
        </p:style>
        <p:txBody>
          <a:bodyPr/>
          <a:lstStyle/>
          <a:p>
            <a:r>
              <a:rPr lang="en-IN" sz="2000" dirty="0"/>
              <a:t>Demonstrate the functionality of the developed keylogger through test cases</a:t>
            </a:r>
            <a:r>
              <a:rPr lang="en-IN" sz="2000" dirty="0" smtClean="0"/>
              <a:t>.</a:t>
            </a:r>
            <a:endParaRPr lang="en-IN" sz="2000" dirty="0"/>
          </a:p>
          <a:p>
            <a:r>
              <a:rPr lang="en-IN" sz="2000" dirty="0" smtClean="0"/>
              <a:t> </a:t>
            </a:r>
            <a:r>
              <a:rPr lang="en-IN" sz="2000" dirty="0"/>
              <a:t>Present insights into countermeasures and best practices to protect against keylogger attacks.</a:t>
            </a:r>
            <a:r>
              <a:rPr lang="en-IN" dirty="0"/>
              <a:t/>
            </a:r>
            <a:br>
              <a:rPr lang="en-IN" dirty="0"/>
            </a:b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990096"/>
            <a:ext cx="5659808" cy="3182089"/>
          </a:xfrm>
          <a:prstGeom prst="rect">
            <a:avLst/>
          </a:prstGeom>
        </p:spPr>
      </p:pic>
    </p:spTree>
    <p:extLst>
      <p:ext uri="{BB962C8B-B14F-4D97-AF65-F5344CB8AC3E}">
        <p14:creationId xmlns:p14="http://schemas.microsoft.com/office/powerpoint/2010/main" val="34781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b="1" dirty="0"/>
              <a:t>Conclusion</a:t>
            </a:r>
            <a:r>
              <a:rPr lang="en-US" dirty="0"/>
              <a:t/>
            </a:r>
            <a:br>
              <a:rPr lang="en-US" dirty="0"/>
            </a:b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IN" dirty="0"/>
              <a:t>In conclusion, this project sheds light on the technical aspects, ethical considerations, and security implications of </a:t>
            </a:r>
            <a:r>
              <a:rPr lang="en-IN" dirty="0" err="1"/>
              <a:t>keyloggers</a:t>
            </a:r>
            <a:r>
              <a:rPr lang="en-IN" dirty="0"/>
              <a:t>. It emphasizes the importance of responsible use of monitoring technologies and highlights the need for robust cybersecurity practices to safeguard user privacy and data integrity.</a:t>
            </a:r>
            <a:br>
              <a:rPr lang="en-IN" dirty="0"/>
            </a:br>
            <a:endParaRPr lang="en-IN" dirty="0"/>
          </a:p>
        </p:txBody>
      </p:sp>
    </p:spTree>
    <p:extLst>
      <p:ext uri="{BB962C8B-B14F-4D97-AF65-F5344CB8AC3E}">
        <p14:creationId xmlns:p14="http://schemas.microsoft.com/office/powerpoint/2010/main" val="396235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5300" b="1" dirty="0"/>
              <a:t>Future Scope</a:t>
            </a:r>
            <a:r>
              <a:rPr lang="en-US" dirty="0"/>
              <a:t/>
            </a:r>
            <a:br>
              <a:rPr lang="en-US" dirty="0"/>
            </a:b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IN" dirty="0"/>
              <a:t>Future extensions of this project could include:</a:t>
            </a:r>
            <a:br>
              <a:rPr lang="en-IN" dirty="0"/>
            </a:br>
            <a:r>
              <a:rPr lang="en-IN" dirty="0"/>
              <a:t>- Developing advanced features for the keylogger (e.g., remote data exfiltration, stealth mode).</a:t>
            </a:r>
            <a:br>
              <a:rPr lang="en-IN" dirty="0"/>
            </a:br>
            <a:r>
              <a:rPr lang="en-IN" dirty="0"/>
              <a:t>- Conducting a broader study on the legal landscape and regulatory frameworks surrounding keylogging.</a:t>
            </a:r>
            <a:br>
              <a:rPr lang="en-IN" dirty="0"/>
            </a:br>
            <a:r>
              <a:rPr lang="en-IN" dirty="0"/>
              <a:t>- Exploring machine learning techniques for anomaly detection to identify keylogger behavior.</a:t>
            </a:r>
            <a:br>
              <a:rPr lang="en-IN" dirty="0"/>
            </a:br>
            <a:r>
              <a:rPr lang="en-IN" dirty="0"/>
              <a:t/>
            </a:r>
            <a:br>
              <a:rPr lang="en-IN" dirty="0"/>
            </a:br>
            <a:endParaRPr lang="en-IN" dirty="0"/>
          </a:p>
        </p:txBody>
      </p:sp>
    </p:spTree>
    <p:extLst>
      <p:ext uri="{BB962C8B-B14F-4D97-AF65-F5344CB8AC3E}">
        <p14:creationId xmlns:p14="http://schemas.microsoft.com/office/powerpoint/2010/main" val="1122935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fontScale="90000"/>
          </a:bodyPr>
          <a:lstStyle/>
          <a:p>
            <a:r>
              <a:rPr lang="en-US" sz="5300" b="1" dirty="0"/>
              <a:t>References</a:t>
            </a:r>
            <a:r>
              <a:rPr lang="en-US" dirty="0"/>
              <a:t/>
            </a:r>
            <a:br>
              <a:rPr lang="en-US" dirty="0"/>
            </a:b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47500" lnSpcReduction="20000"/>
          </a:bodyPr>
          <a:lstStyle/>
          <a:p>
            <a:pPr marL="0" indent="0">
              <a:buNone/>
            </a:pPr>
            <a:r>
              <a:rPr lang="en-IN" dirty="0"/>
              <a:t> </a:t>
            </a:r>
            <a:r>
              <a:rPr lang="en-IN" dirty="0" smtClean="0"/>
              <a:t>   1.[online</a:t>
            </a:r>
            <a:r>
              <a:rPr lang="en-IN" dirty="0"/>
              <a:t>] Available: http://www.cryptomuseum.com/covert/bugs/selectric/index.htm.</a:t>
            </a:r>
          </a:p>
          <a:p>
            <a:pPr marL="0" indent="0">
              <a:buNone/>
            </a:pPr>
            <a:r>
              <a:rPr lang="en-IN" dirty="0"/>
              <a:t>Show in </a:t>
            </a:r>
            <a:r>
              <a:rPr lang="en-IN" dirty="0" smtClean="0"/>
              <a:t>Context</a:t>
            </a:r>
          </a:p>
          <a:p>
            <a:pPr marL="0" indent="0">
              <a:buNone/>
            </a:pPr>
            <a:endParaRPr lang="en-IN" dirty="0"/>
          </a:p>
          <a:p>
            <a:pPr marL="0" indent="0">
              <a:buNone/>
            </a:pPr>
            <a:r>
              <a:rPr lang="en-IN" dirty="0" smtClean="0"/>
              <a:t>  2.N</a:t>
            </a:r>
            <a:r>
              <a:rPr lang="en-IN" dirty="0"/>
              <a:t>. Grebennikov, "Keyloggers: How they work and how to detect them", [online] Available: http://www.viruslist.com/en/analysis?pubid=204791931.</a:t>
            </a:r>
          </a:p>
          <a:p>
            <a:pPr marL="0" indent="0">
              <a:buNone/>
            </a:pPr>
            <a:r>
              <a:rPr lang="en-IN" dirty="0"/>
              <a:t>Show in Context Google Scholar </a:t>
            </a:r>
          </a:p>
          <a:p>
            <a:pPr marL="0" indent="0">
              <a:buNone/>
            </a:pPr>
            <a:r>
              <a:rPr lang="en-IN" dirty="0" smtClean="0"/>
              <a:t>.</a:t>
            </a:r>
            <a:endParaRPr lang="en-IN" dirty="0"/>
          </a:p>
          <a:p>
            <a:pPr marL="0" indent="0">
              <a:buNone/>
            </a:pPr>
            <a:r>
              <a:rPr lang="en-IN" dirty="0" smtClean="0"/>
              <a:t> </a:t>
            </a:r>
            <a:r>
              <a:rPr lang="en-IN" dirty="0"/>
              <a:t>3</a:t>
            </a:r>
            <a:r>
              <a:rPr lang="en-IN" dirty="0" smtClean="0"/>
              <a:t>   "</a:t>
            </a:r>
            <a:r>
              <a:rPr lang="en-IN" dirty="0"/>
              <a:t>Kinkois spyware case highlights the risk of public internet terminals", [online] Available: http://www.siliconvalley.com/mld/siliconvalley/news/6359407.htm.</a:t>
            </a:r>
          </a:p>
          <a:p>
            <a:pPr marL="0" indent="0">
              <a:buNone/>
            </a:pPr>
            <a:r>
              <a:rPr lang="en-IN" dirty="0"/>
              <a:t>Show in Context Google Scholar </a:t>
            </a:r>
          </a:p>
          <a:p>
            <a:pPr marL="0" indent="0">
              <a:buNone/>
            </a:pPr>
            <a:r>
              <a:rPr lang="en-IN" dirty="0" smtClean="0"/>
              <a:t>.</a:t>
            </a:r>
            <a:endParaRPr lang="en-IN" dirty="0"/>
          </a:p>
          <a:p>
            <a:pPr marL="0" indent="0">
              <a:buNone/>
            </a:pPr>
            <a:r>
              <a:rPr lang="en-IN" dirty="0" smtClean="0"/>
              <a:t> 4.   N</a:t>
            </a:r>
            <a:r>
              <a:rPr lang="en-IN" dirty="0"/>
              <a:t>. Strahija, "Student charged after college computers hacked", [online] Available: http://www.xatrix.org/article2641.html.</a:t>
            </a:r>
          </a:p>
          <a:p>
            <a:pPr marL="0" indent="0">
              <a:buNone/>
            </a:pPr>
            <a:r>
              <a:rPr lang="en-IN" dirty="0"/>
              <a:t>Show in Context Google Scholar </a:t>
            </a:r>
          </a:p>
          <a:p>
            <a:pPr marL="0" indent="0">
              <a:buNone/>
            </a:pPr>
            <a:r>
              <a:rPr lang="en-IN" dirty="0" smtClean="0"/>
              <a:t>.</a:t>
            </a:r>
            <a:endParaRPr lang="en-IN" dirty="0"/>
          </a:p>
          <a:p>
            <a:pPr marL="0" indent="0">
              <a:buNone/>
            </a:pPr>
            <a:r>
              <a:rPr lang="en-IN" dirty="0" smtClean="0"/>
              <a:t>5    L</a:t>
            </a:r>
            <a:r>
              <a:rPr lang="en-IN" dirty="0"/>
              <a:t>. Zhuang, F. Zhou and J. D. Tygar, "Keyboard acoustic emanations revisited", ACM Trans. on Information and System Security, vol. 13, no. 1, pp. 1-26, 2009.</a:t>
            </a:r>
          </a:p>
          <a:p>
            <a:pPr marL="0" indent="0">
              <a:buNone/>
            </a:pPr>
            <a:r>
              <a:rPr lang="en-IN" dirty="0"/>
              <a:t>Show in Context CrossRef  Google Scholar </a:t>
            </a:r>
          </a:p>
        </p:txBody>
      </p:sp>
    </p:spTree>
    <p:extLst>
      <p:ext uri="{BB962C8B-B14F-4D97-AF65-F5344CB8AC3E}">
        <p14:creationId xmlns:p14="http://schemas.microsoft.com/office/powerpoint/2010/main" val="248321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55576" y="2492896"/>
            <a:ext cx="7772400" cy="1500187"/>
          </a:xfrm>
        </p:spPr>
        <p:style>
          <a:lnRef idx="3">
            <a:schemeClr val="lt1"/>
          </a:lnRef>
          <a:fillRef idx="1">
            <a:schemeClr val="accent1"/>
          </a:fillRef>
          <a:effectRef idx="1">
            <a:schemeClr val="accent1"/>
          </a:effectRef>
          <a:fontRef idx="minor">
            <a:schemeClr val="lt1"/>
          </a:fontRef>
        </p:style>
        <p:txBody>
          <a:bodyPr>
            <a:noAutofit/>
          </a:bodyPr>
          <a:lstStyle/>
          <a:p>
            <a:r>
              <a:rPr lang="en-US" sz="13800" b="1" dirty="0" smtClean="0">
                <a:solidFill>
                  <a:schemeClr val="tx1"/>
                </a:solidFill>
              </a:rPr>
              <a:t>Thank You</a:t>
            </a:r>
            <a:endParaRPr lang="en-IN" sz="13800" b="1" dirty="0">
              <a:solidFill>
                <a:schemeClr val="tx1"/>
              </a:solidFill>
            </a:endParaRPr>
          </a:p>
        </p:txBody>
      </p:sp>
    </p:spTree>
    <p:extLst>
      <p:ext uri="{BB962C8B-B14F-4D97-AF65-F5344CB8AC3E}">
        <p14:creationId xmlns:p14="http://schemas.microsoft.com/office/powerpoint/2010/main" val="198062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332656"/>
            <a:ext cx="3096344" cy="1143000"/>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IN" b="1" dirty="0" smtClean="0"/>
              <a:t>OUTLINE</a:t>
            </a:r>
            <a:endParaRPr lang="en-IN" b="1"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smtClean="0"/>
              <a:t>  Problem Statement </a:t>
            </a:r>
          </a:p>
          <a:p>
            <a:r>
              <a:rPr lang="en-US" dirty="0" smtClean="0"/>
              <a:t>  Proposed System/Solution</a:t>
            </a:r>
          </a:p>
          <a:p>
            <a:r>
              <a:rPr lang="en-US" dirty="0" smtClean="0"/>
              <a:t>  System Development Approach </a:t>
            </a:r>
          </a:p>
          <a:p>
            <a:r>
              <a:rPr lang="en-US" dirty="0" smtClean="0"/>
              <a:t>  Algorithm &amp; Deployment  </a:t>
            </a:r>
          </a:p>
          <a:p>
            <a:r>
              <a:rPr lang="en-US" dirty="0" smtClean="0"/>
              <a:t>  Result </a:t>
            </a:r>
          </a:p>
          <a:p>
            <a:r>
              <a:rPr lang="en-US" dirty="0" smtClean="0"/>
              <a:t>  Conclusion</a:t>
            </a:r>
          </a:p>
          <a:p>
            <a:r>
              <a:rPr lang="en-US" dirty="0" smtClean="0"/>
              <a:t>  Future Scope</a:t>
            </a:r>
          </a:p>
          <a:p>
            <a:r>
              <a:rPr lang="en-US" dirty="0" smtClean="0"/>
              <a:t> References</a:t>
            </a:r>
          </a:p>
          <a:p>
            <a:endParaRPr lang="en-IN" dirty="0"/>
          </a:p>
        </p:txBody>
      </p:sp>
    </p:spTree>
    <p:extLst>
      <p:ext uri="{BB962C8B-B14F-4D97-AF65-F5344CB8AC3E}">
        <p14:creationId xmlns:p14="http://schemas.microsoft.com/office/powerpoint/2010/main" val="325666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229600" cy="1143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5300" b="1" dirty="0"/>
              <a:t>Problem Statement </a:t>
            </a:r>
            <a:r>
              <a:rPr lang="en-US" dirty="0"/>
              <a:t/>
            </a:r>
            <a:br>
              <a:rPr lang="en-US" dirty="0"/>
            </a:br>
            <a:endParaRPr lang="en-IN" dirty="0"/>
          </a:p>
        </p:txBody>
      </p:sp>
      <p:sp>
        <p:nvSpPr>
          <p:cNvPr id="3" name="Content Placeholder 2"/>
          <p:cNvSpPr>
            <a:spLocks noGrp="1"/>
          </p:cNvSpPr>
          <p:nvPr>
            <p:ph idx="1"/>
          </p:nvPr>
        </p:nvSpPr>
        <p:spPr>
          <a:xfrm>
            <a:off x="457200" y="1484784"/>
            <a:ext cx="8291264" cy="4641379"/>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IN" dirty="0"/>
              <a:t> In today's digital age, where cybersecurity threats loom large, one of the significant concerns is the proliferation of </a:t>
            </a:r>
            <a:r>
              <a:rPr lang="en-IN" dirty="0" err="1"/>
              <a:t>keyloggers</a:t>
            </a:r>
            <a:r>
              <a:rPr lang="en-IN" dirty="0"/>
              <a:t>,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348688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6000" b="1" dirty="0"/>
              <a:t>Proposed System/Solution</a:t>
            </a:r>
            <a:r>
              <a:rPr lang="en-US" dirty="0"/>
              <a:t/>
            </a:r>
            <a:br>
              <a:rPr lang="en-US" dirty="0"/>
            </a:br>
            <a:endParaRPr lang="en-IN" dirty="0"/>
          </a:p>
        </p:txBody>
      </p:sp>
      <p:sp>
        <p:nvSpPr>
          <p:cNvPr id="3" name="Content Placeholder 2"/>
          <p:cNvSpPr>
            <a:spLocks noGrp="1"/>
          </p:cNvSpPr>
          <p:nvPr>
            <p:ph idx="1"/>
          </p:nvPr>
        </p:nvSpPr>
        <p:spPr>
          <a:xfrm>
            <a:off x="395536" y="1628800"/>
            <a:ext cx="8229600" cy="4525963"/>
          </a:xfrm>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r>
              <a:rPr lang="en-IN" sz="8000" dirty="0"/>
              <a:t>1. System Overview:</a:t>
            </a:r>
            <a:br>
              <a:rPr lang="en-IN" sz="8000" dirty="0"/>
            </a:br>
            <a:r>
              <a:rPr lang="en-IN" sz="8000" dirty="0"/>
              <a:t>The keylogger system is designed to capture and log keystrokes from a target computer system. It operates in a stealthy manner to avoid detection by the user and captures keyboard input for analysis or monitoring purposes.</a:t>
            </a:r>
            <a:br>
              <a:rPr lang="en-IN" sz="8000" dirty="0"/>
            </a:br>
            <a:endParaRPr lang="en-IN" sz="2800" dirty="0"/>
          </a:p>
          <a:p>
            <a:r>
              <a:rPr lang="en-IN" sz="8000" dirty="0" smtClean="0"/>
              <a:t> </a:t>
            </a:r>
            <a:r>
              <a:rPr lang="en-IN" sz="8000" dirty="0"/>
              <a:t>2. Components:</a:t>
            </a:r>
            <a:br>
              <a:rPr lang="en-IN" sz="8000" dirty="0"/>
            </a:br>
            <a:r>
              <a:rPr lang="en-IN" sz="8000" dirty="0"/>
              <a:t>The keylogger system consists of the following components:</a:t>
            </a:r>
            <a:br>
              <a:rPr lang="en-IN" sz="8000" dirty="0"/>
            </a:br>
            <a:r>
              <a:rPr lang="en-IN" sz="8000" dirty="0"/>
              <a:t/>
            </a:r>
            <a:br>
              <a:rPr lang="en-IN" sz="8000" dirty="0"/>
            </a:br>
            <a:r>
              <a:rPr lang="en-IN" sz="8000" dirty="0"/>
              <a:t> </a:t>
            </a:r>
            <a:r>
              <a:rPr lang="en-IN" sz="8000" dirty="0" smtClean="0"/>
              <a:t> Keylogger Module: </a:t>
            </a:r>
            <a:r>
              <a:rPr lang="en-IN" sz="8000" dirty="0"/>
              <a:t>This module is responsible for intercepting and capturing keystrokes from the system's keyboard </a:t>
            </a:r>
            <a:r>
              <a:rPr lang="en-IN" sz="8000" dirty="0" smtClean="0"/>
              <a:t>input</a:t>
            </a:r>
            <a:endParaRPr lang="en-IN" sz="8000" dirty="0"/>
          </a:p>
          <a:p>
            <a:pPr marL="0" indent="0">
              <a:buNone/>
            </a:pPr>
            <a:r>
              <a:rPr lang="en-IN" sz="24000" dirty="0" smtClean="0"/>
              <a:t> </a:t>
            </a:r>
            <a:r>
              <a:rPr lang="en-IN" sz="8000" dirty="0" smtClean="0"/>
              <a:t>Logging Module</a:t>
            </a:r>
            <a:r>
              <a:rPr lang="en-IN" sz="8000" dirty="0"/>
              <a:t>-</a:t>
            </a:r>
            <a:r>
              <a:rPr lang="en-IN" sz="8000" dirty="0" smtClean="0"/>
              <a:t> </a:t>
            </a:r>
            <a:r>
              <a:rPr lang="en-IN" sz="8000" dirty="0"/>
              <a:t>Captured keystrokes are logged into a file or database for storage and later analysis</a:t>
            </a:r>
            <a:r>
              <a:rPr lang="en-IN" sz="8000" dirty="0" smtClean="0"/>
              <a:t>.</a:t>
            </a:r>
          </a:p>
          <a:p>
            <a:endParaRPr lang="en-IN" sz="8000" dirty="0" smtClean="0"/>
          </a:p>
          <a:p>
            <a:pPr marL="0" indent="0">
              <a:buNone/>
            </a:pPr>
            <a:r>
              <a:rPr lang="en-IN" sz="7200" dirty="0" smtClean="0"/>
              <a:t>            Stealth </a:t>
            </a:r>
            <a:r>
              <a:rPr lang="en-IN" sz="7200" dirty="0"/>
              <a:t>Module: Implements techniques to run the keylogger discreetly without drawing attention, such as hiding its presence from the user and system processes</a:t>
            </a:r>
            <a:endParaRPr lang="en-IN" sz="24000" dirty="0"/>
          </a:p>
        </p:txBody>
      </p:sp>
    </p:spTree>
    <p:extLst>
      <p:ext uri="{BB962C8B-B14F-4D97-AF65-F5344CB8AC3E}">
        <p14:creationId xmlns:p14="http://schemas.microsoft.com/office/powerpoint/2010/main" val="7504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32656"/>
            <a:ext cx="7920880" cy="59093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dirty="0" smtClean="0"/>
              <a:t>-.</a:t>
            </a:r>
            <a:r>
              <a:rPr lang="en-IN" dirty="0"/>
              <a:t/>
            </a:r>
            <a:br>
              <a:rPr lang="en-IN" dirty="0"/>
            </a:br>
            <a:r>
              <a:rPr lang="en-IN" dirty="0"/>
              <a:t/>
            </a:r>
            <a:br>
              <a:rPr lang="en-IN" dirty="0"/>
            </a:br>
            <a:r>
              <a:rPr lang="en-IN" dirty="0" smtClean="0"/>
              <a:t>3</a:t>
            </a:r>
            <a:r>
              <a:rPr lang="en-IN" dirty="0"/>
              <a:t>. System Architecture:</a:t>
            </a:r>
            <a:br>
              <a:rPr lang="en-IN" dirty="0"/>
            </a:br>
            <a:r>
              <a:rPr lang="en-IN" dirty="0"/>
              <a:t/>
            </a:r>
            <a:br>
              <a:rPr lang="en-IN" dirty="0"/>
            </a:br>
            <a:r>
              <a:rPr lang="en-IN" dirty="0" smtClean="0"/>
              <a:t>User </a:t>
            </a:r>
            <a:r>
              <a:rPr lang="en-IN" dirty="0"/>
              <a:t>Interface (UI</a:t>
            </a:r>
            <a:r>
              <a:rPr lang="en-IN" dirty="0" smtClean="0"/>
              <a:t>): </a:t>
            </a:r>
            <a:r>
              <a:rPr lang="en-IN" dirty="0"/>
              <a:t>The keylogger may have a minimalistic user interface for configuration and monitoring purposes. This UI allows users to start or stop the keylogging process and configure logging settings.</a:t>
            </a:r>
            <a:br>
              <a:rPr lang="en-IN" dirty="0"/>
            </a:br>
            <a:r>
              <a:rPr lang="en-IN" dirty="0"/>
              <a:t/>
            </a:r>
            <a:br>
              <a:rPr lang="en-IN" dirty="0"/>
            </a:br>
            <a:r>
              <a:rPr lang="en-IN" dirty="0" smtClean="0"/>
              <a:t>-Keylogging Engine: </a:t>
            </a:r>
            <a:r>
              <a:rPr lang="en-IN" dirty="0"/>
              <a:t>The core component responsible for intercepting keystrokes. It hooks into the system's keyboard events to capture keystrokes before they reach the target application.</a:t>
            </a:r>
            <a:br>
              <a:rPr lang="en-IN" dirty="0"/>
            </a:br>
            <a:r>
              <a:rPr lang="en-IN" dirty="0"/>
              <a:t/>
            </a:r>
            <a:br>
              <a:rPr lang="en-IN" dirty="0"/>
            </a:br>
            <a:r>
              <a:rPr lang="en-IN" dirty="0" smtClean="0"/>
              <a:t>-Logging System: </a:t>
            </a:r>
            <a:r>
              <a:rPr lang="en-IN" dirty="0"/>
              <a:t>Manages the storage and organization of captured keystrokes. Keystrokes can be logged to a local file or transmitted to a remote server for analysis.</a:t>
            </a:r>
            <a:br>
              <a:rPr lang="en-IN" dirty="0"/>
            </a:br>
            <a:r>
              <a:rPr lang="en-IN" dirty="0"/>
              <a:t/>
            </a:r>
            <a:br>
              <a:rPr lang="en-IN" dirty="0"/>
            </a:br>
            <a:r>
              <a:rPr lang="en-IN" dirty="0"/>
              <a:t>- </a:t>
            </a:r>
            <a:r>
              <a:rPr lang="en-IN" dirty="0" smtClean="0"/>
              <a:t>Stealth Techniques: </a:t>
            </a:r>
            <a:r>
              <a:rPr lang="en-IN" dirty="0"/>
              <a:t>Implements methods to conceal the keylogger's presence on the system, such as hiding files, obfuscating process names, or running as a background service.</a:t>
            </a:r>
            <a:br>
              <a:rPr lang="en-IN" dirty="0"/>
            </a:br>
            <a:r>
              <a:rPr lang="en-IN" dirty="0"/>
              <a:t/>
            </a:r>
            <a:br>
              <a:rPr lang="en-IN" dirty="0"/>
            </a:br>
            <a:endParaRPr lang="en-IN" dirty="0"/>
          </a:p>
        </p:txBody>
      </p:sp>
    </p:spTree>
    <p:extLst>
      <p:ext uri="{BB962C8B-B14F-4D97-AF65-F5344CB8AC3E}">
        <p14:creationId xmlns:p14="http://schemas.microsoft.com/office/powerpoint/2010/main" val="193579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0"/>
            <a:ext cx="8208912" cy="67403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dirty="0"/>
              <a:t> 4. Functional Requirements:</a:t>
            </a:r>
            <a:br>
              <a:rPr lang="en-IN" dirty="0"/>
            </a:br>
            <a:r>
              <a:rPr lang="en-IN" dirty="0"/>
              <a:t/>
            </a:r>
            <a:br>
              <a:rPr lang="en-IN" dirty="0"/>
            </a:br>
            <a:r>
              <a:rPr lang="en-IN" dirty="0" smtClean="0"/>
              <a:t>Key Capture: </a:t>
            </a:r>
            <a:r>
              <a:rPr lang="en-IN" dirty="0"/>
              <a:t>Intercept and capture keystrokes from the system's keyboard input.</a:t>
            </a:r>
            <a:br>
              <a:rPr lang="en-IN" dirty="0"/>
            </a:br>
            <a:r>
              <a:rPr lang="en-IN" dirty="0" smtClean="0"/>
              <a:t> </a:t>
            </a:r>
            <a:r>
              <a:rPr lang="en-IN" dirty="0"/>
              <a:t/>
            </a:r>
            <a:br>
              <a:rPr lang="en-IN" dirty="0"/>
            </a:br>
            <a:r>
              <a:rPr lang="en-IN" dirty="0" smtClean="0"/>
              <a:t>Logging: </a:t>
            </a:r>
            <a:r>
              <a:rPr lang="en-IN" dirty="0"/>
              <a:t>Log captured keystrokes to a file or database for later retrieval and analysis.</a:t>
            </a:r>
            <a:br>
              <a:rPr lang="en-IN" dirty="0"/>
            </a:br>
            <a:r>
              <a:rPr lang="en-IN" dirty="0"/>
              <a:t/>
            </a:r>
            <a:br>
              <a:rPr lang="en-IN" dirty="0"/>
            </a:br>
            <a:r>
              <a:rPr lang="en-IN" dirty="0" smtClean="0"/>
              <a:t>Stealth Mode: </a:t>
            </a:r>
            <a:r>
              <a:rPr lang="en-IN" dirty="0"/>
              <a:t>Operate silently and discreetly without alerting the user or raising suspicion.</a:t>
            </a:r>
            <a:br>
              <a:rPr lang="en-IN" dirty="0"/>
            </a:br>
            <a:r>
              <a:rPr lang="en-IN" dirty="0"/>
              <a:t/>
            </a:r>
            <a:br>
              <a:rPr lang="en-IN" dirty="0"/>
            </a:br>
            <a:r>
              <a:rPr lang="en-IN" dirty="0" smtClean="0"/>
              <a:t>Configuration: </a:t>
            </a:r>
            <a:r>
              <a:rPr lang="en-IN" dirty="0"/>
              <a:t>Allow users to configure settings such as log file location, logging frequency, and startup behavior.</a:t>
            </a:r>
            <a:br>
              <a:rPr lang="en-IN" dirty="0"/>
            </a:br>
            <a:r>
              <a:rPr lang="en-IN" dirty="0"/>
              <a:t/>
            </a:r>
            <a:br>
              <a:rPr lang="en-IN" dirty="0"/>
            </a:br>
            <a:r>
              <a:rPr lang="en-IN" dirty="0" smtClean="0"/>
              <a:t>5</a:t>
            </a:r>
            <a:r>
              <a:rPr lang="en-IN" dirty="0"/>
              <a:t>. Non-Functional Requirements:</a:t>
            </a:r>
            <a:br>
              <a:rPr lang="en-IN" dirty="0"/>
            </a:br>
            <a:r>
              <a:rPr lang="en-IN" dirty="0"/>
              <a:t/>
            </a:r>
            <a:br>
              <a:rPr lang="en-IN" dirty="0"/>
            </a:br>
            <a:r>
              <a:rPr lang="en-IN" dirty="0" smtClean="0"/>
              <a:t>Security: </a:t>
            </a:r>
            <a:r>
              <a:rPr lang="en-IN" dirty="0"/>
              <a:t>Ensure that captured keystrokes are stored securely and transmitted (if applicable) using encryption to protect sensitive data.</a:t>
            </a:r>
            <a:br>
              <a:rPr lang="en-IN" dirty="0"/>
            </a:br>
            <a:r>
              <a:rPr lang="en-IN" dirty="0"/>
              <a:t/>
            </a:r>
            <a:br>
              <a:rPr lang="en-IN" dirty="0"/>
            </a:br>
            <a:r>
              <a:rPr lang="en-IN" dirty="0" smtClean="0"/>
              <a:t>Performance: </a:t>
            </a:r>
            <a:r>
              <a:rPr lang="en-IN" dirty="0"/>
              <a:t>Minimize system resource usage (CPU, memory) to avoid impacting the target system's performance.</a:t>
            </a:r>
            <a:br>
              <a:rPr lang="en-IN" dirty="0"/>
            </a:br>
            <a:r>
              <a:rPr lang="en-IN" dirty="0"/>
              <a:t/>
            </a:r>
            <a:br>
              <a:rPr lang="en-IN" dirty="0"/>
            </a:br>
            <a:r>
              <a:rPr lang="en-IN" dirty="0" smtClean="0"/>
              <a:t>Compatibility: </a:t>
            </a:r>
            <a:r>
              <a:rPr lang="en-IN" dirty="0"/>
              <a:t>Support multiple operating systems (e.g., Windows, macOS, Linux) or specific versions to maximize usability.</a:t>
            </a:r>
            <a:br>
              <a:rPr lang="en-IN" dirty="0"/>
            </a:br>
            <a:r>
              <a:rPr lang="en-IN" dirty="0"/>
              <a:t/>
            </a:r>
            <a:br>
              <a:rPr lang="en-IN" dirty="0"/>
            </a:br>
            <a:endParaRPr lang="en-IN" dirty="0"/>
          </a:p>
        </p:txBody>
      </p:sp>
    </p:spTree>
    <p:extLst>
      <p:ext uri="{BB962C8B-B14F-4D97-AF65-F5344CB8AC3E}">
        <p14:creationId xmlns:p14="http://schemas.microsoft.com/office/powerpoint/2010/main" val="92098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836712"/>
            <a:ext cx="7416824"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dirty="0"/>
              <a:t>6. Implementation Technologies:</a:t>
            </a:r>
            <a:br>
              <a:rPr lang="en-IN" dirty="0"/>
            </a:br>
            <a:r>
              <a:rPr lang="en-IN" dirty="0"/>
              <a:t/>
            </a:r>
            <a:br>
              <a:rPr lang="en-IN" dirty="0"/>
            </a:br>
            <a:r>
              <a:rPr lang="en-IN" dirty="0" smtClean="0"/>
              <a:t>Programming Language: </a:t>
            </a:r>
            <a:r>
              <a:rPr lang="en-IN" dirty="0"/>
              <a:t>Python (or language of choice) for cross-platform compatibility and ease of development.</a:t>
            </a:r>
            <a:br>
              <a:rPr lang="en-IN" dirty="0"/>
            </a:br>
            <a:r>
              <a:rPr lang="en-IN" dirty="0"/>
              <a:t/>
            </a:r>
            <a:br>
              <a:rPr lang="en-IN" dirty="0"/>
            </a:br>
            <a:r>
              <a:rPr lang="en-IN" dirty="0" smtClean="0"/>
              <a:t>Libraries: </a:t>
            </a:r>
            <a:r>
              <a:rPr lang="en-IN" dirty="0"/>
              <a:t>Use libraries like `pynput` for keyboard input monitoring and `sqlite3` for local database storage.</a:t>
            </a:r>
            <a:br>
              <a:rPr lang="en-IN" dirty="0"/>
            </a:br>
            <a:r>
              <a:rPr lang="en-IN" dirty="0"/>
              <a:t/>
            </a:r>
            <a:br>
              <a:rPr lang="en-IN" dirty="0"/>
            </a:br>
            <a:r>
              <a:rPr lang="en-IN" dirty="0" smtClean="0"/>
              <a:t>Deployment: </a:t>
            </a:r>
            <a:r>
              <a:rPr lang="en-IN" dirty="0"/>
              <a:t>Package the keylogger into an executable or installer for easy deployment on target systems.</a:t>
            </a:r>
            <a:br>
              <a:rPr lang="en-IN" dirty="0"/>
            </a:br>
            <a:endParaRPr lang="en-IN" dirty="0"/>
          </a:p>
        </p:txBody>
      </p:sp>
    </p:spTree>
    <p:extLst>
      <p:ext uri="{BB962C8B-B14F-4D97-AF65-F5344CB8AC3E}">
        <p14:creationId xmlns:p14="http://schemas.microsoft.com/office/powerpoint/2010/main" val="240938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4900" b="1" dirty="0"/>
              <a:t>System Development Approach </a:t>
            </a:r>
            <a:r>
              <a:rPr lang="en-US" dirty="0"/>
              <a:t/>
            </a:r>
            <a:br>
              <a:rPr lang="en-US" dirty="0"/>
            </a:b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n-IN" sz="2800" b="1" u="sng" dirty="0"/>
              <a:t>Software key-loggers</a:t>
            </a:r>
            <a:r>
              <a:rPr lang="en-IN" sz="2800" b="1" dirty="0"/>
              <a:t> :</a:t>
            </a:r>
            <a:endParaRPr lang="en-US" sz="2800" dirty="0" smtClean="0"/>
          </a:p>
          <a:p>
            <a:pPr marL="0" indent="0">
              <a:buNone/>
            </a:pPr>
            <a:r>
              <a:rPr lang="en-US" sz="2800" dirty="0" smtClean="0"/>
              <a:t>         Software </a:t>
            </a:r>
            <a:r>
              <a:rPr lang="en-US" sz="2800" dirty="0"/>
              <a:t>key-loggers are the computer programs which are developed to steal password from the victims computer. However key loggers are used in IT organizations to troubleshoot technical problems with computers and business networks. Also Microsoft windows 10 also has key-logger installed in it</a:t>
            </a:r>
            <a:r>
              <a:rPr lang="en-US" sz="2800" dirty="0" smtClean="0"/>
              <a:t>.</a:t>
            </a:r>
            <a:r>
              <a:rPr lang="en-IN" sz="2800" b="1" dirty="0"/>
              <a:t> </a:t>
            </a:r>
            <a:endParaRPr lang="en-IN" sz="2800" b="1" dirty="0" smtClean="0"/>
          </a:p>
          <a:p>
            <a:r>
              <a:rPr lang="en-IN" sz="2800" b="1" dirty="0" smtClean="0"/>
              <a:t>JavaScript </a:t>
            </a:r>
            <a:r>
              <a:rPr lang="en-IN" sz="2800" b="1" dirty="0"/>
              <a:t>based key </a:t>
            </a:r>
            <a:r>
              <a:rPr lang="en-IN" sz="2800" b="1" dirty="0" smtClean="0"/>
              <a:t>logger</a:t>
            </a:r>
          </a:p>
          <a:p>
            <a:r>
              <a:rPr lang="en-IN" sz="2800" b="1" dirty="0"/>
              <a:t>Form Based Key </a:t>
            </a:r>
            <a:r>
              <a:rPr lang="en-IN" sz="2800" b="1" dirty="0" smtClean="0"/>
              <a:t>logger</a:t>
            </a:r>
            <a:endParaRPr lang="en-IN" sz="2800" dirty="0"/>
          </a:p>
        </p:txBody>
      </p:sp>
    </p:spTree>
    <p:extLst>
      <p:ext uri="{BB962C8B-B14F-4D97-AF65-F5344CB8AC3E}">
        <p14:creationId xmlns:p14="http://schemas.microsoft.com/office/powerpoint/2010/main" val="160984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32656"/>
            <a:ext cx="7704856" cy="563231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en-US" sz="2400" b="1" dirty="0"/>
              <a:t> </a:t>
            </a:r>
            <a:r>
              <a:rPr lang="en-US" sz="2400" b="1" u="sng" dirty="0"/>
              <a:t>Hardware Key-loggers</a:t>
            </a:r>
            <a:r>
              <a:rPr lang="en-US" sz="2400" b="1" dirty="0"/>
              <a:t> :</a:t>
            </a:r>
            <a:r>
              <a:rPr lang="en-US" sz="2400" dirty="0"/>
              <a:t> These are not dependent on any software as these are hardware key-loggers. keyboard hardware is a circuit which is attached in a keyboard itself that whenever the key of that keyboard pressed it gets recorded</a:t>
            </a:r>
            <a:r>
              <a:rPr lang="en-US" sz="2400" dirty="0" smtClean="0"/>
              <a:t>.</a:t>
            </a:r>
          </a:p>
          <a:p>
            <a:pPr fontAlgn="base"/>
            <a:endParaRPr lang="en-US" sz="2400" dirty="0"/>
          </a:p>
          <a:p>
            <a:pPr fontAlgn="base"/>
            <a:r>
              <a:rPr lang="en-US" sz="2400" b="1" dirty="0" smtClean="0"/>
              <a:t>      USB </a:t>
            </a:r>
            <a:r>
              <a:rPr lang="en-US" sz="2400" b="1" dirty="0"/>
              <a:t>keylogger –</a:t>
            </a:r>
            <a:r>
              <a:rPr lang="en-US" sz="2400" dirty="0"/>
              <a:t> There are USB connector key-loggers which has to be connected to a computer and steals the data. Also some circuits are built into a keyboard so no external wire i used or shows on the keyboard.</a:t>
            </a:r>
          </a:p>
          <a:p>
            <a:pPr fontAlgn="base"/>
            <a:r>
              <a:rPr lang="en-US" sz="2400" b="1" dirty="0" smtClean="0"/>
              <a:t>       Smartphone </a:t>
            </a:r>
            <a:r>
              <a:rPr lang="en-US" sz="2400" b="1" dirty="0"/>
              <a:t>sensors –</a:t>
            </a:r>
            <a:r>
              <a:rPr lang="en-US" sz="2400" dirty="0"/>
              <a:t> Some cool android tricks are also used as key loggers such as android accelerometer sensor which when placed near to the keyboard can sense the vibrations and the graph then used to convert it to sentences, this technique accuracy is about 80%</a:t>
            </a:r>
          </a:p>
        </p:txBody>
      </p:sp>
    </p:spTree>
    <p:extLst>
      <p:ext uri="{BB962C8B-B14F-4D97-AF65-F5344CB8AC3E}">
        <p14:creationId xmlns:p14="http://schemas.microsoft.com/office/powerpoint/2010/main" val="234617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518</Words>
  <Application>Microsoft Office PowerPoint</Application>
  <PresentationFormat>On-screen Show (4:3)</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KEYLOGGERS </vt:lpstr>
      <vt:lpstr>OUTLINE</vt:lpstr>
      <vt:lpstr>Problem Statement  </vt:lpstr>
      <vt:lpstr>Proposed System/Solution </vt:lpstr>
      <vt:lpstr>PowerPoint Presentation</vt:lpstr>
      <vt:lpstr>PowerPoint Presentation</vt:lpstr>
      <vt:lpstr>PowerPoint Presentation</vt:lpstr>
      <vt:lpstr>System Development Approach  </vt:lpstr>
      <vt:lpstr>PowerPoint Presentation</vt:lpstr>
      <vt:lpstr>Algorithm &amp; Deployment</vt:lpstr>
      <vt:lpstr>PowerPoint Presentation</vt:lpstr>
      <vt:lpstr>Result</vt:lpstr>
      <vt:lpstr>Conclusion </vt:lpstr>
      <vt:lpstr>Future Scope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 29</dc:creator>
  <cp:lastModifiedBy>CSE 29</cp:lastModifiedBy>
  <cp:revision>11</cp:revision>
  <dcterms:created xsi:type="dcterms:W3CDTF">2024-04-08T09:24:04Z</dcterms:created>
  <dcterms:modified xsi:type="dcterms:W3CDTF">2024-04-16T05:10:43Z</dcterms:modified>
</cp:coreProperties>
</file>