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797675" cy="9926625"/>
  <p:embeddedFontLst>
    <p:embeddedFont>
      <p:font typeface="Roboto Mono"/>
      <p:regular r:id="rId22"/>
      <p:bold r:id="rId23"/>
      <p:italic r:id="rId24"/>
      <p:boldItalic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gOuBJ7xvgzBbSP3WufSLa0p6/Z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Mono-regular.fntdata"/><Relationship Id="rId21" Type="http://schemas.openxmlformats.org/officeDocument/2006/relationships/slide" Target="slides/slide16.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regular.fntdata"/><Relationship Id="rId25" Type="http://schemas.openxmlformats.org/officeDocument/2006/relationships/font" Target="fonts/RobotoMono-boldItalic.fntdata"/><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49688" y="0"/>
            <a:ext cx="2946400" cy="495300"/>
          </a:xfrm>
          <a:prstGeom prst="rect">
            <a:avLst/>
          </a:prstGeom>
          <a:noFill/>
          <a:ln>
            <a:noFill/>
          </a:ln>
        </p:spPr>
        <p:txBody>
          <a:bodyPr anchorCtr="0" anchor="t" bIns="47775" lIns="95550" spcFirstLastPara="1" rIns="95550" wrap="square" tIns="4777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49688"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07" name="Google Shape;107;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78" name="Google Shape;178;p1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86" name="Google Shape;186;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94" name="Google Shape;194;p1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02" name="Google Shape;202;p1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12" name="Google Shape;212;p1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22" name="Google Shape;222;p1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30" name="Google Shape;230;p1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15" name="Google Shape;115;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22" name="Google Shape;122;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30" name="Google Shape;130;p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38" name="Google Shape;138;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46" name="Google Shape;146;p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54" name="Google Shape;154;p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62" name="Google Shape;162;p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70" name="Google Shape;170;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 name="Shape 18"/>
        <p:cNvGrpSpPr/>
        <p:nvPr/>
      </p:nvGrpSpPr>
      <p:grpSpPr>
        <a:xfrm>
          <a:off x="0" y="0"/>
          <a:ext cx="0" cy="0"/>
          <a:chOff x="0" y="0"/>
          <a:chExt cx="0" cy="0"/>
        </a:xfrm>
      </p:grpSpPr>
      <p:sp>
        <p:nvSpPr>
          <p:cNvPr id="19" name="Google Shape;19;p18"/>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8"/>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18"/>
          <p:cNvSpPr txBox="1"/>
          <p:nvPr>
            <p:ph idx="1" type="body"/>
          </p:nvPr>
        </p:nvSpPr>
        <p:spPr>
          <a:xfrm>
            <a:off x="457200" y="914400"/>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4" name="Google Shape;24;p18"/>
          <p:cNvSpPr txBox="1"/>
          <p:nvPr>
            <p:ph idx="2" type="body"/>
          </p:nvPr>
        </p:nvSpPr>
        <p:spPr>
          <a:xfrm>
            <a:off x="4632198" y="912114"/>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7"/>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7"/>
          <p:cNvSpPr txBox="1"/>
          <p:nvPr>
            <p:ph idx="1" type="body"/>
          </p:nvPr>
        </p:nvSpPr>
        <p:spPr>
          <a:xfrm rot="5400000">
            <a:off x="2730627" y="-1359027"/>
            <a:ext cx="3682746"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27"/>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8"/>
          <p:cNvSpPr txBox="1"/>
          <p:nvPr>
            <p:ph type="title"/>
          </p:nvPr>
        </p:nvSpPr>
        <p:spPr>
          <a:xfrm rot="5400000">
            <a:off x="5463778" y="1371601"/>
            <a:ext cx="4388644"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28"/>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2" name="Google Shape;102;p28"/>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28"/>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4" name="Google Shape;104;p28"/>
          <p:cNvCxnSpPr/>
          <p:nvPr/>
        </p:nvCxnSpPr>
        <p:spPr>
          <a:xfrm rot="5400000">
            <a:off x="4361127" y="2401464"/>
            <a:ext cx="438912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19"/>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0"/>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20"/>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21"/>
          <p:cNvSpPr txBox="1"/>
          <p:nvPr>
            <p:ph type="ctrTitle"/>
          </p:nvPr>
        </p:nvSpPr>
        <p:spPr>
          <a:xfrm>
            <a:off x="1219200" y="2914650"/>
            <a:ext cx="6858000" cy="74295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subTitle"/>
          </p:nvPr>
        </p:nvSpPr>
        <p:spPr>
          <a:xfrm>
            <a:off x="1219200" y="3843338"/>
            <a:ext cx="6858000" cy="40005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40" name="Google Shape;40;p21"/>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2" type="sldNum"/>
          </p:nvPr>
        </p:nvSpPr>
        <p:spPr>
          <a:xfrm>
            <a:off x="1216152" y="4766310"/>
            <a:ext cx="1219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1"/>
          <p:cNvSpPr/>
          <p:nvPr/>
        </p:nvSpPr>
        <p:spPr>
          <a:xfrm>
            <a:off x="904875" y="2736056"/>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4" name="Google Shape;44;p21"/>
          <p:cNvSpPr/>
          <p:nvPr/>
        </p:nvSpPr>
        <p:spPr>
          <a:xfrm>
            <a:off x="914400" y="3786188"/>
            <a:ext cx="7315200" cy="51435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5" name="Google Shape;45;p21"/>
          <p:cNvSpPr/>
          <p:nvPr/>
        </p:nvSpPr>
        <p:spPr>
          <a:xfrm>
            <a:off x="904875" y="2736056"/>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6" name="Google Shape;46;p21"/>
          <p:cNvSpPr/>
          <p:nvPr/>
        </p:nvSpPr>
        <p:spPr>
          <a:xfrm>
            <a:off x="914400" y="3786188"/>
            <a:ext cx="228600" cy="5143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22"/>
          <p:cNvSpPr txBox="1"/>
          <p:nvPr>
            <p:ph type="title"/>
          </p:nvPr>
        </p:nvSpPr>
        <p:spPr>
          <a:xfrm>
            <a:off x="1219200" y="2228850"/>
            <a:ext cx="6858000" cy="8001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1295400" y="3200400"/>
            <a:ext cx="6781800" cy="85725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0" name="Google Shape;50;p22"/>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1069848" y="4766310"/>
            <a:ext cx="1520952"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22"/>
          <p:cNvSpPr/>
          <p:nvPr/>
        </p:nvSpPr>
        <p:spPr>
          <a:xfrm>
            <a:off x="914400" y="2114550"/>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4" name="Google Shape;54;p22"/>
          <p:cNvSpPr/>
          <p:nvPr/>
        </p:nvSpPr>
        <p:spPr>
          <a:xfrm>
            <a:off x="914400" y="2114550"/>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3"/>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3"/>
          <p:cNvSpPr txBox="1"/>
          <p:nvPr>
            <p:ph idx="1" type="body"/>
          </p:nvPr>
        </p:nvSpPr>
        <p:spPr>
          <a:xfrm>
            <a:off x="457200" y="964406"/>
            <a:ext cx="4040188" cy="51435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23"/>
          <p:cNvSpPr txBox="1"/>
          <p:nvPr>
            <p:ph idx="2" type="body"/>
          </p:nvPr>
        </p:nvSpPr>
        <p:spPr>
          <a:xfrm>
            <a:off x="4648201" y="971550"/>
            <a:ext cx="4041775" cy="51435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23"/>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23"/>
          <p:cNvSpPr txBox="1"/>
          <p:nvPr>
            <p:ph idx="3" type="body"/>
          </p:nvPr>
        </p:nvSpPr>
        <p:spPr>
          <a:xfrm>
            <a:off x="457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3" name="Google Shape;63;p23"/>
          <p:cNvSpPr txBox="1"/>
          <p:nvPr>
            <p:ph idx="4" type="body"/>
          </p:nvPr>
        </p:nvSpPr>
        <p:spPr>
          <a:xfrm>
            <a:off x="4648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4"/>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8" name="Google Shape;68;p24"/>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24"/>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5"/>
          <p:cNvSpPr txBox="1"/>
          <p:nvPr>
            <p:ph type="title"/>
          </p:nvPr>
        </p:nvSpPr>
        <p:spPr>
          <a:xfrm>
            <a:off x="6324600" y="228600"/>
            <a:ext cx="2514600" cy="6286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5"/>
          <p:cNvSpPr txBox="1"/>
          <p:nvPr>
            <p:ph idx="1" type="body"/>
          </p:nvPr>
        </p:nvSpPr>
        <p:spPr>
          <a:xfrm>
            <a:off x="6324600" y="914401"/>
            <a:ext cx="2514600" cy="3632597"/>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25"/>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6" name="Google Shape;76;p25"/>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25"/>
          <p:cNvCxnSpPr/>
          <p:nvPr/>
        </p:nvCxnSpPr>
        <p:spPr>
          <a:xfrm rot="5400000">
            <a:off x="3915025" y="2493169"/>
            <a:ext cx="452628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25"/>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25"/>
          <p:cNvSpPr txBox="1"/>
          <p:nvPr>
            <p:ph idx="2" type="body"/>
          </p:nvPr>
        </p:nvSpPr>
        <p:spPr>
          <a:xfrm>
            <a:off x="304800" y="228600"/>
            <a:ext cx="5715000" cy="42862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26"/>
          <p:cNvSpPr txBox="1"/>
          <p:nvPr>
            <p:ph type="title"/>
          </p:nvPr>
        </p:nvSpPr>
        <p:spPr>
          <a:xfrm>
            <a:off x="457200" y="375642"/>
            <a:ext cx="8229600" cy="506016"/>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6"/>
          <p:cNvSpPr/>
          <p:nvPr>
            <p:ph idx="2" type="pic"/>
          </p:nvPr>
        </p:nvSpPr>
        <p:spPr>
          <a:xfrm>
            <a:off x="457200" y="1428750"/>
            <a:ext cx="8229600" cy="3202686"/>
          </a:xfrm>
          <a:prstGeom prst="rect">
            <a:avLst/>
          </a:prstGeom>
          <a:solidFill>
            <a:srgbClr val="BABABA"/>
          </a:solidFill>
          <a:ln>
            <a:noFill/>
          </a:ln>
        </p:spPr>
      </p:sp>
      <p:sp>
        <p:nvSpPr>
          <p:cNvPr id="83" name="Google Shape;83;p26"/>
          <p:cNvSpPr txBox="1"/>
          <p:nvPr>
            <p:ph idx="1" type="body"/>
          </p:nvPr>
        </p:nvSpPr>
        <p:spPr>
          <a:xfrm>
            <a:off x="457200" y="914400"/>
            <a:ext cx="8229600" cy="40005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26"/>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26"/>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26"/>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9" name="Google Shape;89;p26"/>
          <p:cNvSpPr/>
          <p:nvPr/>
        </p:nvSpPr>
        <p:spPr>
          <a:xfrm>
            <a:off x="457200" y="375642"/>
            <a:ext cx="182880"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29000"/>
          </a:blip>
          <a:tile algn="tl" flip="none" tx="0" sx="100000" ty="0" sy="100000"/>
        </a:blip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57200" y="914400"/>
            <a:ext cx="8229600" cy="3682746"/>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7"/>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7"/>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7"/>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7"/>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title"/>
          </p:nvPr>
        </p:nvSpPr>
        <p:spPr>
          <a:xfrm>
            <a:off x="0" y="1"/>
            <a:ext cx="9144000" cy="1052513"/>
          </a:xfrm>
          <a:prstGeom prst="rect">
            <a:avLst/>
          </a:prstGeom>
          <a:solidFill>
            <a:srgbClr val="93B9C3"/>
          </a:solid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CGB1201 – JAVA PROGRAMMING</a:t>
            </a:r>
            <a:br>
              <a:rPr b="1" lang="en-US" sz="2800">
                <a:solidFill>
                  <a:schemeClr val="dk1"/>
                </a:solidFill>
                <a:latin typeface="Times New Roman"/>
                <a:ea typeface="Times New Roman"/>
                <a:cs typeface="Times New Roman"/>
                <a:sym typeface="Times New Roman"/>
              </a:rPr>
            </a:br>
            <a:endParaRPr b="1" sz="2800">
              <a:solidFill>
                <a:schemeClr val="dk1"/>
              </a:solidFill>
              <a:latin typeface="Times New Roman"/>
              <a:ea typeface="Times New Roman"/>
              <a:cs typeface="Times New Roman"/>
              <a:sym typeface="Times New Roman"/>
            </a:endParaRPr>
          </a:p>
        </p:txBody>
      </p:sp>
      <p:sp>
        <p:nvSpPr>
          <p:cNvPr id="110" name="Google Shape;110;p1"/>
          <p:cNvSpPr txBox="1"/>
          <p:nvPr/>
        </p:nvSpPr>
        <p:spPr>
          <a:xfrm>
            <a:off x="762000" y="1123950"/>
            <a:ext cx="7772400" cy="3733800"/>
          </a:xfrm>
          <a:prstGeom prst="rect">
            <a:avLst/>
          </a:prstGeom>
          <a:noFill/>
          <a:ln>
            <a:noFill/>
          </a:ln>
        </p:spPr>
        <p:txBody>
          <a:bodyPr anchorCtr="0" anchor="b" bIns="0" lIns="45700" spcFirstLastPara="1" rIns="45700" wrap="square" tIns="45700">
            <a:noAutofit/>
          </a:bodyPr>
          <a:lstStyle/>
          <a:p>
            <a:pPr indent="0" lvl="0" marL="0" marR="0" rtl="0" algn="ctr">
              <a:spcBef>
                <a:spcPts val="0"/>
              </a:spcBef>
              <a:spcAft>
                <a:spcPts val="0"/>
              </a:spcAft>
              <a:buNone/>
            </a:pPr>
            <a:r>
              <a:t/>
            </a:r>
            <a:endParaRPr b="1" i="0" sz="2500" u="none" cap="none" strike="noStrike">
              <a:solidFill>
                <a:srgbClr val="41414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Department of Artificial Intelligence and Data Science</a:t>
            </a:r>
            <a:endParaRPr/>
          </a:p>
          <a:p>
            <a:pPr indent="0" lvl="0" marL="0" marR="0" rtl="0" algn="ctr">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Academic Year: 2024 – 2025 (Odd Semester)</a:t>
            </a:r>
            <a:endParaRPr/>
          </a:p>
          <a:p>
            <a:pPr indent="0" lvl="0" marL="0" marR="0" rtl="0" algn="ctr">
              <a:spcBef>
                <a:spcPts val="0"/>
              </a:spcBef>
              <a:spcAft>
                <a:spcPts val="0"/>
              </a:spcAft>
              <a:buNone/>
            </a:pPr>
            <a:r>
              <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Register Number	: 2303811724321082</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Name					: Prasanna N</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Year					: II Year</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Semester				: III</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Section				:B</a:t>
            </a:r>
            <a:endParaRPr/>
          </a:p>
          <a:p>
            <a:pPr indent="0" lvl="0" marL="0" marR="0" rtl="0" algn="l">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Date					: 3-12-2024</a:t>
            </a:r>
            <a:endParaRPr/>
          </a:p>
        </p:txBody>
      </p:sp>
      <p:sp>
        <p:nvSpPr>
          <p:cNvPr id="111" name="Google Shape;111;p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2" name="Google Shape;112;p1"/>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Source Code</a:t>
            </a:r>
            <a:endParaRPr b="1">
              <a:solidFill>
                <a:schemeClr val="dk1"/>
              </a:solidFill>
              <a:latin typeface="Times New Roman"/>
              <a:ea typeface="Times New Roman"/>
              <a:cs typeface="Times New Roman"/>
              <a:sym typeface="Times New Roman"/>
            </a:endParaRPr>
          </a:p>
        </p:txBody>
      </p:sp>
      <p:sp>
        <p:nvSpPr>
          <p:cNvPr id="181" name="Google Shape;181;p1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82" name="Google Shape;182;p10"/>
          <p:cNvPicPr preferRelativeResize="0"/>
          <p:nvPr>
            <p:ph idx="1" type="body"/>
          </p:nvPr>
        </p:nvPicPr>
        <p:blipFill rotWithShape="1">
          <a:blip r:embed="rId3">
            <a:alphaModFix/>
          </a:blip>
          <a:srcRect b="0" l="0" r="0" t="0"/>
          <a:stretch/>
        </p:blipFill>
        <p:spPr>
          <a:xfrm>
            <a:off x="457200" y="914400"/>
            <a:ext cx="8229600" cy="3703638"/>
          </a:xfrm>
          <a:prstGeom prst="rect">
            <a:avLst/>
          </a:prstGeom>
          <a:noFill/>
          <a:ln>
            <a:noFill/>
          </a:ln>
        </p:spPr>
      </p:pic>
      <p:sp>
        <p:nvSpPr>
          <p:cNvPr id="183" name="Google Shape;183;p10"/>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Source Code</a:t>
            </a:r>
            <a:endParaRPr b="1">
              <a:solidFill>
                <a:schemeClr val="dk1"/>
              </a:solidFill>
              <a:latin typeface="Times New Roman"/>
              <a:ea typeface="Times New Roman"/>
              <a:cs typeface="Times New Roman"/>
              <a:sym typeface="Times New Roman"/>
            </a:endParaRPr>
          </a:p>
        </p:txBody>
      </p:sp>
      <p:sp>
        <p:nvSpPr>
          <p:cNvPr id="189" name="Google Shape;189;p1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0" name="Google Shape;190;p11"/>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191" name="Google Shape;191;p11"/>
          <p:cNvPicPr preferRelativeResize="0"/>
          <p:nvPr>
            <p:ph idx="1" type="body"/>
          </p:nvPr>
        </p:nvPicPr>
        <p:blipFill rotWithShape="1">
          <a:blip r:embed="rId3">
            <a:alphaModFix/>
          </a:blip>
          <a:srcRect b="0" l="0" r="0" t="0"/>
          <a:stretch/>
        </p:blipFill>
        <p:spPr>
          <a:xfrm>
            <a:off x="457200" y="914400"/>
            <a:ext cx="8229600" cy="37036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Source Code</a:t>
            </a:r>
            <a:endParaRPr b="1">
              <a:solidFill>
                <a:schemeClr val="dk1"/>
              </a:solidFill>
              <a:latin typeface="Times New Roman"/>
              <a:ea typeface="Times New Roman"/>
              <a:cs typeface="Times New Roman"/>
              <a:sym typeface="Times New Roman"/>
            </a:endParaRPr>
          </a:p>
        </p:txBody>
      </p:sp>
      <p:sp>
        <p:nvSpPr>
          <p:cNvPr id="197" name="Google Shape;197;p1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8" name="Google Shape;198;p12"/>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199" name="Google Shape;199;p12"/>
          <p:cNvPicPr preferRelativeResize="0"/>
          <p:nvPr>
            <p:ph idx="1" type="body"/>
          </p:nvPr>
        </p:nvPicPr>
        <p:blipFill rotWithShape="1">
          <a:blip r:embed="rId3">
            <a:alphaModFix/>
          </a:blip>
          <a:srcRect b="0" l="0" r="0" t="0"/>
          <a:stretch/>
        </p:blipFill>
        <p:spPr>
          <a:xfrm>
            <a:off x="457200" y="914400"/>
            <a:ext cx="8229600" cy="3703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Results </a:t>
            </a:r>
            <a:endParaRPr b="1">
              <a:solidFill>
                <a:schemeClr val="dk1"/>
              </a:solidFill>
              <a:latin typeface="Times New Roman"/>
              <a:ea typeface="Times New Roman"/>
              <a:cs typeface="Times New Roman"/>
              <a:sym typeface="Times New Roman"/>
            </a:endParaRPr>
          </a:p>
        </p:txBody>
      </p:sp>
      <p:sp>
        <p:nvSpPr>
          <p:cNvPr id="205" name="Google Shape;205;p1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06" name="Google Shape;206;p13"/>
          <p:cNvPicPr preferRelativeResize="0"/>
          <p:nvPr>
            <p:ph idx="1" type="body"/>
          </p:nvPr>
        </p:nvPicPr>
        <p:blipFill rotWithShape="1">
          <a:blip r:embed="rId3">
            <a:alphaModFix/>
          </a:blip>
          <a:srcRect b="0" l="0" r="0" t="0"/>
          <a:stretch/>
        </p:blipFill>
        <p:spPr>
          <a:xfrm>
            <a:off x="381001" y="974884"/>
            <a:ext cx="3352799" cy="3667125"/>
          </a:xfrm>
          <a:prstGeom prst="rect">
            <a:avLst/>
          </a:prstGeom>
          <a:noFill/>
          <a:ln>
            <a:noFill/>
          </a:ln>
        </p:spPr>
      </p:pic>
      <p:sp>
        <p:nvSpPr>
          <p:cNvPr id="207" name="Google Shape;207;p13"/>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208" name="Google Shape;208;p13"/>
          <p:cNvPicPr preferRelativeResize="0"/>
          <p:nvPr/>
        </p:nvPicPr>
        <p:blipFill rotWithShape="1">
          <a:blip r:embed="rId4">
            <a:alphaModFix/>
          </a:blip>
          <a:srcRect b="0" l="0" r="0" t="0"/>
          <a:stretch/>
        </p:blipFill>
        <p:spPr>
          <a:xfrm>
            <a:off x="5791200" y="1009174"/>
            <a:ext cx="2971800" cy="3657600"/>
          </a:xfrm>
          <a:prstGeom prst="rect">
            <a:avLst/>
          </a:prstGeom>
          <a:noFill/>
          <a:ln>
            <a:noFill/>
          </a:ln>
        </p:spPr>
      </p:pic>
      <p:cxnSp>
        <p:nvCxnSpPr>
          <p:cNvPr id="209" name="Google Shape;209;p13"/>
          <p:cNvCxnSpPr>
            <a:stCxn id="206" idx="3"/>
          </p:cNvCxnSpPr>
          <p:nvPr/>
        </p:nvCxnSpPr>
        <p:spPr>
          <a:xfrm>
            <a:off x="3733800" y="2808447"/>
            <a:ext cx="2057400" cy="449100"/>
          </a:xfrm>
          <a:prstGeom prst="bentConnector3">
            <a:avLst>
              <a:gd fmla="val 50000" name="adj1"/>
            </a:avLst>
          </a:prstGeom>
          <a:noFill/>
          <a:ln cap="flat" cmpd="sng" w="19050">
            <a:solidFill>
              <a:schemeClr val="dk1"/>
            </a:solidFill>
            <a:prstDash val="solid"/>
            <a:round/>
            <a:headEnd len="sm" w="sm" type="none"/>
            <a:tailEnd len="med" w="med" type="triangle"/>
          </a:ln>
          <a:effectLst>
            <a:outerShdw blurRad="38100" rotWithShape="0" dir="5400000" dist="25400">
              <a:srgbClr val="000000">
                <a:alpha val="4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Results </a:t>
            </a:r>
            <a:endParaRPr b="1">
              <a:solidFill>
                <a:schemeClr val="dk1"/>
              </a:solidFill>
              <a:latin typeface="Times New Roman"/>
              <a:ea typeface="Times New Roman"/>
              <a:cs typeface="Times New Roman"/>
              <a:sym typeface="Times New Roman"/>
            </a:endParaRPr>
          </a:p>
        </p:txBody>
      </p:sp>
      <p:sp>
        <p:nvSpPr>
          <p:cNvPr id="215" name="Google Shape;215;p1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6" name="Google Shape;216;p14"/>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217" name="Google Shape;217;p14"/>
          <p:cNvPicPr preferRelativeResize="0"/>
          <p:nvPr>
            <p:ph idx="1" type="body"/>
          </p:nvPr>
        </p:nvPicPr>
        <p:blipFill rotWithShape="1">
          <a:blip r:embed="rId3">
            <a:alphaModFix/>
          </a:blip>
          <a:srcRect b="0" l="0" r="0" t="0"/>
          <a:stretch/>
        </p:blipFill>
        <p:spPr>
          <a:xfrm>
            <a:off x="457200" y="957739"/>
            <a:ext cx="3276600" cy="3667125"/>
          </a:xfrm>
          <a:prstGeom prst="rect">
            <a:avLst/>
          </a:prstGeom>
          <a:noFill/>
          <a:ln>
            <a:noFill/>
          </a:ln>
        </p:spPr>
      </p:pic>
      <p:pic>
        <p:nvPicPr>
          <p:cNvPr id="218" name="Google Shape;218;p14"/>
          <p:cNvPicPr preferRelativeResize="0"/>
          <p:nvPr/>
        </p:nvPicPr>
        <p:blipFill rotWithShape="1">
          <a:blip r:embed="rId4">
            <a:alphaModFix/>
          </a:blip>
          <a:srcRect b="0" l="0" r="0" t="0"/>
          <a:stretch/>
        </p:blipFill>
        <p:spPr>
          <a:xfrm>
            <a:off x="5562600" y="1028939"/>
            <a:ext cx="3276600" cy="3595925"/>
          </a:xfrm>
          <a:prstGeom prst="rect">
            <a:avLst/>
          </a:prstGeom>
          <a:noFill/>
          <a:ln>
            <a:noFill/>
          </a:ln>
        </p:spPr>
      </p:pic>
      <p:cxnSp>
        <p:nvCxnSpPr>
          <p:cNvPr id="219" name="Google Shape;219;p14"/>
          <p:cNvCxnSpPr>
            <a:stCxn id="217" idx="3"/>
          </p:cNvCxnSpPr>
          <p:nvPr/>
        </p:nvCxnSpPr>
        <p:spPr>
          <a:xfrm>
            <a:off x="3733800" y="2791302"/>
            <a:ext cx="1828800" cy="542400"/>
          </a:xfrm>
          <a:prstGeom prst="bentConnector3">
            <a:avLst>
              <a:gd fmla="val 50000" name="adj1"/>
            </a:avLst>
          </a:prstGeom>
          <a:noFill/>
          <a:ln cap="flat" cmpd="sng" w="19050">
            <a:solidFill>
              <a:schemeClr val="dk1"/>
            </a:solidFill>
            <a:prstDash val="solid"/>
            <a:round/>
            <a:headEnd len="sm" w="sm" type="none"/>
            <a:tailEnd len="med" w="med" type="triangle"/>
          </a:ln>
          <a:effectLst>
            <a:outerShdw blurRad="38100" rotWithShape="0" dir="5400000" dist="25400">
              <a:srgbClr val="000000">
                <a:alpha val="4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Conclusion</a:t>
            </a:r>
            <a:endParaRPr b="1">
              <a:solidFill>
                <a:schemeClr val="dk1"/>
              </a:solidFill>
              <a:latin typeface="Times New Roman"/>
              <a:ea typeface="Times New Roman"/>
              <a:cs typeface="Times New Roman"/>
              <a:sym typeface="Times New Roman"/>
            </a:endParaRPr>
          </a:p>
        </p:txBody>
      </p:sp>
      <p:sp>
        <p:nvSpPr>
          <p:cNvPr id="225" name="Google Shape;225;p1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6" name="Google Shape;226;p15"/>
          <p:cNvSpPr txBox="1"/>
          <p:nvPr>
            <p:ph idx="1" type="body"/>
          </p:nvPr>
        </p:nvSpPr>
        <p:spPr>
          <a:xfrm>
            <a:off x="457200" y="1352550"/>
            <a:ext cx="8229600" cy="326517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6000"/>
              <a:buChar char="🞂"/>
            </a:pPr>
            <a:r>
              <a:rPr lang="en-US"/>
              <a:t>A Blood Management System is a comprehensive platform designed to efficiently manage the collection, storage, distribution, and utilization of blood and its components. It ensures real-time tracking of blood inventory, donor information, and patient requirements to minimize shortages and wastage. By streamlining processes like donor recruitment, screening, and transfusion tracking, the system enhances transparency and safety in blood supply chains. Such systems play a critical role in saving lives by ensuring timely and equitable distribution of blood resources.</a:t>
            </a:r>
            <a:endParaRPr/>
          </a:p>
        </p:txBody>
      </p:sp>
      <p:sp>
        <p:nvSpPr>
          <p:cNvPr id="227" name="Google Shape;227;p15"/>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457200" y="171450"/>
            <a:ext cx="8229600" cy="685800"/>
          </a:xfrm>
          <a:prstGeom prst="rect">
            <a:avLst/>
          </a:prstGeom>
          <a:solidFill>
            <a:srgbClr val="93B9C3"/>
          </a:solid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sz="4400">
                <a:solidFill>
                  <a:schemeClr val="dk1"/>
                </a:solidFill>
                <a:latin typeface="Times New Roman"/>
                <a:ea typeface="Times New Roman"/>
                <a:cs typeface="Times New Roman"/>
                <a:sym typeface="Times New Roman"/>
              </a:rPr>
              <a:t>Thank  You</a:t>
            </a:r>
            <a:endParaRPr b="1" sz="4000">
              <a:solidFill>
                <a:schemeClr val="dk1"/>
              </a:solidFill>
              <a:latin typeface="Times New Roman"/>
              <a:ea typeface="Times New Roman"/>
              <a:cs typeface="Times New Roman"/>
              <a:sym typeface="Times New Roman"/>
            </a:endParaRPr>
          </a:p>
        </p:txBody>
      </p:sp>
      <p:sp>
        <p:nvSpPr>
          <p:cNvPr id="233" name="Google Shape;233;p1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4" name="Google Shape;234;p16"/>
          <p:cNvSpPr txBox="1"/>
          <p:nvPr/>
        </p:nvSpPr>
        <p:spPr>
          <a:xfrm>
            <a:off x="0" y="2099871"/>
            <a:ext cx="9144000" cy="1664258"/>
          </a:xfrm>
          <a:prstGeom prst="rect">
            <a:avLst/>
          </a:prstGeom>
          <a:solidFill>
            <a:srgbClr val="EDF0C8"/>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3600"/>
              <a:buFont typeface="Bookman Old Style"/>
              <a:buNone/>
            </a:pPr>
            <a:r>
              <a:t/>
            </a:r>
            <a:endParaRPr b="0" i="0" sz="3600" u="none" cap="none" strike="noStrike">
              <a:solidFill>
                <a:schemeClr val="lt1"/>
              </a:solidFill>
              <a:latin typeface="Bookman Old Style"/>
              <a:ea typeface="Bookman Old Style"/>
              <a:cs typeface="Bookman Old Style"/>
              <a:sym typeface="Bookman Old Style"/>
            </a:endParaRPr>
          </a:p>
          <a:p>
            <a:pPr indent="0" lvl="0" marL="0" marR="0" rtl="0" algn="ctr">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ANY QUERIES??? </a:t>
            </a:r>
            <a:endParaRPr/>
          </a:p>
        </p:txBody>
      </p:sp>
      <p:sp>
        <p:nvSpPr>
          <p:cNvPr id="235" name="Google Shape;235;p16"/>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1295400" y="1885950"/>
            <a:ext cx="7467600" cy="8572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Blood Management System</a:t>
            </a:r>
            <a:endParaRPr b="1"/>
          </a:p>
        </p:txBody>
      </p:sp>
      <p:sp>
        <p:nvSpPr>
          <p:cNvPr id="118" name="Google Shape;118;p2"/>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EGB1201 – JAVA PROGRAMMING  </a:t>
            </a:r>
            <a:endParaRPr/>
          </a:p>
        </p:txBody>
      </p:sp>
      <p:sp>
        <p:nvSpPr>
          <p:cNvPr id="119" name="Google Shape;119;p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457200" y="209550"/>
            <a:ext cx="8229600" cy="60960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Problem Identification</a:t>
            </a:r>
            <a:r>
              <a:rPr lang="en-US">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p:txBody>
      </p:sp>
      <p:sp>
        <p:nvSpPr>
          <p:cNvPr id="125" name="Google Shape;125;p3"/>
          <p:cNvSpPr txBox="1"/>
          <p:nvPr>
            <p:ph idx="11" type="ftr"/>
          </p:nvPr>
        </p:nvSpPr>
        <p:spPr>
          <a:xfrm>
            <a:off x="2514600" y="4767263"/>
            <a:ext cx="41910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26" name="Google Shape;126;p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7" name="Google Shape;127;p3"/>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fontScale="77500" lnSpcReduction="20000"/>
          </a:bodyPr>
          <a:lstStyle/>
          <a:p>
            <a:pPr indent="-177076" lvl="0" marL="274320" rtl="0" algn="l">
              <a:spcBef>
                <a:spcPts val="0"/>
              </a:spcBef>
              <a:spcAft>
                <a:spcPts val="0"/>
              </a:spcAft>
              <a:buSzPct val="76000"/>
              <a:buNone/>
            </a:pPr>
            <a:r>
              <a:t/>
            </a:r>
            <a:endParaRPr>
              <a:latin typeface="Times New Roman"/>
              <a:ea typeface="Times New Roman"/>
              <a:cs typeface="Times New Roman"/>
              <a:sym typeface="Times New Roman"/>
            </a:endParaRPr>
          </a:p>
          <a:p>
            <a:pPr indent="0" lvl="0" marL="0" rtl="0" algn="just">
              <a:spcBef>
                <a:spcPts val="600"/>
              </a:spcBef>
              <a:spcAft>
                <a:spcPts val="0"/>
              </a:spcAft>
              <a:buSzPct val="76000"/>
              <a:buNone/>
            </a:pPr>
            <a:r>
              <a:rPr b="1" lang="en-US">
                <a:latin typeface="Times New Roman"/>
                <a:ea typeface="Times New Roman"/>
                <a:cs typeface="Times New Roman"/>
                <a:sym typeface="Times New Roman"/>
              </a:rPr>
              <a:t> Inefficient Inventory Tracking:  </a:t>
            </a:r>
            <a:endParaRPr/>
          </a:p>
          <a:p>
            <a:pPr indent="0" lvl="0" marL="0" rtl="0" algn="just">
              <a:spcBef>
                <a:spcPts val="600"/>
              </a:spcBef>
              <a:spcAft>
                <a:spcPts val="0"/>
              </a:spcAft>
              <a:buSzPct val="76000"/>
              <a:buNone/>
            </a:pPr>
            <a:r>
              <a:rPr lang="en-US">
                <a:latin typeface="Times New Roman"/>
                <a:ea typeface="Times New Roman"/>
                <a:cs typeface="Times New Roman"/>
                <a:sym typeface="Times New Roman"/>
              </a:rPr>
              <a:t>	   Lack of real-time updates on blood stock leads to overstocking, wastage, or shortages during emergencies.</a:t>
            </a:r>
            <a:endParaRPr/>
          </a:p>
          <a:p>
            <a:pPr indent="-177076" lvl="0" marL="274320" rtl="0" algn="just">
              <a:spcBef>
                <a:spcPts val="600"/>
              </a:spcBef>
              <a:spcAft>
                <a:spcPts val="0"/>
              </a:spcAft>
              <a:buSzPct val="76000"/>
              <a:buNone/>
            </a:pPr>
            <a:r>
              <a:t/>
            </a:r>
            <a:endParaRPr>
              <a:latin typeface="Times New Roman"/>
              <a:ea typeface="Times New Roman"/>
              <a:cs typeface="Times New Roman"/>
              <a:sym typeface="Times New Roman"/>
            </a:endParaRPr>
          </a:p>
          <a:p>
            <a:pPr indent="0" lvl="0" marL="0" rtl="0" algn="just">
              <a:spcBef>
                <a:spcPts val="600"/>
              </a:spcBef>
              <a:spcAft>
                <a:spcPts val="0"/>
              </a:spcAft>
              <a:buSzPct val="76000"/>
              <a:buNone/>
            </a:pPr>
            <a:r>
              <a:rPr b="1" lang="en-US">
                <a:latin typeface="Times New Roman"/>
                <a:ea typeface="Times New Roman"/>
                <a:cs typeface="Times New Roman"/>
                <a:sym typeface="Times New Roman"/>
              </a:rPr>
              <a:t> Manual Donation and Allocation:  </a:t>
            </a:r>
            <a:endParaRPr/>
          </a:p>
          <a:p>
            <a:pPr indent="0" lvl="0" marL="0" rtl="0" algn="just">
              <a:spcBef>
                <a:spcPts val="600"/>
              </a:spcBef>
              <a:spcAft>
                <a:spcPts val="0"/>
              </a:spcAft>
              <a:buSzPct val="76000"/>
              <a:buNone/>
            </a:pPr>
            <a:r>
              <a:rPr lang="en-US">
                <a:latin typeface="Times New Roman"/>
                <a:ea typeface="Times New Roman"/>
                <a:cs typeface="Times New Roman"/>
                <a:sym typeface="Times New Roman"/>
              </a:rPr>
              <a:t>	   Reliance on paper-based processes results in errors, delays, and inefficiencies in donor registration and blood allocation.</a:t>
            </a:r>
            <a:endParaRPr/>
          </a:p>
          <a:p>
            <a:pPr indent="-177076" lvl="0" marL="274320" rtl="0" algn="just">
              <a:spcBef>
                <a:spcPts val="600"/>
              </a:spcBef>
              <a:spcAft>
                <a:spcPts val="0"/>
              </a:spcAft>
              <a:buSzPct val="76000"/>
              <a:buNone/>
            </a:pPr>
            <a:r>
              <a:t/>
            </a:r>
            <a:endParaRPr>
              <a:latin typeface="Times New Roman"/>
              <a:ea typeface="Times New Roman"/>
              <a:cs typeface="Times New Roman"/>
              <a:sym typeface="Times New Roman"/>
            </a:endParaRPr>
          </a:p>
          <a:p>
            <a:pPr indent="0" lvl="0" marL="0" rtl="0" algn="just">
              <a:spcBef>
                <a:spcPts val="600"/>
              </a:spcBef>
              <a:spcAft>
                <a:spcPts val="0"/>
              </a:spcAft>
              <a:buSzPct val="76000"/>
              <a:buNone/>
            </a:pPr>
            <a:r>
              <a:rPr b="1" lang="en-US">
                <a:latin typeface="Times New Roman"/>
                <a:ea typeface="Times New Roman"/>
                <a:cs typeface="Times New Roman"/>
                <a:sym typeface="Times New Roman"/>
              </a:rPr>
              <a:t>Poor Communication and Awareness:  </a:t>
            </a:r>
            <a:endParaRPr/>
          </a:p>
          <a:p>
            <a:pPr indent="0" lvl="0" marL="0" rtl="0" algn="just">
              <a:spcBef>
                <a:spcPts val="600"/>
              </a:spcBef>
              <a:spcAft>
                <a:spcPts val="0"/>
              </a:spcAft>
              <a:buSzPct val="76000"/>
              <a:buNone/>
            </a:pPr>
            <a:r>
              <a:rPr lang="en-US">
                <a:latin typeface="Times New Roman"/>
                <a:ea typeface="Times New Roman"/>
                <a:cs typeface="Times New Roman"/>
                <a:sym typeface="Times New Roman"/>
              </a:rPr>
              <a:t>	  Limited communication with donors and hospitals causes missed donation opportunities and delays in meeting blood supply needs.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457200" y="285750"/>
            <a:ext cx="8229600" cy="457200"/>
          </a:xfrm>
          <a:prstGeom prst="rect">
            <a:avLst/>
          </a:prstGeom>
          <a:solidFill>
            <a:srgbClr val="93B9C3"/>
          </a:solid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Objective</a:t>
            </a:r>
            <a:endParaRPr/>
          </a:p>
        </p:txBody>
      </p:sp>
      <p:sp>
        <p:nvSpPr>
          <p:cNvPr id="133" name="Google Shape;133;p4"/>
          <p:cNvSpPr txBox="1"/>
          <p:nvPr>
            <p:ph idx="11" type="ftr"/>
          </p:nvPr>
        </p:nvSpPr>
        <p:spPr>
          <a:xfrm>
            <a:off x="2743200" y="4767263"/>
            <a:ext cx="41148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34" name="Google Shape;134;p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5" name="Google Shape;135;p4"/>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76000"/>
              <a:buChar char="🞂"/>
            </a:pPr>
            <a:r>
              <a:rPr b="1" lang="en-US">
                <a:latin typeface="Times New Roman"/>
                <a:ea typeface="Times New Roman"/>
                <a:cs typeface="Times New Roman"/>
                <a:sym typeface="Times New Roman"/>
              </a:rPr>
              <a:t>Automate Blood Donation and Allocation:</a:t>
            </a:r>
            <a:r>
              <a:rPr lang="en-US">
                <a:latin typeface="Times New Roman"/>
                <a:ea typeface="Times New Roman"/>
                <a:cs typeface="Times New Roman"/>
                <a:sym typeface="Times New Roman"/>
              </a:rPr>
              <a:t>To streamline the blood donation process, including donor registration, inventory tracking, and allocation, ensuring timely and efficient blood management.</a:t>
            </a:r>
            <a:endParaRPr/>
          </a:p>
          <a:p>
            <a:pPr indent="-167665" lvl="0" marL="274320" rtl="0" algn="l">
              <a:spcBef>
                <a:spcPts val="600"/>
              </a:spcBef>
              <a:spcAft>
                <a:spcPts val="0"/>
              </a:spcAft>
              <a:buSzPct val="76000"/>
              <a:buNone/>
            </a:pPr>
            <a:r>
              <a:t/>
            </a:r>
            <a:endParaRPr>
              <a:latin typeface="Times New Roman"/>
              <a:ea typeface="Times New Roman"/>
              <a:cs typeface="Times New Roman"/>
              <a:sym typeface="Times New Roman"/>
            </a:endParaRPr>
          </a:p>
          <a:p>
            <a:pPr indent="-274320" lvl="0" marL="274320" rtl="0" algn="l">
              <a:spcBef>
                <a:spcPts val="600"/>
              </a:spcBef>
              <a:spcAft>
                <a:spcPts val="0"/>
              </a:spcAft>
              <a:buSzPct val="76000"/>
              <a:buChar char="🞂"/>
            </a:pPr>
            <a:r>
              <a:rPr b="1" lang="en-US">
                <a:latin typeface="Times New Roman"/>
                <a:ea typeface="Times New Roman"/>
                <a:cs typeface="Times New Roman"/>
                <a:sym typeface="Times New Roman"/>
              </a:rPr>
              <a:t>Enhance Real-time Inventory Management:</a:t>
            </a:r>
            <a:r>
              <a:rPr lang="en-US">
                <a:latin typeface="Times New Roman"/>
                <a:ea typeface="Times New Roman"/>
                <a:cs typeface="Times New Roman"/>
                <a:sym typeface="Times New Roman"/>
              </a:rPr>
              <a:t>To provide real-time updates on blood stock levels, categorized by type and expiry, reducing wastage and ensuring blood availability when needed.</a:t>
            </a:r>
            <a:endParaRPr/>
          </a:p>
          <a:p>
            <a:pPr indent="-167665" lvl="0" marL="274320" rtl="0" algn="l">
              <a:spcBef>
                <a:spcPts val="600"/>
              </a:spcBef>
              <a:spcAft>
                <a:spcPts val="0"/>
              </a:spcAft>
              <a:buSzPct val="76000"/>
              <a:buNone/>
            </a:pPr>
            <a:r>
              <a:t/>
            </a:r>
            <a:endParaRPr>
              <a:latin typeface="Times New Roman"/>
              <a:ea typeface="Times New Roman"/>
              <a:cs typeface="Times New Roman"/>
              <a:sym typeface="Times New Roman"/>
            </a:endParaRPr>
          </a:p>
          <a:p>
            <a:pPr indent="-274320" lvl="0" marL="274320" rtl="0" algn="l">
              <a:spcBef>
                <a:spcPts val="600"/>
              </a:spcBef>
              <a:spcAft>
                <a:spcPts val="0"/>
              </a:spcAft>
              <a:buSzPct val="76000"/>
              <a:buChar char="🞂"/>
            </a:pPr>
            <a:r>
              <a:rPr b="1" lang="en-US">
                <a:latin typeface="Times New Roman"/>
                <a:ea typeface="Times New Roman"/>
                <a:cs typeface="Times New Roman"/>
                <a:sym typeface="Times New Roman"/>
              </a:rPr>
              <a:t>Improve Communication and Coordination:</a:t>
            </a:r>
            <a:r>
              <a:rPr lang="en-US">
                <a:latin typeface="Times New Roman"/>
                <a:ea typeface="Times New Roman"/>
                <a:cs typeface="Times New Roman"/>
                <a:sym typeface="Times New Roman"/>
              </a:rPr>
              <a:t>To facilitate better communication between blood banks, hospitals, and donors through notifications and alerts, ensuring prompt responses to critical blood requirements.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381000" y="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a:t>
            </a:r>
            <a:endParaRPr b="1" sz="4000">
              <a:solidFill>
                <a:schemeClr val="dk1"/>
              </a:solidFill>
              <a:latin typeface="Times New Roman"/>
              <a:ea typeface="Times New Roman"/>
              <a:cs typeface="Times New Roman"/>
              <a:sym typeface="Times New Roman"/>
            </a:endParaRPr>
          </a:p>
        </p:txBody>
      </p:sp>
      <p:sp>
        <p:nvSpPr>
          <p:cNvPr id="141" name="Google Shape;141;p5"/>
          <p:cNvSpPr txBox="1"/>
          <p:nvPr>
            <p:ph idx="11" type="ftr"/>
          </p:nvPr>
        </p:nvSpPr>
        <p:spPr>
          <a:xfrm>
            <a:off x="2667000" y="4781550"/>
            <a:ext cx="4035552" cy="2285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42" name="Google Shape;142;p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43" name="Google Shape;143;p5"/>
          <p:cNvPicPr preferRelativeResize="0"/>
          <p:nvPr>
            <p:ph idx="1" type="body"/>
          </p:nvPr>
        </p:nvPicPr>
        <p:blipFill rotWithShape="1">
          <a:blip r:embed="rId3">
            <a:alphaModFix/>
          </a:blip>
          <a:srcRect b="0" l="0" r="0" t="0"/>
          <a:stretch/>
        </p:blipFill>
        <p:spPr>
          <a:xfrm>
            <a:off x="838200" y="914400"/>
            <a:ext cx="7620000" cy="37036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Java Programming  - Concepts Used</a:t>
            </a:r>
            <a:endParaRPr b="1" sz="4000">
              <a:solidFill>
                <a:schemeClr val="dk1"/>
              </a:solidFill>
              <a:latin typeface="Times New Roman"/>
              <a:ea typeface="Times New Roman"/>
              <a:cs typeface="Times New Roman"/>
              <a:sym typeface="Times New Roman"/>
            </a:endParaRPr>
          </a:p>
        </p:txBody>
      </p:sp>
      <p:sp>
        <p:nvSpPr>
          <p:cNvPr id="149" name="Google Shape;149;p6"/>
          <p:cNvSpPr txBox="1"/>
          <p:nvPr>
            <p:ph idx="11" type="ftr"/>
          </p:nvPr>
        </p:nvSpPr>
        <p:spPr>
          <a:xfrm>
            <a:off x="2514600" y="4767263"/>
            <a:ext cx="4035552"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50" name="Google Shape;150;p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1" name="Google Shape;151;p6"/>
          <p:cNvSpPr txBox="1"/>
          <p:nvPr>
            <p:ph idx="1" type="body"/>
          </p:nvPr>
        </p:nvSpPr>
        <p:spPr>
          <a:xfrm>
            <a:off x="381000" y="1062379"/>
            <a:ext cx="8686800" cy="3263100"/>
          </a:xfrm>
          <a:prstGeom prst="rect">
            <a:avLst/>
          </a:prstGeom>
          <a:noFill/>
          <a:ln>
            <a:noFill/>
          </a:ln>
        </p:spPr>
        <p:txBody>
          <a:bodyPr anchorCtr="0" anchor="ctr" bIns="45700" lIns="91425" spcFirstLastPara="1" rIns="91425" wrap="square" tIns="45700">
            <a:spAutoFit/>
          </a:bodyPr>
          <a:lstStyle/>
          <a:p>
            <a:pPr indent="-339852" lvl="0" marL="274320" rtl="0" algn="l">
              <a:spcBef>
                <a:spcPts val="0"/>
              </a:spcBef>
              <a:spcAft>
                <a:spcPts val="0"/>
              </a:spcAft>
              <a:buClr>
                <a:schemeClr val="dk1"/>
              </a:buClr>
              <a:buSzPts val="2400"/>
              <a:buFont typeface="Arial"/>
              <a:buAutoNum type="arabicPeriod"/>
            </a:pPr>
            <a:r>
              <a:rPr b="1" lang="en-US" sz="1900">
                <a:latin typeface="Arial"/>
                <a:ea typeface="Arial"/>
                <a:cs typeface="Arial"/>
                <a:sym typeface="Arial"/>
              </a:rPr>
              <a:t>OOP</a:t>
            </a:r>
            <a:r>
              <a:rPr lang="en-US" sz="1900">
                <a:latin typeface="Arial"/>
                <a:ea typeface="Arial"/>
                <a:cs typeface="Arial"/>
                <a:sym typeface="Arial"/>
              </a:rPr>
              <a:t>: Classes and inheritance model donors, recipients, and blood bank entities.</a:t>
            </a:r>
            <a:endParaRPr sz="1900">
              <a:latin typeface="Arial"/>
              <a:ea typeface="Arial"/>
              <a:cs typeface="Arial"/>
              <a:sym typeface="Arial"/>
            </a:endParaRPr>
          </a:p>
          <a:p>
            <a:pPr indent="-339852" lvl="0" marL="274320" rtl="0" algn="l">
              <a:spcBef>
                <a:spcPts val="0"/>
              </a:spcBef>
              <a:spcAft>
                <a:spcPts val="0"/>
              </a:spcAft>
              <a:buClr>
                <a:schemeClr val="dk1"/>
              </a:buClr>
              <a:buSzPts val="2400"/>
              <a:buFont typeface="Arial"/>
              <a:buAutoNum type="arabicPeriod"/>
            </a:pPr>
            <a:r>
              <a:rPr b="1" lang="en-US" sz="1900">
                <a:latin typeface="Arial"/>
                <a:ea typeface="Arial"/>
                <a:cs typeface="Arial"/>
                <a:sym typeface="Arial"/>
              </a:rPr>
              <a:t>Encapsulation</a:t>
            </a:r>
            <a:r>
              <a:rPr lang="en-US" sz="1900">
                <a:latin typeface="Arial"/>
                <a:ea typeface="Arial"/>
                <a:cs typeface="Arial"/>
                <a:sym typeface="Arial"/>
              </a:rPr>
              <a:t>: Secures data using private fields with public getters and setters.</a:t>
            </a:r>
            <a:endParaRPr sz="1900">
              <a:latin typeface="Arial"/>
              <a:ea typeface="Arial"/>
              <a:cs typeface="Arial"/>
              <a:sym typeface="Arial"/>
            </a:endParaRPr>
          </a:p>
          <a:p>
            <a:pPr indent="-339852" lvl="0" marL="274320" rtl="0" algn="l">
              <a:spcBef>
                <a:spcPts val="0"/>
              </a:spcBef>
              <a:spcAft>
                <a:spcPts val="0"/>
              </a:spcAft>
              <a:buClr>
                <a:schemeClr val="dk1"/>
              </a:buClr>
              <a:buSzPts val="2400"/>
              <a:buFont typeface="Arial"/>
              <a:buAutoNum type="arabicPeriod"/>
            </a:pPr>
            <a:r>
              <a:rPr b="1" lang="en-US" sz="1900">
                <a:latin typeface="Arial"/>
                <a:ea typeface="Arial"/>
                <a:cs typeface="Arial"/>
                <a:sym typeface="Arial"/>
              </a:rPr>
              <a:t>Polymorphism</a:t>
            </a:r>
            <a:r>
              <a:rPr lang="en-US" sz="1900">
                <a:latin typeface="Arial"/>
                <a:ea typeface="Arial"/>
                <a:cs typeface="Arial"/>
                <a:sym typeface="Arial"/>
              </a:rPr>
              <a:t>: Enables methods like </a:t>
            </a:r>
            <a:r>
              <a:rPr lang="en-US" sz="1900">
                <a:solidFill>
                  <a:srgbClr val="188038"/>
                </a:solidFill>
                <a:latin typeface="Roboto Mono"/>
                <a:ea typeface="Roboto Mono"/>
                <a:cs typeface="Roboto Mono"/>
                <a:sym typeface="Roboto Mono"/>
              </a:rPr>
              <a:t>addRecord()</a:t>
            </a:r>
            <a:r>
              <a:rPr lang="en-US" sz="1900">
                <a:latin typeface="Arial"/>
                <a:ea typeface="Arial"/>
                <a:cs typeface="Arial"/>
                <a:sym typeface="Arial"/>
              </a:rPr>
              <a:t> to behave differently for donors and recipients.</a:t>
            </a:r>
            <a:endParaRPr sz="1900">
              <a:latin typeface="Arial"/>
              <a:ea typeface="Arial"/>
              <a:cs typeface="Arial"/>
              <a:sym typeface="Arial"/>
            </a:endParaRPr>
          </a:p>
          <a:p>
            <a:pPr indent="-339852" lvl="0" marL="274320" rtl="0" algn="l">
              <a:spcBef>
                <a:spcPts val="0"/>
              </a:spcBef>
              <a:spcAft>
                <a:spcPts val="0"/>
              </a:spcAft>
              <a:buClr>
                <a:schemeClr val="dk1"/>
              </a:buClr>
              <a:buSzPts val="2400"/>
              <a:buFont typeface="Arial"/>
              <a:buAutoNum type="arabicPeriod"/>
            </a:pPr>
            <a:r>
              <a:rPr b="1" lang="en-US" sz="1900">
                <a:latin typeface="Arial"/>
                <a:ea typeface="Arial"/>
                <a:cs typeface="Arial"/>
                <a:sym typeface="Arial"/>
              </a:rPr>
              <a:t>Collections Framework</a:t>
            </a:r>
            <a:r>
              <a:rPr lang="en-US" sz="1900">
                <a:latin typeface="Arial"/>
                <a:ea typeface="Arial"/>
                <a:cs typeface="Arial"/>
                <a:sym typeface="Arial"/>
              </a:rPr>
              <a:t>: Manages data using structures like </a:t>
            </a:r>
            <a:r>
              <a:rPr lang="en-US" sz="1900">
                <a:solidFill>
                  <a:srgbClr val="188038"/>
                </a:solidFill>
                <a:latin typeface="Roboto Mono"/>
                <a:ea typeface="Roboto Mono"/>
                <a:cs typeface="Roboto Mono"/>
                <a:sym typeface="Roboto Mono"/>
              </a:rPr>
              <a:t>ArrayList</a:t>
            </a:r>
            <a:r>
              <a:rPr lang="en-US" sz="1900">
                <a:latin typeface="Arial"/>
                <a:ea typeface="Arial"/>
                <a:cs typeface="Arial"/>
                <a:sym typeface="Arial"/>
              </a:rPr>
              <a:t> and </a:t>
            </a:r>
            <a:r>
              <a:rPr lang="en-US" sz="1900">
                <a:solidFill>
                  <a:srgbClr val="188038"/>
                </a:solidFill>
                <a:latin typeface="Roboto Mono"/>
                <a:ea typeface="Roboto Mono"/>
                <a:cs typeface="Roboto Mono"/>
                <a:sym typeface="Roboto Mono"/>
              </a:rPr>
              <a:t>HashMap</a:t>
            </a:r>
            <a:r>
              <a:rPr lang="en-US" sz="1900">
                <a:latin typeface="Arial"/>
                <a:ea typeface="Arial"/>
                <a:cs typeface="Arial"/>
                <a:sym typeface="Arial"/>
              </a:rPr>
              <a:t>.</a:t>
            </a:r>
            <a:endParaRPr sz="1900">
              <a:latin typeface="Arial"/>
              <a:ea typeface="Arial"/>
              <a:cs typeface="Arial"/>
              <a:sym typeface="Arial"/>
            </a:endParaRPr>
          </a:p>
          <a:p>
            <a:pPr indent="0" lvl="0" marL="274320" rtl="0" algn="l">
              <a:spcBef>
                <a:spcPts val="0"/>
              </a:spcBef>
              <a:spcAft>
                <a:spcPts val="0"/>
              </a:spcAft>
              <a:buNone/>
            </a:pPr>
            <a:r>
              <a:t/>
            </a:r>
            <a:endParaRPr b="1" sz="1600">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title"/>
          </p:nvPr>
        </p:nvSpPr>
        <p:spPr>
          <a:xfrm>
            <a:off x="457200" y="13335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List of Modules</a:t>
            </a:r>
            <a:endParaRPr/>
          </a:p>
        </p:txBody>
      </p:sp>
      <p:sp>
        <p:nvSpPr>
          <p:cNvPr id="157" name="Google Shape;157;p7"/>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58" name="Google Shape;158;p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9" name="Google Shape;159;p7"/>
          <p:cNvSpPr txBox="1"/>
          <p:nvPr>
            <p:ph idx="1" type="body"/>
          </p:nvPr>
        </p:nvSpPr>
        <p:spPr>
          <a:xfrm>
            <a:off x="457200" y="1276350"/>
            <a:ext cx="8229600" cy="334137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latin typeface="Times New Roman"/>
                <a:ea typeface="Times New Roman"/>
                <a:cs typeface="Times New Roman"/>
                <a:sym typeface="Times New Roman"/>
              </a:rPr>
              <a:t>Donor Registration Module</a:t>
            </a:r>
            <a:endParaRPr/>
          </a:p>
          <a:p>
            <a:pPr indent="-274320" lvl="0" marL="274320" rtl="0" algn="l">
              <a:spcBef>
                <a:spcPts val="600"/>
              </a:spcBef>
              <a:spcAft>
                <a:spcPts val="0"/>
              </a:spcAft>
              <a:buSzPts val="1976"/>
              <a:buChar char="🞂"/>
            </a:pPr>
            <a:r>
              <a:rPr lang="en-US">
                <a:latin typeface="Times New Roman"/>
                <a:ea typeface="Times New Roman"/>
                <a:cs typeface="Times New Roman"/>
                <a:sym typeface="Times New Roman"/>
              </a:rPr>
              <a:t>Blood Inventory Management Module</a:t>
            </a:r>
            <a:endParaRPr/>
          </a:p>
          <a:p>
            <a:pPr indent="-274320" lvl="0" marL="274320" rtl="0" algn="l">
              <a:spcBef>
                <a:spcPts val="600"/>
              </a:spcBef>
              <a:spcAft>
                <a:spcPts val="0"/>
              </a:spcAft>
              <a:buSzPts val="1976"/>
              <a:buChar char="🞂"/>
            </a:pPr>
            <a:r>
              <a:rPr lang="en-US">
                <a:latin typeface="Times New Roman"/>
                <a:ea typeface="Times New Roman"/>
                <a:cs typeface="Times New Roman"/>
                <a:sym typeface="Times New Roman"/>
              </a:rPr>
              <a:t>Request Processing Module</a:t>
            </a:r>
            <a:endParaRPr/>
          </a:p>
          <a:p>
            <a:pPr indent="-274320" lvl="0" marL="274320" rtl="0" algn="l">
              <a:spcBef>
                <a:spcPts val="600"/>
              </a:spcBef>
              <a:spcAft>
                <a:spcPts val="0"/>
              </a:spcAft>
              <a:buSzPts val="1976"/>
              <a:buChar char="🞂"/>
            </a:pPr>
            <a:r>
              <a:rPr lang="en-US">
                <a:latin typeface="Times New Roman"/>
                <a:ea typeface="Times New Roman"/>
                <a:cs typeface="Times New Roman"/>
                <a:sym typeface="Times New Roman"/>
              </a:rPr>
              <a:t>Notification Module</a:t>
            </a:r>
            <a:endParaRPr/>
          </a:p>
          <a:p>
            <a:pPr indent="-274320" lvl="0" marL="274320" rtl="0" algn="l">
              <a:spcBef>
                <a:spcPts val="600"/>
              </a:spcBef>
              <a:spcAft>
                <a:spcPts val="0"/>
              </a:spcAft>
              <a:buSzPts val="1976"/>
              <a:buChar char="🞂"/>
            </a:pPr>
            <a:r>
              <a:rPr lang="en-US">
                <a:latin typeface="Times New Roman"/>
                <a:ea typeface="Times New Roman"/>
                <a:cs typeface="Times New Roman"/>
                <a:sym typeface="Times New Roman"/>
              </a:rPr>
              <a:t>Reporting and Analytics Module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a:t>
            </a:r>
            <a:endParaRPr b="1">
              <a:solidFill>
                <a:schemeClr val="dk1"/>
              </a:solidFill>
              <a:latin typeface="Times New Roman"/>
              <a:ea typeface="Times New Roman"/>
              <a:cs typeface="Times New Roman"/>
              <a:sym typeface="Times New Roman"/>
            </a:endParaRPr>
          </a:p>
        </p:txBody>
      </p:sp>
      <p:sp>
        <p:nvSpPr>
          <p:cNvPr id="165" name="Google Shape;165;p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6" name="Google Shape;166;p8"/>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67" name="Google Shape;167;p8"/>
          <p:cNvSpPr txBox="1"/>
          <p:nvPr>
            <p:ph idx="1" type="body"/>
          </p:nvPr>
        </p:nvSpPr>
        <p:spPr>
          <a:xfrm>
            <a:off x="228600" y="1227516"/>
            <a:ext cx="8763000" cy="3108543"/>
          </a:xfrm>
          <a:prstGeom prst="rect">
            <a:avLst/>
          </a:prstGeom>
          <a:noFill/>
          <a:ln>
            <a:noFill/>
          </a:ln>
        </p:spPr>
        <p:txBody>
          <a:bodyPr anchorCtr="0" anchor="ctr" bIns="45700" lIns="91425" spcFirstLastPara="1" rIns="91425" wrap="square" tIns="45700">
            <a:spAutoFit/>
          </a:bodyPr>
          <a:lstStyle/>
          <a:p>
            <a:pPr indent="-8890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Donor Registration Module</a:t>
            </a:r>
            <a:r>
              <a:rPr b="0" i="0" lang="en-US" sz="1400" u="none" cap="none" strike="noStrike">
                <a:solidFill>
                  <a:schemeClr val="dk1"/>
                </a:solidFill>
                <a:latin typeface="Arial"/>
                <a:ea typeface="Arial"/>
                <a:cs typeface="Arial"/>
                <a:sym typeface="Arial"/>
              </a:rPr>
              <a:t>:</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This module facilitates the registration and management of donor information. It allows users to create profiles, input personal details, and provide donation history. The module also validates eligibility criteria for donors based on factors like age, health conditions, and donation frequency. It ensures that the system can track and update donor records efficiently.</a:t>
            </a:r>
            <a:endParaRPr/>
          </a:p>
          <a:p>
            <a:pPr indent="0" lvl="0" marL="0" marR="0" rtl="0" algn="l">
              <a:lnSpc>
                <a:spcPct val="100000"/>
              </a:lnSpc>
              <a:spcBef>
                <a:spcPts val="0"/>
              </a:spcBef>
              <a:spcAft>
                <a:spcPts val="0"/>
              </a:spcAft>
              <a:buClr>
                <a:schemeClr val="dk1"/>
              </a:buClr>
              <a:buSzPts val="1400"/>
              <a:buFont typeface="Gill Sans"/>
              <a:buNone/>
            </a:pPr>
            <a:r>
              <a:t/>
            </a:r>
            <a:endParaRPr sz="1400">
              <a:latin typeface="Arial"/>
              <a:ea typeface="Arial"/>
              <a:cs typeface="Arial"/>
              <a:sym typeface="Arial"/>
            </a:endParaRPr>
          </a:p>
          <a:p>
            <a:pPr indent="0" lvl="0" marL="0" marR="0" rtl="0" algn="l">
              <a:lnSpc>
                <a:spcPct val="100000"/>
              </a:lnSpc>
              <a:spcBef>
                <a:spcPts val="0"/>
              </a:spcBef>
              <a:spcAft>
                <a:spcPts val="0"/>
              </a:spcAft>
              <a:buClr>
                <a:schemeClr val="dk1"/>
              </a:buClr>
              <a:buSzPts val="1400"/>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Gill Sans"/>
              <a:buNone/>
            </a:pPr>
            <a:r>
              <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Blood Inventory Management Module</a:t>
            </a:r>
            <a:r>
              <a:rPr b="0" i="0" lang="en-US" sz="1400" u="none" cap="none" strike="noStrike">
                <a:solidFill>
                  <a:schemeClr val="dk1"/>
                </a:solidFill>
                <a:latin typeface="Arial"/>
                <a:ea typeface="Arial"/>
                <a:cs typeface="Arial"/>
                <a:sym typeface="Arial"/>
              </a:rPr>
              <a:t>:</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This module manages and tracks the blood inventory across various blood types and their respective expiry dates. It ensures real-time updates whenever a donation is made or blood is allocated. This helps minimize wastage and avoid shortages. The module automatically notifies the system when blood units are near expiry or when stock levels are critically low.</a:t>
            </a:r>
            <a:endParaRPr/>
          </a:p>
          <a:p>
            <a:pPr indent="0" lvl="0" marL="0" marR="0" rtl="0" algn="l">
              <a:lnSpc>
                <a:spcPct val="100000"/>
              </a:lnSpc>
              <a:spcBef>
                <a:spcPts val="0"/>
              </a:spcBef>
              <a:spcAft>
                <a:spcPts val="0"/>
              </a:spcAft>
              <a:buClr>
                <a:schemeClr val="dk1"/>
              </a:buClr>
              <a:buSzPts val="1400"/>
              <a:buFont typeface="Gill Sans"/>
              <a:buNone/>
            </a:pPr>
            <a:r>
              <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457200" y="114300"/>
            <a:ext cx="8229600" cy="7429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 (Cont..)</a:t>
            </a:r>
            <a:endParaRPr b="1">
              <a:solidFill>
                <a:schemeClr val="dk1"/>
              </a:solidFill>
              <a:latin typeface="Times New Roman"/>
              <a:ea typeface="Times New Roman"/>
              <a:cs typeface="Times New Roman"/>
              <a:sym typeface="Times New Roman"/>
            </a:endParaRPr>
          </a:p>
        </p:txBody>
      </p:sp>
      <p:sp>
        <p:nvSpPr>
          <p:cNvPr id="173" name="Google Shape;173;p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4" name="Google Shape;174;p9"/>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76000"/>
              <a:buChar char="🞂"/>
            </a:pPr>
            <a:r>
              <a:rPr b="1" lang="en-US"/>
              <a:t>Request Processing Module:</a:t>
            </a:r>
            <a:r>
              <a:rPr lang="en-US"/>
              <a:t>This module allows hospitals and clinics to submit requests for blood units. It processes these requests based on available inventory, ensuring that blood is allocated to the most urgent or nearby locations. The system evaluates the blood types needed, checks stock levels, and allocates the required units efficiently, aiming for timely delivery.</a:t>
            </a:r>
            <a:endParaRPr/>
          </a:p>
          <a:p>
            <a:pPr indent="-186486" lvl="0" marL="274320" rtl="0" algn="l">
              <a:spcBef>
                <a:spcPts val="600"/>
              </a:spcBef>
              <a:spcAft>
                <a:spcPts val="0"/>
              </a:spcAft>
              <a:buSzPct val="76000"/>
              <a:buNone/>
            </a:pPr>
            <a:r>
              <a:t/>
            </a:r>
            <a:endParaRPr/>
          </a:p>
          <a:p>
            <a:pPr indent="-274320" lvl="0" marL="274320" rtl="0" algn="l">
              <a:spcBef>
                <a:spcPts val="600"/>
              </a:spcBef>
              <a:spcAft>
                <a:spcPts val="0"/>
              </a:spcAft>
              <a:buSzPct val="76000"/>
              <a:buChar char="🞂"/>
            </a:pPr>
            <a:r>
              <a:rPr b="1" lang="en-US"/>
              <a:t>Notification Module:</a:t>
            </a:r>
            <a:r>
              <a:rPr lang="en-US"/>
              <a:t>The Notification Module sends automated alerts and reminders to different users. Donors receive notifications about upcoming blood donation camps and other donation-related events. Hospitals and blood banks receive real-time notifications when blood stocks fall below a certain threshold, helping them take timely action. It enhances communication between stakeholders.</a:t>
            </a:r>
            <a:endParaRPr/>
          </a:p>
          <a:p>
            <a:pPr indent="-186486" lvl="0" marL="274320" rtl="0" algn="l">
              <a:spcBef>
                <a:spcPts val="600"/>
              </a:spcBef>
              <a:spcAft>
                <a:spcPts val="0"/>
              </a:spcAft>
              <a:buSzPct val="76000"/>
              <a:buNone/>
            </a:pPr>
            <a:r>
              <a:t/>
            </a:r>
            <a:endParaRPr/>
          </a:p>
          <a:p>
            <a:pPr indent="-274320" lvl="0" marL="274320" rtl="0" algn="l">
              <a:spcBef>
                <a:spcPts val="600"/>
              </a:spcBef>
              <a:spcAft>
                <a:spcPts val="0"/>
              </a:spcAft>
              <a:buSzPct val="76000"/>
              <a:buChar char="🞂"/>
            </a:pPr>
            <a:r>
              <a:rPr b="1" lang="en-US"/>
              <a:t>Reporting and Analytics Module</a:t>
            </a:r>
            <a:r>
              <a:rPr lang="en-US"/>
              <a:t>:This module generates comprehensive reports on various aspects of the blood management system, such as the number of donations, inventory levels, blood type distribution, and request fulfillment statistics.</a:t>
            </a:r>
            <a:endParaRPr/>
          </a:p>
        </p:txBody>
      </p:sp>
      <p:sp>
        <p:nvSpPr>
          <p:cNvPr id="175" name="Google Shape;175;p9"/>
          <p:cNvSpPr txBox="1"/>
          <p:nvPr>
            <p:ph idx="11" type="ftr"/>
          </p:nvPr>
        </p:nvSpPr>
        <p:spPr>
          <a:xfrm>
            <a:off x="3124200" y="4767263"/>
            <a:ext cx="4038600" cy="37623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