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59D6B-C7B2-4C29-A1E7-EFCC5D6CAD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417A72-905C-43D8-9525-C59DE75BF243}">
      <dgm:prSet/>
      <dgm:spPr/>
      <dgm:t>
        <a:bodyPr/>
        <a:lstStyle/>
        <a:p>
          <a:r>
            <a:rPr lang="en-US" b="0" i="0"/>
            <a:t>Importing the required packages into our python environment</a:t>
          </a:r>
          <a:endParaRPr lang="en-US"/>
        </a:p>
      </dgm:t>
    </dgm:pt>
    <dgm:pt modelId="{DFED189E-2120-4A22-B8E0-68FEB86A957A}" type="parTrans" cxnId="{3885C021-3367-4C87-B8D2-98013BFF7367}">
      <dgm:prSet/>
      <dgm:spPr/>
      <dgm:t>
        <a:bodyPr/>
        <a:lstStyle/>
        <a:p>
          <a:endParaRPr lang="en-US"/>
        </a:p>
      </dgm:t>
    </dgm:pt>
    <dgm:pt modelId="{66FDBFD0-A0AD-4436-8272-C6AF9FEF07C8}" type="sibTrans" cxnId="{3885C021-3367-4C87-B8D2-98013BFF7367}">
      <dgm:prSet/>
      <dgm:spPr/>
      <dgm:t>
        <a:bodyPr/>
        <a:lstStyle/>
        <a:p>
          <a:endParaRPr lang="en-US"/>
        </a:p>
      </dgm:t>
    </dgm:pt>
    <dgm:pt modelId="{6824E9FC-91DB-44B3-8810-2CCCE8A9081F}">
      <dgm:prSet/>
      <dgm:spPr/>
      <dgm:t>
        <a:bodyPr/>
        <a:lstStyle/>
        <a:p>
          <a:r>
            <a:rPr lang="en-US" b="0" i="0"/>
            <a:t>Importing the house price data and do some EDA on it</a:t>
          </a:r>
          <a:endParaRPr lang="en-US"/>
        </a:p>
      </dgm:t>
    </dgm:pt>
    <dgm:pt modelId="{84D7CD6F-7F1E-4C48-8232-CDAAD3C5B900}" type="parTrans" cxnId="{5F03B9BB-CD6C-4CB5-8AC7-B903EDA5BC21}">
      <dgm:prSet/>
      <dgm:spPr/>
      <dgm:t>
        <a:bodyPr/>
        <a:lstStyle/>
        <a:p>
          <a:endParaRPr lang="en-US"/>
        </a:p>
      </dgm:t>
    </dgm:pt>
    <dgm:pt modelId="{AF0A0195-037A-4589-AFD1-9F90B386D059}" type="sibTrans" cxnId="{5F03B9BB-CD6C-4CB5-8AC7-B903EDA5BC21}">
      <dgm:prSet/>
      <dgm:spPr/>
      <dgm:t>
        <a:bodyPr/>
        <a:lstStyle/>
        <a:p>
          <a:endParaRPr lang="en-US"/>
        </a:p>
      </dgm:t>
    </dgm:pt>
    <dgm:pt modelId="{68BC95A0-B68F-4CE2-B945-8199B3CC5904}">
      <dgm:prSet/>
      <dgm:spPr/>
      <dgm:t>
        <a:bodyPr/>
        <a:lstStyle/>
        <a:p>
          <a:r>
            <a:rPr lang="en-US" b="0" i="0"/>
            <a:t>Data Visualization on the house price data</a:t>
          </a:r>
          <a:endParaRPr lang="en-US"/>
        </a:p>
      </dgm:t>
    </dgm:pt>
    <dgm:pt modelId="{10F29271-4C02-4BE3-B6E9-2C6841E8C546}" type="parTrans" cxnId="{032275BC-7BC4-4480-BC3B-2BF2E54307DD}">
      <dgm:prSet/>
      <dgm:spPr/>
      <dgm:t>
        <a:bodyPr/>
        <a:lstStyle/>
        <a:p>
          <a:endParaRPr lang="en-US"/>
        </a:p>
      </dgm:t>
    </dgm:pt>
    <dgm:pt modelId="{B32CFA1D-5ACC-46A7-A0B5-78A82F02EF89}" type="sibTrans" cxnId="{032275BC-7BC4-4480-BC3B-2BF2E54307DD}">
      <dgm:prSet/>
      <dgm:spPr/>
      <dgm:t>
        <a:bodyPr/>
        <a:lstStyle/>
        <a:p>
          <a:endParaRPr lang="en-US"/>
        </a:p>
      </dgm:t>
    </dgm:pt>
    <dgm:pt modelId="{F5B57A7E-BF52-459A-ACB7-A99561161990}">
      <dgm:prSet/>
      <dgm:spPr/>
      <dgm:t>
        <a:bodyPr/>
        <a:lstStyle/>
        <a:p>
          <a:r>
            <a:rPr lang="en-US" b="0" i="0"/>
            <a:t>Feature Selection &amp; Data Split</a:t>
          </a:r>
          <a:endParaRPr lang="en-US"/>
        </a:p>
      </dgm:t>
    </dgm:pt>
    <dgm:pt modelId="{F6FB9873-C02B-4A86-8B42-DD889CE7A3DA}" type="parTrans" cxnId="{B835CD42-C5B6-41A4-93C7-8DBB81A536AA}">
      <dgm:prSet/>
      <dgm:spPr/>
      <dgm:t>
        <a:bodyPr/>
        <a:lstStyle/>
        <a:p>
          <a:endParaRPr lang="en-US"/>
        </a:p>
      </dgm:t>
    </dgm:pt>
    <dgm:pt modelId="{C59C9FEF-C02B-4B19-91E7-E32CCA45316F}" type="sibTrans" cxnId="{B835CD42-C5B6-41A4-93C7-8DBB81A536AA}">
      <dgm:prSet/>
      <dgm:spPr/>
      <dgm:t>
        <a:bodyPr/>
        <a:lstStyle/>
        <a:p>
          <a:endParaRPr lang="en-US"/>
        </a:p>
      </dgm:t>
    </dgm:pt>
    <dgm:pt modelId="{93E2F48B-D8C3-4CA4-9345-4DEB1F0B4B8F}">
      <dgm:prSet/>
      <dgm:spPr/>
      <dgm:t>
        <a:bodyPr/>
        <a:lstStyle/>
        <a:p>
          <a:r>
            <a:rPr lang="en-US" b="0" i="0"/>
            <a:t>Modeling the data using the algorithms</a:t>
          </a:r>
          <a:endParaRPr lang="en-US"/>
        </a:p>
      </dgm:t>
    </dgm:pt>
    <dgm:pt modelId="{A8966E25-3734-4EA1-A208-599564B9396C}" type="parTrans" cxnId="{AE4C2558-6F7A-4994-A339-CEC6C19C23C4}">
      <dgm:prSet/>
      <dgm:spPr/>
      <dgm:t>
        <a:bodyPr/>
        <a:lstStyle/>
        <a:p>
          <a:endParaRPr lang="en-US"/>
        </a:p>
      </dgm:t>
    </dgm:pt>
    <dgm:pt modelId="{C672CD7E-CE22-41AC-BE15-A33894A68143}" type="sibTrans" cxnId="{AE4C2558-6F7A-4994-A339-CEC6C19C23C4}">
      <dgm:prSet/>
      <dgm:spPr/>
      <dgm:t>
        <a:bodyPr/>
        <a:lstStyle/>
        <a:p>
          <a:endParaRPr lang="en-US"/>
        </a:p>
      </dgm:t>
    </dgm:pt>
    <dgm:pt modelId="{07DB5920-E78C-4A1B-A6BB-EA53E8520705}">
      <dgm:prSet/>
      <dgm:spPr/>
      <dgm:t>
        <a:bodyPr/>
        <a:lstStyle/>
        <a:p>
          <a:r>
            <a:rPr lang="en-US" b="0" i="0"/>
            <a:t>Evaluating the built model using the evaluation metrics</a:t>
          </a:r>
          <a:endParaRPr lang="en-US"/>
        </a:p>
      </dgm:t>
    </dgm:pt>
    <dgm:pt modelId="{85A3AA14-B7AC-4F89-9AEA-A4C95EDF3EE8}" type="parTrans" cxnId="{04DBE222-B395-485C-908E-8856C59A236E}">
      <dgm:prSet/>
      <dgm:spPr/>
      <dgm:t>
        <a:bodyPr/>
        <a:lstStyle/>
        <a:p>
          <a:endParaRPr lang="en-US"/>
        </a:p>
      </dgm:t>
    </dgm:pt>
    <dgm:pt modelId="{C33E4155-36D7-49B4-BF9D-F27270F2BAB8}" type="sibTrans" cxnId="{04DBE222-B395-485C-908E-8856C59A236E}">
      <dgm:prSet/>
      <dgm:spPr/>
      <dgm:t>
        <a:bodyPr/>
        <a:lstStyle/>
        <a:p>
          <a:endParaRPr lang="en-US"/>
        </a:p>
      </dgm:t>
    </dgm:pt>
    <dgm:pt modelId="{709DC055-E791-4AC9-A5F9-3771E8797E22}" type="pres">
      <dgm:prSet presAssocID="{C4559D6B-C7B2-4C29-A1E7-EFCC5D6CAD0B}" presName="linear" presStyleCnt="0">
        <dgm:presLayoutVars>
          <dgm:animLvl val="lvl"/>
          <dgm:resizeHandles val="exact"/>
        </dgm:presLayoutVars>
      </dgm:prSet>
      <dgm:spPr/>
    </dgm:pt>
    <dgm:pt modelId="{48B3A660-64D6-43D6-B6F4-528995D8F192}" type="pres">
      <dgm:prSet presAssocID="{FB417A72-905C-43D8-9525-C59DE75BF243}" presName="parentText" presStyleLbl="node1" presStyleIdx="0" presStyleCnt="6">
        <dgm:presLayoutVars>
          <dgm:chMax val="0"/>
          <dgm:bulletEnabled val="1"/>
        </dgm:presLayoutVars>
      </dgm:prSet>
      <dgm:spPr/>
    </dgm:pt>
    <dgm:pt modelId="{600B92AA-A119-4851-92AD-152C5C197F05}" type="pres">
      <dgm:prSet presAssocID="{66FDBFD0-A0AD-4436-8272-C6AF9FEF07C8}" presName="spacer" presStyleCnt="0"/>
      <dgm:spPr/>
    </dgm:pt>
    <dgm:pt modelId="{AEB322EC-C4BD-47B7-9A23-CD199E058CBC}" type="pres">
      <dgm:prSet presAssocID="{6824E9FC-91DB-44B3-8810-2CCCE8A9081F}" presName="parentText" presStyleLbl="node1" presStyleIdx="1" presStyleCnt="6">
        <dgm:presLayoutVars>
          <dgm:chMax val="0"/>
          <dgm:bulletEnabled val="1"/>
        </dgm:presLayoutVars>
      </dgm:prSet>
      <dgm:spPr/>
    </dgm:pt>
    <dgm:pt modelId="{5E6D5F11-B08C-44E2-8CD6-B4021274A765}" type="pres">
      <dgm:prSet presAssocID="{AF0A0195-037A-4589-AFD1-9F90B386D059}" presName="spacer" presStyleCnt="0"/>
      <dgm:spPr/>
    </dgm:pt>
    <dgm:pt modelId="{98B2EF7B-00F6-41A4-8512-69377FBAAC48}" type="pres">
      <dgm:prSet presAssocID="{68BC95A0-B68F-4CE2-B945-8199B3CC5904}" presName="parentText" presStyleLbl="node1" presStyleIdx="2" presStyleCnt="6">
        <dgm:presLayoutVars>
          <dgm:chMax val="0"/>
          <dgm:bulletEnabled val="1"/>
        </dgm:presLayoutVars>
      </dgm:prSet>
      <dgm:spPr/>
    </dgm:pt>
    <dgm:pt modelId="{3F763056-CBAD-449D-A22C-31E0BCE02431}" type="pres">
      <dgm:prSet presAssocID="{B32CFA1D-5ACC-46A7-A0B5-78A82F02EF89}" presName="spacer" presStyleCnt="0"/>
      <dgm:spPr/>
    </dgm:pt>
    <dgm:pt modelId="{FCCB767E-C4A3-466B-A83F-162889639DA8}" type="pres">
      <dgm:prSet presAssocID="{F5B57A7E-BF52-459A-ACB7-A99561161990}" presName="parentText" presStyleLbl="node1" presStyleIdx="3" presStyleCnt="6">
        <dgm:presLayoutVars>
          <dgm:chMax val="0"/>
          <dgm:bulletEnabled val="1"/>
        </dgm:presLayoutVars>
      </dgm:prSet>
      <dgm:spPr/>
    </dgm:pt>
    <dgm:pt modelId="{70A5BC0B-16D5-4DD0-8BC1-71C091D574A6}" type="pres">
      <dgm:prSet presAssocID="{C59C9FEF-C02B-4B19-91E7-E32CCA45316F}" presName="spacer" presStyleCnt="0"/>
      <dgm:spPr/>
    </dgm:pt>
    <dgm:pt modelId="{E0581505-4685-465A-B202-509F13824519}" type="pres">
      <dgm:prSet presAssocID="{93E2F48B-D8C3-4CA4-9345-4DEB1F0B4B8F}" presName="parentText" presStyleLbl="node1" presStyleIdx="4" presStyleCnt="6">
        <dgm:presLayoutVars>
          <dgm:chMax val="0"/>
          <dgm:bulletEnabled val="1"/>
        </dgm:presLayoutVars>
      </dgm:prSet>
      <dgm:spPr/>
    </dgm:pt>
    <dgm:pt modelId="{35B1ACB0-B537-4334-B0FF-8323FCA657D5}" type="pres">
      <dgm:prSet presAssocID="{C672CD7E-CE22-41AC-BE15-A33894A68143}" presName="spacer" presStyleCnt="0"/>
      <dgm:spPr/>
    </dgm:pt>
    <dgm:pt modelId="{80BF08BA-68C7-4443-AC8B-0DEC1A32BE85}" type="pres">
      <dgm:prSet presAssocID="{07DB5920-E78C-4A1B-A6BB-EA53E8520705}" presName="parentText" presStyleLbl="node1" presStyleIdx="5" presStyleCnt="6">
        <dgm:presLayoutVars>
          <dgm:chMax val="0"/>
          <dgm:bulletEnabled val="1"/>
        </dgm:presLayoutVars>
      </dgm:prSet>
      <dgm:spPr/>
    </dgm:pt>
  </dgm:ptLst>
  <dgm:cxnLst>
    <dgm:cxn modelId="{3885C021-3367-4C87-B8D2-98013BFF7367}" srcId="{C4559D6B-C7B2-4C29-A1E7-EFCC5D6CAD0B}" destId="{FB417A72-905C-43D8-9525-C59DE75BF243}" srcOrd="0" destOrd="0" parTransId="{DFED189E-2120-4A22-B8E0-68FEB86A957A}" sibTransId="{66FDBFD0-A0AD-4436-8272-C6AF9FEF07C8}"/>
    <dgm:cxn modelId="{04DBE222-B395-485C-908E-8856C59A236E}" srcId="{C4559D6B-C7B2-4C29-A1E7-EFCC5D6CAD0B}" destId="{07DB5920-E78C-4A1B-A6BB-EA53E8520705}" srcOrd="5" destOrd="0" parTransId="{85A3AA14-B7AC-4F89-9AEA-A4C95EDF3EE8}" sibTransId="{C33E4155-36D7-49B4-BF9D-F27270F2BAB8}"/>
    <dgm:cxn modelId="{8AAFB526-8BBD-46C2-A661-87D5F8DDCFC9}" type="presOf" srcId="{FB417A72-905C-43D8-9525-C59DE75BF243}" destId="{48B3A660-64D6-43D6-B6F4-528995D8F192}" srcOrd="0" destOrd="0" presId="urn:microsoft.com/office/officeart/2005/8/layout/vList2"/>
    <dgm:cxn modelId="{B4F15B5D-448A-428D-936C-D18E3435A335}" type="presOf" srcId="{93E2F48B-D8C3-4CA4-9345-4DEB1F0B4B8F}" destId="{E0581505-4685-465A-B202-509F13824519}" srcOrd="0" destOrd="0" presId="urn:microsoft.com/office/officeart/2005/8/layout/vList2"/>
    <dgm:cxn modelId="{B835CD42-C5B6-41A4-93C7-8DBB81A536AA}" srcId="{C4559D6B-C7B2-4C29-A1E7-EFCC5D6CAD0B}" destId="{F5B57A7E-BF52-459A-ACB7-A99561161990}" srcOrd="3" destOrd="0" parTransId="{F6FB9873-C02B-4A86-8B42-DD889CE7A3DA}" sibTransId="{C59C9FEF-C02B-4B19-91E7-E32CCA45316F}"/>
    <dgm:cxn modelId="{AE4C2558-6F7A-4994-A339-CEC6C19C23C4}" srcId="{C4559D6B-C7B2-4C29-A1E7-EFCC5D6CAD0B}" destId="{93E2F48B-D8C3-4CA4-9345-4DEB1F0B4B8F}" srcOrd="4" destOrd="0" parTransId="{A8966E25-3734-4EA1-A208-599564B9396C}" sibTransId="{C672CD7E-CE22-41AC-BE15-A33894A68143}"/>
    <dgm:cxn modelId="{EC91A39B-0E25-48CB-AC79-37D8CE1B1D60}" type="presOf" srcId="{F5B57A7E-BF52-459A-ACB7-A99561161990}" destId="{FCCB767E-C4A3-466B-A83F-162889639DA8}" srcOrd="0" destOrd="0" presId="urn:microsoft.com/office/officeart/2005/8/layout/vList2"/>
    <dgm:cxn modelId="{2A7B84A9-EE84-4149-B914-C64CC9E21945}" type="presOf" srcId="{C4559D6B-C7B2-4C29-A1E7-EFCC5D6CAD0B}" destId="{709DC055-E791-4AC9-A5F9-3771E8797E22}" srcOrd="0" destOrd="0" presId="urn:microsoft.com/office/officeart/2005/8/layout/vList2"/>
    <dgm:cxn modelId="{5F03B9BB-CD6C-4CB5-8AC7-B903EDA5BC21}" srcId="{C4559D6B-C7B2-4C29-A1E7-EFCC5D6CAD0B}" destId="{6824E9FC-91DB-44B3-8810-2CCCE8A9081F}" srcOrd="1" destOrd="0" parTransId="{84D7CD6F-7F1E-4C48-8232-CDAAD3C5B900}" sibTransId="{AF0A0195-037A-4589-AFD1-9F90B386D059}"/>
    <dgm:cxn modelId="{032275BC-7BC4-4480-BC3B-2BF2E54307DD}" srcId="{C4559D6B-C7B2-4C29-A1E7-EFCC5D6CAD0B}" destId="{68BC95A0-B68F-4CE2-B945-8199B3CC5904}" srcOrd="2" destOrd="0" parTransId="{10F29271-4C02-4BE3-B6E9-2C6841E8C546}" sibTransId="{B32CFA1D-5ACC-46A7-A0B5-78A82F02EF89}"/>
    <dgm:cxn modelId="{65BE09DA-7F19-4E1F-A355-9B039CA67059}" type="presOf" srcId="{07DB5920-E78C-4A1B-A6BB-EA53E8520705}" destId="{80BF08BA-68C7-4443-AC8B-0DEC1A32BE85}" srcOrd="0" destOrd="0" presId="urn:microsoft.com/office/officeart/2005/8/layout/vList2"/>
    <dgm:cxn modelId="{054C3EE3-8D03-495B-8F6D-2B5B6759D603}" type="presOf" srcId="{68BC95A0-B68F-4CE2-B945-8199B3CC5904}" destId="{98B2EF7B-00F6-41A4-8512-69377FBAAC48}" srcOrd="0" destOrd="0" presId="urn:microsoft.com/office/officeart/2005/8/layout/vList2"/>
    <dgm:cxn modelId="{24AA6BFC-0571-4FF9-9254-B20E894496A4}" type="presOf" srcId="{6824E9FC-91DB-44B3-8810-2CCCE8A9081F}" destId="{AEB322EC-C4BD-47B7-9A23-CD199E058CBC}" srcOrd="0" destOrd="0" presId="urn:microsoft.com/office/officeart/2005/8/layout/vList2"/>
    <dgm:cxn modelId="{19991435-57DA-4A3D-AD25-DA9B10898BA5}" type="presParOf" srcId="{709DC055-E791-4AC9-A5F9-3771E8797E22}" destId="{48B3A660-64D6-43D6-B6F4-528995D8F192}" srcOrd="0" destOrd="0" presId="urn:microsoft.com/office/officeart/2005/8/layout/vList2"/>
    <dgm:cxn modelId="{FDBDCE9E-E336-4611-A73C-DD4330477713}" type="presParOf" srcId="{709DC055-E791-4AC9-A5F9-3771E8797E22}" destId="{600B92AA-A119-4851-92AD-152C5C197F05}" srcOrd="1" destOrd="0" presId="urn:microsoft.com/office/officeart/2005/8/layout/vList2"/>
    <dgm:cxn modelId="{21712626-D193-4288-8596-A68C245E2545}" type="presParOf" srcId="{709DC055-E791-4AC9-A5F9-3771E8797E22}" destId="{AEB322EC-C4BD-47B7-9A23-CD199E058CBC}" srcOrd="2" destOrd="0" presId="urn:microsoft.com/office/officeart/2005/8/layout/vList2"/>
    <dgm:cxn modelId="{66FCE405-BBCF-4BB3-A39D-CBEC339F86E9}" type="presParOf" srcId="{709DC055-E791-4AC9-A5F9-3771E8797E22}" destId="{5E6D5F11-B08C-44E2-8CD6-B4021274A765}" srcOrd="3" destOrd="0" presId="urn:microsoft.com/office/officeart/2005/8/layout/vList2"/>
    <dgm:cxn modelId="{25273818-E00F-43BD-AE0D-3089E68B9788}" type="presParOf" srcId="{709DC055-E791-4AC9-A5F9-3771E8797E22}" destId="{98B2EF7B-00F6-41A4-8512-69377FBAAC48}" srcOrd="4" destOrd="0" presId="urn:microsoft.com/office/officeart/2005/8/layout/vList2"/>
    <dgm:cxn modelId="{4F4F28D0-E229-433B-812A-A750F05B1013}" type="presParOf" srcId="{709DC055-E791-4AC9-A5F9-3771E8797E22}" destId="{3F763056-CBAD-449D-A22C-31E0BCE02431}" srcOrd="5" destOrd="0" presId="urn:microsoft.com/office/officeart/2005/8/layout/vList2"/>
    <dgm:cxn modelId="{9756F74C-DA52-462E-A76C-A571C3A0A7B7}" type="presParOf" srcId="{709DC055-E791-4AC9-A5F9-3771E8797E22}" destId="{FCCB767E-C4A3-466B-A83F-162889639DA8}" srcOrd="6" destOrd="0" presId="urn:microsoft.com/office/officeart/2005/8/layout/vList2"/>
    <dgm:cxn modelId="{46FFC088-22BC-4B56-BEA6-2D12651542FF}" type="presParOf" srcId="{709DC055-E791-4AC9-A5F9-3771E8797E22}" destId="{70A5BC0B-16D5-4DD0-8BC1-71C091D574A6}" srcOrd="7" destOrd="0" presId="urn:microsoft.com/office/officeart/2005/8/layout/vList2"/>
    <dgm:cxn modelId="{67FBC307-0334-4FEC-AFD5-EDF0BAB364E4}" type="presParOf" srcId="{709DC055-E791-4AC9-A5F9-3771E8797E22}" destId="{E0581505-4685-465A-B202-509F13824519}" srcOrd="8" destOrd="0" presId="urn:microsoft.com/office/officeart/2005/8/layout/vList2"/>
    <dgm:cxn modelId="{01456D25-F4E7-4E4D-B05E-0E4E87327858}" type="presParOf" srcId="{709DC055-E791-4AC9-A5F9-3771E8797E22}" destId="{35B1ACB0-B537-4334-B0FF-8323FCA657D5}" srcOrd="9" destOrd="0" presId="urn:microsoft.com/office/officeart/2005/8/layout/vList2"/>
    <dgm:cxn modelId="{CEC9A675-CDD3-40AD-B6EC-B0485A7DCAD4}" type="presParOf" srcId="{709DC055-E791-4AC9-A5F9-3771E8797E22}" destId="{80BF08BA-68C7-4443-AC8B-0DEC1A32BE8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3A660-64D6-43D6-B6F4-528995D8F192}">
      <dsp:nvSpPr>
        <dsp:cNvPr id="0" name=""/>
        <dsp:cNvSpPr/>
      </dsp:nvSpPr>
      <dsp:spPr>
        <a:xfrm>
          <a:off x="0" y="457191"/>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Importing the required packages into our python environment</a:t>
          </a:r>
          <a:endParaRPr lang="en-US" sz="2100" kern="1200"/>
        </a:p>
      </dsp:txBody>
      <dsp:txXfrm>
        <a:off x="24588" y="481779"/>
        <a:ext cx="7673333" cy="454509"/>
      </dsp:txXfrm>
    </dsp:sp>
    <dsp:sp modelId="{AEB322EC-C4BD-47B7-9A23-CD199E058CBC}">
      <dsp:nvSpPr>
        <dsp:cNvPr id="0" name=""/>
        <dsp:cNvSpPr/>
      </dsp:nvSpPr>
      <dsp:spPr>
        <a:xfrm>
          <a:off x="0" y="1021356"/>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Importing the house price data and do some EDA on it</a:t>
          </a:r>
          <a:endParaRPr lang="en-US" sz="2100" kern="1200"/>
        </a:p>
      </dsp:txBody>
      <dsp:txXfrm>
        <a:off x="24588" y="1045944"/>
        <a:ext cx="7673333" cy="454509"/>
      </dsp:txXfrm>
    </dsp:sp>
    <dsp:sp modelId="{98B2EF7B-00F6-41A4-8512-69377FBAAC48}">
      <dsp:nvSpPr>
        <dsp:cNvPr id="0" name=""/>
        <dsp:cNvSpPr/>
      </dsp:nvSpPr>
      <dsp:spPr>
        <a:xfrm>
          <a:off x="0" y="1585521"/>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Data Visualization on the house price data</a:t>
          </a:r>
          <a:endParaRPr lang="en-US" sz="2100" kern="1200"/>
        </a:p>
      </dsp:txBody>
      <dsp:txXfrm>
        <a:off x="24588" y="1610109"/>
        <a:ext cx="7673333" cy="454509"/>
      </dsp:txXfrm>
    </dsp:sp>
    <dsp:sp modelId="{FCCB767E-C4A3-466B-A83F-162889639DA8}">
      <dsp:nvSpPr>
        <dsp:cNvPr id="0" name=""/>
        <dsp:cNvSpPr/>
      </dsp:nvSpPr>
      <dsp:spPr>
        <a:xfrm>
          <a:off x="0" y="2149686"/>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Feature Selection &amp; Data Split</a:t>
          </a:r>
          <a:endParaRPr lang="en-US" sz="2100" kern="1200"/>
        </a:p>
      </dsp:txBody>
      <dsp:txXfrm>
        <a:off x="24588" y="2174274"/>
        <a:ext cx="7673333" cy="454509"/>
      </dsp:txXfrm>
    </dsp:sp>
    <dsp:sp modelId="{E0581505-4685-465A-B202-509F13824519}">
      <dsp:nvSpPr>
        <dsp:cNvPr id="0" name=""/>
        <dsp:cNvSpPr/>
      </dsp:nvSpPr>
      <dsp:spPr>
        <a:xfrm>
          <a:off x="0" y="2713851"/>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Modeling the data using the algorithms</a:t>
          </a:r>
          <a:endParaRPr lang="en-US" sz="2100" kern="1200"/>
        </a:p>
      </dsp:txBody>
      <dsp:txXfrm>
        <a:off x="24588" y="2738439"/>
        <a:ext cx="7673333" cy="454509"/>
      </dsp:txXfrm>
    </dsp:sp>
    <dsp:sp modelId="{80BF08BA-68C7-4443-AC8B-0DEC1A32BE85}">
      <dsp:nvSpPr>
        <dsp:cNvPr id="0" name=""/>
        <dsp:cNvSpPr/>
      </dsp:nvSpPr>
      <dsp:spPr>
        <a:xfrm>
          <a:off x="0" y="3278016"/>
          <a:ext cx="772250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Evaluating the built model using the evaluation metrics</a:t>
          </a:r>
          <a:endParaRPr lang="en-US" sz="2100" kern="1200"/>
        </a:p>
      </dsp:txBody>
      <dsp:txXfrm>
        <a:off x="24588" y="3302604"/>
        <a:ext cx="7673333"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10/10/2021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331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1845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85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7985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681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214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222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7534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959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094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10/10/2021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801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10/10/2021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333686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9">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1">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953B75D-FF40-4B42-8C22-9EB122577E5E}"/>
              </a:ext>
            </a:extLst>
          </p:cNvPr>
          <p:cNvSpPr>
            <a:spLocks noGrp="1"/>
          </p:cNvSpPr>
          <p:nvPr>
            <p:ph type="ctrTitle"/>
          </p:nvPr>
        </p:nvSpPr>
        <p:spPr>
          <a:xfrm>
            <a:off x="1084728" y="2754999"/>
            <a:ext cx="4348578" cy="2005262"/>
          </a:xfrm>
        </p:spPr>
        <p:txBody>
          <a:bodyPr>
            <a:normAutofit/>
          </a:bodyPr>
          <a:lstStyle/>
          <a:p>
            <a:r>
              <a:rPr lang="en-IN" sz="4800" dirty="0"/>
              <a:t>HOUSE PRICE PREDICTION</a:t>
            </a:r>
          </a:p>
        </p:txBody>
      </p:sp>
      <p:sp>
        <p:nvSpPr>
          <p:cNvPr id="3" name="Subtitle 2">
            <a:extLst>
              <a:ext uri="{FF2B5EF4-FFF2-40B4-BE49-F238E27FC236}">
                <a16:creationId xmlns:a16="http://schemas.microsoft.com/office/drawing/2014/main" id="{3387A5DD-A0C4-437E-A248-9D9791AB8374}"/>
              </a:ext>
            </a:extLst>
          </p:cNvPr>
          <p:cNvSpPr>
            <a:spLocks noGrp="1"/>
          </p:cNvSpPr>
          <p:nvPr>
            <p:ph type="subTitle" idx="1"/>
          </p:nvPr>
        </p:nvSpPr>
        <p:spPr>
          <a:xfrm>
            <a:off x="1084728" y="4902489"/>
            <a:ext cx="4348578" cy="985075"/>
          </a:xfrm>
        </p:spPr>
        <p:txBody>
          <a:bodyPr>
            <a:normAutofit/>
          </a:bodyPr>
          <a:lstStyle/>
          <a:p>
            <a:r>
              <a:rPr lang="en-IN"/>
              <a:t>PRASANNA SAI KURITI</a:t>
            </a:r>
          </a:p>
          <a:p>
            <a:r>
              <a:rPr lang="en-IN"/>
              <a:t>RA1911026010068</a:t>
            </a:r>
          </a:p>
          <a:p>
            <a:endParaRPr lang="en-IN"/>
          </a:p>
        </p:txBody>
      </p:sp>
      <p:pic>
        <p:nvPicPr>
          <p:cNvPr id="25" name="Picture 3">
            <a:extLst>
              <a:ext uri="{FF2B5EF4-FFF2-40B4-BE49-F238E27FC236}">
                <a16:creationId xmlns:a16="http://schemas.microsoft.com/office/drawing/2014/main" id="{604E599A-9F70-47D4-B22E-D42875CCD513}"/>
              </a:ext>
            </a:extLst>
          </p:cNvPr>
          <p:cNvPicPr>
            <a:picLocks noChangeAspect="1"/>
          </p:cNvPicPr>
          <p:nvPr/>
        </p:nvPicPr>
        <p:blipFill rotWithShape="1">
          <a:blip r:embed="rId2"/>
          <a:srcRect l="22701" r="22702"/>
          <a:stretch/>
        </p:blipFill>
        <p:spPr>
          <a:xfrm>
            <a:off x="6967903" y="-14"/>
            <a:ext cx="5236733" cy="6858000"/>
          </a:xfrm>
          <a:prstGeom prst="rect">
            <a:avLst/>
          </a:prstGeom>
        </p:spPr>
      </p:pic>
    </p:spTree>
    <p:extLst>
      <p:ext uri="{BB962C8B-B14F-4D97-AF65-F5344CB8AC3E}">
        <p14:creationId xmlns:p14="http://schemas.microsoft.com/office/powerpoint/2010/main" val="421935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F9641-869B-4E1B-B84C-F6EBCC209683}"/>
              </a:ext>
            </a:extLst>
          </p:cNvPr>
          <p:cNvSpPr>
            <a:spLocks noGrp="1"/>
          </p:cNvSpPr>
          <p:nvPr>
            <p:ph type="title"/>
          </p:nvPr>
        </p:nvSpPr>
        <p:spPr>
          <a:xfrm>
            <a:off x="314632" y="-584432"/>
            <a:ext cx="4140096" cy="1507375"/>
          </a:xfrm>
        </p:spPr>
        <p:txBody>
          <a:bodyPr>
            <a:normAutofit/>
          </a:bodyPr>
          <a:lstStyle/>
          <a:p>
            <a:r>
              <a:rPr lang="en-IN" dirty="0" err="1"/>
              <a:t>M</a:t>
            </a:r>
            <a:r>
              <a:rPr lang="en-IN" i="0" dirty="0" err="1">
                <a:effectLst/>
              </a:rPr>
              <a:t>odeling</a:t>
            </a:r>
            <a:r>
              <a:rPr lang="en-IN" i="0" dirty="0">
                <a:effectLst/>
                <a:latin typeface="sohne"/>
              </a:rPr>
              <a:t> </a:t>
            </a:r>
            <a:endParaRPr lang="en-IN" dirty="0"/>
          </a:p>
        </p:txBody>
      </p:sp>
      <p:sp>
        <p:nvSpPr>
          <p:cNvPr id="3" name="Content Placeholder 2">
            <a:extLst>
              <a:ext uri="{FF2B5EF4-FFF2-40B4-BE49-F238E27FC236}">
                <a16:creationId xmlns:a16="http://schemas.microsoft.com/office/drawing/2014/main" id="{63A4F8A0-71AF-4658-B5AE-EC39C5085C08}"/>
              </a:ext>
            </a:extLst>
          </p:cNvPr>
          <p:cNvSpPr>
            <a:spLocks noGrp="1"/>
          </p:cNvSpPr>
          <p:nvPr>
            <p:ph idx="1"/>
          </p:nvPr>
        </p:nvSpPr>
        <p:spPr>
          <a:xfrm>
            <a:off x="314632" y="1034569"/>
            <a:ext cx="6263149" cy="5455308"/>
          </a:xfrm>
        </p:spPr>
        <p:txBody>
          <a:bodyPr>
            <a:normAutofit/>
          </a:bodyPr>
          <a:lstStyle/>
          <a:p>
            <a:pPr marL="0" indent="0">
              <a:lnSpc>
                <a:spcPct val="110000"/>
              </a:lnSpc>
              <a:buNone/>
            </a:pPr>
            <a:r>
              <a:rPr lang="en-US" sz="2100" b="0" i="0" dirty="0">
                <a:effectLst/>
                <a:latin typeface="charter"/>
              </a:rPr>
              <a:t>In this process, we are going to build and train five different types of linear regression models which are the OLS model, Ridge regression model, Lasso regression model, Bayesian regression model, Elastic Net regression model. For all the models, we are going to use the pre-built algorithms provided by the scikit-learn package in python. And the process for all the models are the same, first, we define a variable to store the model algorithm, next, we fit the train set variables into the model, and finally make some predictions in the test set.</a:t>
            </a:r>
          </a:p>
          <a:p>
            <a:pPr marL="0" indent="0">
              <a:lnSpc>
                <a:spcPct val="110000"/>
              </a:lnSpc>
              <a:buNone/>
            </a:pPr>
            <a:r>
              <a:rPr lang="en-US" sz="2100" b="0" i="0" dirty="0">
                <a:effectLst/>
                <a:latin typeface="charter"/>
              </a:rPr>
              <a:t>Now, to know which model is more appropriate for our data, we can evaluate each of the models using the evaluation metrics and come to a conclusion.</a:t>
            </a:r>
            <a:endParaRPr lang="en-IN" sz="2100" dirty="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atistics">
            <a:extLst>
              <a:ext uri="{FF2B5EF4-FFF2-40B4-BE49-F238E27FC236}">
                <a16:creationId xmlns:a16="http://schemas.microsoft.com/office/drawing/2014/main" id="{93B6BE51-5D70-4FEA-85A7-F0175996FC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464" y="1034569"/>
            <a:ext cx="4788861" cy="4788861"/>
          </a:xfrm>
          <a:prstGeom prst="rect">
            <a:avLst/>
          </a:prstGeom>
        </p:spPr>
      </p:pic>
    </p:spTree>
    <p:extLst>
      <p:ext uri="{BB962C8B-B14F-4D97-AF65-F5344CB8AC3E}">
        <p14:creationId xmlns:p14="http://schemas.microsoft.com/office/powerpoint/2010/main" val="417311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1FC17-1D45-4017-BED1-93D2D7B35581}"/>
              </a:ext>
            </a:extLst>
          </p:cNvPr>
          <p:cNvSpPr>
            <a:spLocks noGrp="1"/>
          </p:cNvSpPr>
          <p:nvPr>
            <p:ph type="title"/>
          </p:nvPr>
        </p:nvSpPr>
        <p:spPr>
          <a:xfrm>
            <a:off x="393291" y="-753688"/>
            <a:ext cx="4140096" cy="1507375"/>
          </a:xfrm>
        </p:spPr>
        <p:txBody>
          <a:bodyPr>
            <a:normAutofit/>
          </a:bodyPr>
          <a:lstStyle/>
          <a:p>
            <a:r>
              <a:rPr lang="en-IN" i="0" dirty="0">
                <a:effectLst/>
              </a:rPr>
              <a:t>Model Evaluation</a:t>
            </a:r>
            <a:endParaRPr lang="en-IN" dirty="0"/>
          </a:p>
        </p:txBody>
      </p:sp>
      <p:sp>
        <p:nvSpPr>
          <p:cNvPr id="3" name="Content Placeholder 2">
            <a:extLst>
              <a:ext uri="{FF2B5EF4-FFF2-40B4-BE49-F238E27FC236}">
                <a16:creationId xmlns:a16="http://schemas.microsoft.com/office/drawing/2014/main" id="{9111E620-3DF0-4575-B9F6-8FAD1DE02688}"/>
              </a:ext>
            </a:extLst>
          </p:cNvPr>
          <p:cNvSpPr>
            <a:spLocks noGrp="1"/>
          </p:cNvSpPr>
          <p:nvPr>
            <p:ph idx="1"/>
          </p:nvPr>
        </p:nvSpPr>
        <p:spPr>
          <a:xfrm>
            <a:off x="314636" y="755869"/>
            <a:ext cx="5652246" cy="5641534"/>
          </a:xfrm>
        </p:spPr>
        <p:txBody>
          <a:bodyPr>
            <a:noAutofit/>
          </a:bodyPr>
          <a:lstStyle/>
          <a:p>
            <a:pPr>
              <a:lnSpc>
                <a:spcPct val="110000"/>
              </a:lnSpc>
            </a:pPr>
            <a:r>
              <a:rPr lang="en-US" b="0" i="0" dirty="0">
                <a:effectLst/>
                <a:latin typeface="charter"/>
              </a:rPr>
              <a:t>To evaluate our model we are going to use the </a:t>
            </a:r>
            <a:r>
              <a:rPr lang="en-US" b="0" i="1" dirty="0">
                <a:effectLst/>
                <a:latin typeface="charter"/>
              </a:rPr>
              <a:t>‘</a:t>
            </a:r>
            <a:r>
              <a:rPr lang="en-US" b="0" i="1" dirty="0" err="1">
                <a:effectLst/>
                <a:latin typeface="charter"/>
              </a:rPr>
              <a:t>explained_variance_score</a:t>
            </a:r>
            <a:r>
              <a:rPr lang="en-US" b="0" i="1" dirty="0">
                <a:effectLst/>
                <a:latin typeface="charter"/>
              </a:rPr>
              <a:t>’ </a:t>
            </a:r>
            <a:r>
              <a:rPr lang="en-US" b="0" i="0" dirty="0">
                <a:effectLst/>
                <a:latin typeface="charter"/>
              </a:rPr>
              <a:t>metric and the </a:t>
            </a:r>
            <a:r>
              <a:rPr lang="en-US" b="0" i="1" dirty="0">
                <a:effectLst/>
                <a:latin typeface="charter"/>
              </a:rPr>
              <a:t>‘r2_score’</a:t>
            </a:r>
            <a:r>
              <a:rPr lang="en-US" b="0" i="0" dirty="0">
                <a:effectLst/>
                <a:latin typeface="charter"/>
              </a:rPr>
              <a:t> metric functions which are provided by the scikit-learn package in python.</a:t>
            </a:r>
          </a:p>
          <a:p>
            <a:pPr>
              <a:lnSpc>
                <a:spcPct val="110000"/>
              </a:lnSpc>
            </a:pPr>
            <a:r>
              <a:rPr lang="en-US" b="0" i="0" dirty="0">
                <a:effectLst/>
                <a:latin typeface="charter"/>
              </a:rPr>
              <a:t>When it comes to the </a:t>
            </a:r>
            <a:r>
              <a:rPr lang="en-US" b="0" i="1" dirty="0">
                <a:effectLst/>
                <a:latin typeface="charter"/>
              </a:rPr>
              <a:t>‘</a:t>
            </a:r>
            <a:r>
              <a:rPr lang="en-US" b="0" i="1" dirty="0" err="1">
                <a:effectLst/>
                <a:latin typeface="charter"/>
              </a:rPr>
              <a:t>explained_variance_score</a:t>
            </a:r>
            <a:r>
              <a:rPr lang="en-US" b="0" i="1" dirty="0">
                <a:effectLst/>
                <a:latin typeface="charter"/>
              </a:rPr>
              <a:t>’ </a:t>
            </a:r>
            <a:r>
              <a:rPr lang="en-US" b="0" i="0" dirty="0">
                <a:effectLst/>
                <a:latin typeface="charter"/>
              </a:rPr>
              <a:t>metric, the score should not be below 0.60 or 60%. If it is the case, then our build model is not sufficient for our data to solve the given case. So, the ideal score of the </a:t>
            </a:r>
            <a:r>
              <a:rPr lang="en-US" b="0" i="1" dirty="0">
                <a:effectLst/>
                <a:latin typeface="charter"/>
              </a:rPr>
              <a:t>‘</a:t>
            </a:r>
            <a:r>
              <a:rPr lang="en-US" b="0" i="1" dirty="0" err="1">
                <a:effectLst/>
                <a:latin typeface="charter"/>
              </a:rPr>
              <a:t>explained_variance_score</a:t>
            </a:r>
            <a:r>
              <a:rPr lang="en-US" b="0" i="1" dirty="0">
                <a:effectLst/>
                <a:latin typeface="charter"/>
              </a:rPr>
              <a:t>’</a:t>
            </a:r>
            <a:r>
              <a:rPr lang="en-US" b="0" i="0" dirty="0">
                <a:effectLst/>
                <a:latin typeface="charter"/>
              </a:rPr>
              <a:t> should be between 0.60 and 1.0.</a:t>
            </a:r>
          </a:p>
          <a:p>
            <a:pPr>
              <a:lnSpc>
                <a:spcPct val="110000"/>
              </a:lnSpc>
            </a:pPr>
            <a:r>
              <a:rPr lang="en-US" b="0" i="0" dirty="0">
                <a:effectLst/>
                <a:latin typeface="charter"/>
              </a:rPr>
              <a:t>Our next evaluation metric is the </a:t>
            </a:r>
            <a:r>
              <a:rPr lang="en-US" b="0" i="1" dirty="0">
                <a:effectLst/>
                <a:latin typeface="charter"/>
              </a:rPr>
              <a:t>‘r2_score’ </a:t>
            </a:r>
            <a:r>
              <a:rPr lang="en-US" b="0" i="0" dirty="0">
                <a:effectLst/>
                <a:latin typeface="charter"/>
              </a:rPr>
              <a:t>(R-squared) metric. What is R-squared? R-squared is a measurement of how well the dependent variable explains the variance of the independent variable. It is the most popular evaluation metric for regression models. The ideal ‘r2_score’ of a build should be more than 0.70 (at least &gt; 0.60).</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7B05E08C-AC76-44BB-999E-A3210C36D331}"/>
              </a:ext>
            </a:extLst>
          </p:cNvPr>
          <p:cNvSpPr/>
          <p:nvPr/>
        </p:nvSpPr>
        <p:spPr>
          <a:xfrm>
            <a:off x="6146464" y="1034569"/>
            <a:ext cx="4788861" cy="4788861"/>
          </a:xfrm>
          <a:prstGeom prst="ellipse">
            <a:avLst/>
          </a:prstGeom>
          <a:solidFill>
            <a:prstClr val="ltGray"/>
          </a:solidFill>
        </p:spPr>
      </p:sp>
      <p:sp>
        <p:nvSpPr>
          <p:cNvPr id="16" name="Partial Circle 15">
            <a:extLst>
              <a:ext uri="{FF2B5EF4-FFF2-40B4-BE49-F238E27FC236}">
                <a16:creationId xmlns:a16="http://schemas.microsoft.com/office/drawing/2014/main" id="{B84A37B0-E34F-456C-8CBD-3C5A66C08B26}"/>
              </a:ext>
            </a:extLst>
          </p:cNvPr>
          <p:cNvSpPr/>
          <p:nvPr/>
        </p:nvSpPr>
        <p:spPr>
          <a:xfrm>
            <a:off x="6146464" y="1034569"/>
            <a:ext cx="4788861" cy="4788861"/>
          </a:xfrm>
          <a:prstGeom prst="pie">
            <a:avLst>
              <a:gd name="adj1" fmla="val 16200000"/>
              <a:gd name="adj2" fmla="val 7560000"/>
            </a:avLst>
          </a:prstGeom>
          <a:solidFill>
            <a:schemeClr val="accent1"/>
          </a:solidFill>
        </p:spPr>
      </p:sp>
      <p:sp>
        <p:nvSpPr>
          <p:cNvPr id="17" name="Oval 16">
            <a:extLst>
              <a:ext uri="{FF2B5EF4-FFF2-40B4-BE49-F238E27FC236}">
                <a16:creationId xmlns:a16="http://schemas.microsoft.com/office/drawing/2014/main" id="{C32F6141-717D-4B20-9E16-3A1022B77D50}"/>
              </a:ext>
            </a:extLst>
          </p:cNvPr>
          <p:cNvSpPr/>
          <p:nvPr/>
        </p:nvSpPr>
        <p:spPr>
          <a:xfrm>
            <a:off x="6505628" y="1393733"/>
            <a:ext cx="4070533" cy="4070533"/>
          </a:xfrm>
          <a:prstGeom prst="ellipse">
            <a:avLst/>
          </a:prstGeom>
          <a:solidFill>
            <a:prstClr val="white"/>
          </a:solidFill>
        </p:spPr>
      </p:sp>
      <p:pic>
        <p:nvPicPr>
          <p:cNvPr id="7" name="Graphic 6" descr="Bar chart">
            <a:extLst>
              <a:ext uri="{FF2B5EF4-FFF2-40B4-BE49-F238E27FC236}">
                <a16:creationId xmlns:a16="http://schemas.microsoft.com/office/drawing/2014/main" id="{31C330F3-25B9-4A34-B5A7-B16D5A7AB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2124" y="2040229"/>
            <a:ext cx="2777541" cy="2777541"/>
          </a:xfrm>
          <a:prstGeom prst="rect">
            <a:avLst/>
          </a:prstGeom>
          <a:solidFill>
            <a:prstClr val="white"/>
          </a:solidFill>
        </p:spPr>
      </p:pic>
    </p:spTree>
    <p:extLst>
      <p:ext uri="{BB962C8B-B14F-4D97-AF65-F5344CB8AC3E}">
        <p14:creationId xmlns:p14="http://schemas.microsoft.com/office/powerpoint/2010/main" val="161193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C590E9-F2CC-4EED-9989-F6744BC66D81}"/>
              </a:ext>
            </a:extLst>
          </p:cNvPr>
          <p:cNvSpPr>
            <a:spLocks noGrp="1"/>
          </p:cNvSpPr>
          <p:nvPr>
            <p:ph idx="1"/>
          </p:nvPr>
        </p:nvSpPr>
        <p:spPr>
          <a:xfrm>
            <a:off x="538539" y="1740513"/>
            <a:ext cx="3813419" cy="5527361"/>
          </a:xfrm>
        </p:spPr>
        <p:txBody>
          <a:bodyPr>
            <a:normAutofit/>
          </a:bodyPr>
          <a:lstStyle/>
          <a:p>
            <a:pPr marL="0" indent="0">
              <a:buNone/>
            </a:pPr>
            <a:r>
              <a:rPr lang="en-US" b="0" i="0" dirty="0">
                <a:solidFill>
                  <a:srgbClr val="292929"/>
                </a:solidFill>
                <a:effectLst/>
                <a:latin typeface="charter"/>
              </a:rPr>
              <a:t>We can see that, every model while rounding the output values will result in a score of 0.77 (77%) or 0.78 (78%) which means our model performs well on our dataset and can be used to solve real-world problems. Coming to the case of choosing the best model, the Elastic Net regression model takes the place of being more accurate while comparing the other models (on the basis of Explained Variance Score). It is followed by the Lasso regression model. The worst performer among the models is the Bayesian regression model.</a:t>
            </a:r>
            <a:endParaRPr lang="en-IN" dirty="0"/>
          </a:p>
        </p:txBody>
      </p:sp>
      <p:sp>
        <p:nvSpPr>
          <p:cNvPr id="12" name="Freeform: Shape 11">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 name="Rectangle 13">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0221E96-D21A-4E69-9152-606BCF0339FC}"/>
              </a:ext>
            </a:extLst>
          </p:cNvPr>
          <p:cNvPicPr>
            <a:picLocks noChangeAspect="1"/>
          </p:cNvPicPr>
          <p:nvPr/>
        </p:nvPicPr>
        <p:blipFill>
          <a:blip r:embed="rId2"/>
          <a:stretch>
            <a:fillRect/>
          </a:stretch>
        </p:blipFill>
        <p:spPr>
          <a:xfrm>
            <a:off x="5424879" y="4109884"/>
            <a:ext cx="6667501" cy="2133599"/>
          </a:xfrm>
          <a:prstGeom prst="rect">
            <a:avLst/>
          </a:prstGeom>
        </p:spPr>
      </p:pic>
      <p:sp>
        <p:nvSpPr>
          <p:cNvPr id="11" name="Title 1">
            <a:extLst>
              <a:ext uri="{FF2B5EF4-FFF2-40B4-BE49-F238E27FC236}">
                <a16:creationId xmlns:a16="http://schemas.microsoft.com/office/drawing/2014/main" id="{74061F39-DE59-4773-98B1-59D3CAE378C8}"/>
              </a:ext>
            </a:extLst>
          </p:cNvPr>
          <p:cNvSpPr>
            <a:spLocks noGrp="1"/>
          </p:cNvSpPr>
          <p:nvPr>
            <p:ph type="title"/>
          </p:nvPr>
        </p:nvSpPr>
        <p:spPr>
          <a:xfrm>
            <a:off x="538539" y="-1896"/>
            <a:ext cx="4220274" cy="1507375"/>
          </a:xfrm>
        </p:spPr>
        <p:txBody>
          <a:bodyPr>
            <a:normAutofit/>
          </a:bodyPr>
          <a:lstStyle/>
          <a:p>
            <a:r>
              <a:rPr lang="en-IN" dirty="0"/>
              <a:t>EXPLAINED VARIANCE SCORE</a:t>
            </a:r>
          </a:p>
        </p:txBody>
      </p:sp>
    </p:spTree>
    <p:extLst>
      <p:ext uri="{BB962C8B-B14F-4D97-AF65-F5344CB8AC3E}">
        <p14:creationId xmlns:p14="http://schemas.microsoft.com/office/powerpoint/2010/main" val="407572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4BBB-BDB0-431E-AA0A-DD4CA58CB18A}"/>
              </a:ext>
            </a:extLst>
          </p:cNvPr>
          <p:cNvSpPr>
            <a:spLocks noGrp="1"/>
          </p:cNvSpPr>
          <p:nvPr>
            <p:ph type="title"/>
          </p:nvPr>
        </p:nvSpPr>
        <p:spPr>
          <a:xfrm>
            <a:off x="628154" y="269260"/>
            <a:ext cx="3260843" cy="1507375"/>
          </a:xfrm>
        </p:spPr>
        <p:txBody>
          <a:bodyPr>
            <a:normAutofit/>
          </a:bodyPr>
          <a:lstStyle/>
          <a:p>
            <a:r>
              <a:rPr lang="en-IN" dirty="0"/>
              <a:t>R-SQUARED</a:t>
            </a:r>
          </a:p>
        </p:txBody>
      </p:sp>
      <p:sp>
        <p:nvSpPr>
          <p:cNvPr id="9" name="Content Placeholder 8">
            <a:extLst>
              <a:ext uri="{FF2B5EF4-FFF2-40B4-BE49-F238E27FC236}">
                <a16:creationId xmlns:a16="http://schemas.microsoft.com/office/drawing/2014/main" id="{B722C482-75DA-4435-B644-D1C0A958682A}"/>
              </a:ext>
            </a:extLst>
          </p:cNvPr>
          <p:cNvSpPr>
            <a:spLocks noGrp="1"/>
          </p:cNvSpPr>
          <p:nvPr>
            <p:ph idx="1"/>
          </p:nvPr>
        </p:nvSpPr>
        <p:spPr>
          <a:xfrm>
            <a:off x="628154" y="1940118"/>
            <a:ext cx="4389120" cy="4754399"/>
          </a:xfrm>
        </p:spPr>
        <p:txBody>
          <a:bodyPr>
            <a:normAutofit/>
          </a:bodyPr>
          <a:lstStyle/>
          <a:p>
            <a:pPr marL="0" indent="0">
              <a:buNone/>
            </a:pPr>
            <a:r>
              <a:rPr lang="en-US" sz="2000" b="0" i="0" dirty="0">
                <a:solidFill>
                  <a:srgbClr val="292929"/>
                </a:solidFill>
                <a:effectLst/>
                <a:latin typeface="charter"/>
              </a:rPr>
              <a:t>When analyzing the report, it is noted that the R-squared of the Lasso regression model is seemed to be the highest which means, it takes the place of being the most suitable model for our dataset (on the basis of R-squared). It is followed by the Elastic Net regression model. The worst performer among the models is again the Bayesian regression model so, it is more ideal to neglect the Bayesian regression model for our dataset.</a:t>
            </a:r>
            <a:endParaRPr lang="en-US" sz="2000" dirty="0"/>
          </a:p>
        </p:txBody>
      </p:sp>
      <p:sp>
        <p:nvSpPr>
          <p:cNvPr id="14" name="Freeform: Shape 13">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15">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CC4C85F-4068-4E53-99EC-CD943E867CFE}"/>
              </a:ext>
            </a:extLst>
          </p:cNvPr>
          <p:cNvPicPr>
            <a:picLocks noChangeAspect="1"/>
          </p:cNvPicPr>
          <p:nvPr/>
        </p:nvPicPr>
        <p:blipFill>
          <a:blip r:embed="rId2"/>
          <a:stretch>
            <a:fillRect/>
          </a:stretch>
        </p:blipFill>
        <p:spPr>
          <a:xfrm>
            <a:off x="5482619" y="3972234"/>
            <a:ext cx="6442593" cy="2190481"/>
          </a:xfrm>
          <a:prstGeom prst="rect">
            <a:avLst/>
          </a:prstGeom>
        </p:spPr>
      </p:pic>
    </p:spTree>
    <p:extLst>
      <p:ext uri="{BB962C8B-B14F-4D97-AF65-F5344CB8AC3E}">
        <p14:creationId xmlns:p14="http://schemas.microsoft.com/office/powerpoint/2010/main" val="6015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35D73-077B-44C6-8968-2CC610225327}"/>
              </a:ext>
            </a:extLst>
          </p:cNvPr>
          <p:cNvSpPr>
            <a:spLocks noGrp="1"/>
          </p:cNvSpPr>
          <p:nvPr>
            <p:ph type="ctrTitle"/>
          </p:nvPr>
        </p:nvSpPr>
        <p:spPr>
          <a:xfrm>
            <a:off x="314632" y="1062563"/>
            <a:ext cx="6390967" cy="3162300"/>
          </a:xfrm>
        </p:spPr>
        <p:txBody>
          <a:bodyPr anchor="b">
            <a:normAutofit/>
          </a:bodyPr>
          <a:lstStyle/>
          <a:p>
            <a:r>
              <a:rPr lang="en-IN" sz="7200" dirty="0"/>
              <a:t>THANK YOU!</a:t>
            </a:r>
          </a:p>
        </p:txBody>
      </p:sp>
      <p:sp>
        <p:nvSpPr>
          <p:cNvPr id="25" name="Freeform: Shape 24">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9BC0A398-9912-45CE-B61E-604C8C2761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931" y="701587"/>
            <a:ext cx="5373243" cy="5373243"/>
          </a:xfrm>
          <a:prstGeom prst="rect">
            <a:avLst/>
          </a:prstGeom>
        </p:spPr>
      </p:pic>
    </p:spTree>
    <p:extLst>
      <p:ext uri="{BB962C8B-B14F-4D97-AF65-F5344CB8AC3E}">
        <p14:creationId xmlns:p14="http://schemas.microsoft.com/office/powerpoint/2010/main" val="232530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C718A-CF1E-4A0E-9112-8935B80CAAC4}"/>
              </a:ext>
            </a:extLst>
          </p:cNvPr>
          <p:cNvSpPr>
            <a:spLocks noGrp="1"/>
          </p:cNvSpPr>
          <p:nvPr>
            <p:ph type="title"/>
          </p:nvPr>
        </p:nvSpPr>
        <p:spPr>
          <a:xfrm>
            <a:off x="722282" y="703693"/>
            <a:ext cx="6608086" cy="1507375"/>
          </a:xfrm>
        </p:spPr>
        <p:txBody>
          <a:bodyPr>
            <a:normAutofit/>
          </a:bodyPr>
          <a:lstStyle/>
          <a:p>
            <a:r>
              <a:rPr lang="en-IN" i="0" dirty="0">
                <a:solidFill>
                  <a:srgbClr val="292929"/>
                </a:solidFill>
                <a:effectLst/>
              </a:rPr>
              <a:t>Steps Involved</a:t>
            </a:r>
            <a:endParaRPr lang="en-IN" dirty="0"/>
          </a:p>
        </p:txBody>
      </p:sp>
      <p:graphicFrame>
        <p:nvGraphicFramePr>
          <p:cNvPr id="58" name="Content Placeholder 2">
            <a:extLst>
              <a:ext uri="{FF2B5EF4-FFF2-40B4-BE49-F238E27FC236}">
                <a16:creationId xmlns:a16="http://schemas.microsoft.com/office/drawing/2014/main" id="{23B7CCE3-4F12-4321-B4CF-F89069EB4976}"/>
              </a:ext>
            </a:extLst>
          </p:cNvPr>
          <p:cNvGraphicFramePr>
            <a:graphicFrameLocks noGrp="1"/>
          </p:cNvGraphicFramePr>
          <p:nvPr>
            <p:ph idx="1"/>
            <p:extLst>
              <p:ext uri="{D42A27DB-BD31-4B8C-83A1-F6EECF244321}">
                <p14:modId xmlns:p14="http://schemas.microsoft.com/office/powerpoint/2010/main" val="3714178880"/>
              </p:ext>
            </p:extLst>
          </p:nvPr>
        </p:nvGraphicFramePr>
        <p:xfrm>
          <a:off x="722282" y="1953553"/>
          <a:ext cx="7722509" cy="4238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 name="Rectangle 22">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4">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26">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52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6FC26-FCB1-45B8-AA99-B7F7611D69CD}"/>
              </a:ext>
            </a:extLst>
          </p:cNvPr>
          <p:cNvSpPr>
            <a:spLocks noGrp="1"/>
          </p:cNvSpPr>
          <p:nvPr>
            <p:ph type="title"/>
          </p:nvPr>
        </p:nvSpPr>
        <p:spPr>
          <a:xfrm>
            <a:off x="1077364" y="720435"/>
            <a:ext cx="4140096" cy="1507375"/>
          </a:xfrm>
        </p:spPr>
        <p:txBody>
          <a:bodyPr>
            <a:normAutofit/>
          </a:bodyPr>
          <a:lstStyle/>
          <a:p>
            <a:r>
              <a:rPr lang="en-IN" dirty="0">
                <a:effectLst/>
              </a:rPr>
              <a:t>Importing required packages</a:t>
            </a:r>
            <a:endParaRPr lang="en-IN" dirty="0"/>
          </a:p>
        </p:txBody>
      </p:sp>
      <p:sp>
        <p:nvSpPr>
          <p:cNvPr id="3" name="Content Placeholder 2">
            <a:extLst>
              <a:ext uri="{FF2B5EF4-FFF2-40B4-BE49-F238E27FC236}">
                <a16:creationId xmlns:a16="http://schemas.microsoft.com/office/drawing/2014/main" id="{0E8356FE-8FAF-44E4-ADF1-0C9E09D16E5F}"/>
              </a:ext>
            </a:extLst>
          </p:cNvPr>
          <p:cNvSpPr>
            <a:spLocks noGrp="1"/>
          </p:cNvSpPr>
          <p:nvPr>
            <p:ph idx="1"/>
          </p:nvPr>
        </p:nvSpPr>
        <p:spPr>
          <a:xfrm>
            <a:off x="1077364" y="2427316"/>
            <a:ext cx="4140096" cy="3513514"/>
          </a:xfrm>
        </p:spPr>
        <p:txBody>
          <a:bodyPr>
            <a:normAutofit/>
          </a:bodyPr>
          <a:lstStyle/>
          <a:p>
            <a:pPr marL="0" indent="0">
              <a:buNone/>
            </a:pPr>
            <a:r>
              <a:rPr lang="en-US" sz="2000" dirty="0">
                <a:latin typeface="charter"/>
              </a:rPr>
              <a:t>The</a:t>
            </a:r>
            <a:r>
              <a:rPr lang="en-US" sz="2000" b="0" i="0" dirty="0">
                <a:effectLst/>
                <a:latin typeface="charter"/>
              </a:rPr>
              <a:t> primary packages for this project are going to be pandas for data processing, NumPy to work with arrays, matplotlib &amp; seaborn for data visualizations, and finally scikit-learn for building an evaluating our ML model. </a:t>
            </a:r>
            <a:r>
              <a:rPr lang="en-US" sz="2000" dirty="0">
                <a:latin typeface="charter"/>
              </a:rPr>
              <a:t>We have to</a:t>
            </a:r>
            <a:r>
              <a:rPr lang="en-US" sz="2000" b="0" i="0" dirty="0">
                <a:effectLst/>
                <a:latin typeface="charter"/>
              </a:rPr>
              <a:t> import all the required packages into our python environment.</a:t>
            </a:r>
            <a:endParaRPr lang="en-IN" sz="2000" dirty="0"/>
          </a:p>
        </p:txBody>
      </p:sp>
      <p:sp>
        <p:nvSpPr>
          <p:cNvPr id="27" name="Freeform: Shape 2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descr="Panda">
            <a:extLst>
              <a:ext uri="{FF2B5EF4-FFF2-40B4-BE49-F238E27FC236}">
                <a16:creationId xmlns:a16="http://schemas.microsoft.com/office/drawing/2014/main" id="{ECC045C5-C1E9-47A3-8896-526047600D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34569"/>
            <a:ext cx="4788861" cy="4788861"/>
          </a:xfrm>
          <a:prstGeom prst="rect">
            <a:avLst/>
          </a:prstGeom>
        </p:spPr>
      </p:pic>
    </p:spTree>
    <p:extLst>
      <p:ext uri="{BB962C8B-B14F-4D97-AF65-F5344CB8AC3E}">
        <p14:creationId xmlns:p14="http://schemas.microsoft.com/office/powerpoint/2010/main" val="3065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658B3AA-006D-483F-89E8-750C26414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7FB21-31F5-4E12-8977-618DF3232380}"/>
              </a:ext>
            </a:extLst>
          </p:cNvPr>
          <p:cNvSpPr>
            <a:spLocks noGrp="1"/>
          </p:cNvSpPr>
          <p:nvPr>
            <p:ph type="title"/>
          </p:nvPr>
        </p:nvSpPr>
        <p:spPr>
          <a:xfrm>
            <a:off x="353615" y="717864"/>
            <a:ext cx="3566447" cy="1702018"/>
          </a:xfrm>
        </p:spPr>
        <p:txBody>
          <a:bodyPr>
            <a:normAutofit fontScale="90000"/>
          </a:bodyPr>
          <a:lstStyle/>
          <a:p>
            <a:r>
              <a:rPr lang="en-IN" i="0" dirty="0">
                <a:effectLst/>
              </a:rPr>
              <a:t>Importing Data &amp; </a:t>
            </a:r>
            <a:r>
              <a:rPr lang="en-IN" b="1" i="0" dirty="0">
                <a:solidFill>
                  <a:srgbClr val="292929"/>
                </a:solidFill>
                <a:effectLst/>
              </a:rPr>
              <a:t>Exploratory Data Analysis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CBD399C-8F36-4CC2-9A71-DB4B3A6B8D3A}"/>
              </a:ext>
            </a:extLst>
          </p:cNvPr>
          <p:cNvSpPr>
            <a:spLocks noGrp="1"/>
          </p:cNvSpPr>
          <p:nvPr>
            <p:ph idx="1"/>
          </p:nvPr>
        </p:nvSpPr>
        <p:spPr>
          <a:xfrm>
            <a:off x="353792" y="2007828"/>
            <a:ext cx="4632897" cy="4730651"/>
          </a:xfrm>
        </p:spPr>
        <p:txBody>
          <a:bodyPr>
            <a:normAutofit/>
          </a:bodyPr>
          <a:lstStyle/>
          <a:p>
            <a:pPr marL="0" indent="0">
              <a:lnSpc>
                <a:spcPct val="110000"/>
              </a:lnSpc>
              <a:buNone/>
            </a:pPr>
            <a:r>
              <a:rPr lang="en-US" dirty="0">
                <a:latin typeface="charter"/>
              </a:rPr>
              <a:t>W</a:t>
            </a:r>
            <a:r>
              <a:rPr lang="en-US" b="0" i="0" dirty="0">
                <a:effectLst/>
                <a:latin typeface="charter"/>
              </a:rPr>
              <a:t>e are going to work with the house price dataset that contains various features and information about the house and its sale price. Using the </a:t>
            </a:r>
            <a:r>
              <a:rPr lang="en-US" b="0" dirty="0">
                <a:effectLst/>
                <a:latin typeface="charter"/>
              </a:rPr>
              <a:t>‘</a:t>
            </a:r>
            <a:r>
              <a:rPr lang="en-US" b="0" dirty="0" err="1">
                <a:effectLst/>
                <a:latin typeface="charter"/>
              </a:rPr>
              <a:t>read_csv</a:t>
            </a:r>
            <a:r>
              <a:rPr lang="en-US" b="0" dirty="0">
                <a:effectLst/>
                <a:latin typeface="charter"/>
              </a:rPr>
              <a:t>’ </a:t>
            </a:r>
            <a:r>
              <a:rPr lang="en-US" b="0" i="0" dirty="0">
                <a:effectLst/>
                <a:latin typeface="charter"/>
              </a:rPr>
              <a:t>function provided by the Pandas package, we can import the data into our python environment. After importing the data, we can use the ‘head’ function to get a glimpse of our dataset.</a:t>
            </a:r>
          </a:p>
          <a:p>
            <a:pPr marL="0" indent="0">
              <a:lnSpc>
                <a:spcPct val="110000"/>
              </a:lnSpc>
              <a:buNone/>
            </a:pPr>
            <a:r>
              <a:rPr lang="en-US" b="0" i="0" dirty="0">
                <a:effectLst/>
                <a:latin typeface="charter"/>
              </a:rPr>
              <a:t>We begin our EDA process by removing all the null values that contain in our dataset. We can do this in python using the </a:t>
            </a:r>
            <a:r>
              <a:rPr lang="en-US" b="0" dirty="0">
                <a:effectLst/>
                <a:latin typeface="charter"/>
              </a:rPr>
              <a:t>‘</a:t>
            </a:r>
            <a:r>
              <a:rPr lang="en-US" b="0" dirty="0" err="1">
                <a:effectLst/>
                <a:latin typeface="charter"/>
              </a:rPr>
              <a:t>dropna</a:t>
            </a:r>
            <a:r>
              <a:rPr lang="en-US" b="0" dirty="0">
                <a:effectLst/>
                <a:latin typeface="charter"/>
              </a:rPr>
              <a:t>’ </a:t>
            </a:r>
            <a:r>
              <a:rPr lang="en-US" b="0" i="0" dirty="0">
                <a:effectLst/>
                <a:latin typeface="charter"/>
              </a:rPr>
              <a:t>function.</a:t>
            </a:r>
          </a:p>
          <a:p>
            <a:pPr marL="0" indent="0">
              <a:lnSpc>
                <a:spcPct val="110000"/>
              </a:lnSpc>
              <a:buNone/>
            </a:pPr>
            <a:r>
              <a:rPr lang="en-US" dirty="0">
                <a:latin typeface="charter"/>
              </a:rPr>
              <a:t>Then</a:t>
            </a:r>
            <a:r>
              <a:rPr lang="en-US" b="0" i="0" dirty="0">
                <a:effectLst/>
                <a:latin typeface="charter"/>
              </a:rPr>
              <a:t>, using the ‘describe’ function we can get a statistical view of the data like mean, median, standard deviation, and so on.</a:t>
            </a:r>
            <a:endParaRPr lang="en-IN" dirty="0"/>
          </a:p>
        </p:txBody>
      </p:sp>
      <p:sp>
        <p:nvSpPr>
          <p:cNvPr id="42" name="Rectangle 41">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0631" y="3400143"/>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46520" y="-23796"/>
            <a:ext cx="3437222" cy="3484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222721" y="3436581"/>
            <a:ext cx="3484819" cy="3426281"/>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44367D9A-B328-49C6-ACE9-B3E8C7E8C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717" y="1702"/>
            <a:ext cx="3484282" cy="68562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D115E3A2-138F-4D39-B456-1553E73E3EC1}"/>
              </a:ext>
            </a:extLst>
          </p:cNvPr>
          <p:cNvPicPr>
            <a:picLocks noChangeAspect="1"/>
          </p:cNvPicPr>
          <p:nvPr/>
        </p:nvPicPr>
        <p:blipFill>
          <a:blip r:embed="rId2"/>
          <a:stretch>
            <a:fillRect/>
          </a:stretch>
        </p:blipFill>
        <p:spPr>
          <a:xfrm>
            <a:off x="8899344" y="3531321"/>
            <a:ext cx="2296652" cy="3134256"/>
          </a:xfrm>
          <a:prstGeom prst="rect">
            <a:avLst/>
          </a:prstGeom>
        </p:spPr>
      </p:pic>
      <p:pic>
        <p:nvPicPr>
          <p:cNvPr id="12" name="Picture 11">
            <a:extLst>
              <a:ext uri="{FF2B5EF4-FFF2-40B4-BE49-F238E27FC236}">
                <a16:creationId xmlns:a16="http://schemas.microsoft.com/office/drawing/2014/main" id="{FD340115-1C64-4B15-AA9D-881B71F78571}"/>
              </a:ext>
            </a:extLst>
          </p:cNvPr>
          <p:cNvPicPr>
            <a:picLocks noChangeAspect="1"/>
          </p:cNvPicPr>
          <p:nvPr/>
        </p:nvPicPr>
        <p:blipFill>
          <a:blip r:embed="rId3"/>
          <a:stretch>
            <a:fillRect/>
          </a:stretch>
        </p:blipFill>
        <p:spPr>
          <a:xfrm>
            <a:off x="8811879" y="1613302"/>
            <a:ext cx="3100852" cy="806580"/>
          </a:xfrm>
          <a:prstGeom prst="rect">
            <a:avLst/>
          </a:prstGeom>
        </p:spPr>
      </p:pic>
    </p:spTree>
    <p:extLst>
      <p:ext uri="{BB962C8B-B14F-4D97-AF65-F5344CB8AC3E}">
        <p14:creationId xmlns:p14="http://schemas.microsoft.com/office/powerpoint/2010/main" val="306800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B618-913F-4B2E-B8D0-63CA15424585}"/>
              </a:ext>
            </a:extLst>
          </p:cNvPr>
          <p:cNvSpPr>
            <a:spLocks noGrp="1"/>
          </p:cNvSpPr>
          <p:nvPr>
            <p:ph type="title"/>
          </p:nvPr>
        </p:nvSpPr>
        <p:spPr>
          <a:xfrm>
            <a:off x="1077361" y="-445797"/>
            <a:ext cx="9950103" cy="1507376"/>
          </a:xfrm>
        </p:spPr>
        <p:txBody>
          <a:bodyPr/>
          <a:lstStyle/>
          <a:p>
            <a:r>
              <a:rPr lang="en-IN" dirty="0"/>
              <a:t>ABBREVIATIONS FOR SOME OF THESE TERMS </a:t>
            </a:r>
          </a:p>
        </p:txBody>
      </p:sp>
      <p:sp>
        <p:nvSpPr>
          <p:cNvPr id="3" name="Content Placeholder 2">
            <a:extLst>
              <a:ext uri="{FF2B5EF4-FFF2-40B4-BE49-F238E27FC236}">
                <a16:creationId xmlns:a16="http://schemas.microsoft.com/office/drawing/2014/main" id="{705887C9-08DE-4526-BF0F-E6B3EEC83370}"/>
              </a:ext>
            </a:extLst>
          </p:cNvPr>
          <p:cNvSpPr>
            <a:spLocks noGrp="1"/>
          </p:cNvSpPr>
          <p:nvPr>
            <p:ph idx="1"/>
          </p:nvPr>
        </p:nvSpPr>
        <p:spPr>
          <a:xfrm>
            <a:off x="1077361" y="1290194"/>
            <a:ext cx="9950103" cy="3513514"/>
          </a:xfrm>
        </p:spPr>
        <p:txBody>
          <a:bodyPr/>
          <a:lstStyle/>
          <a:p>
            <a:r>
              <a:rPr lang="en-US" dirty="0" err="1"/>
              <a:t>MasVnrArea</a:t>
            </a:r>
            <a:r>
              <a:rPr lang="en-US" dirty="0"/>
              <a:t>: Masonry veneer area in square feet </a:t>
            </a:r>
          </a:p>
          <a:p>
            <a:r>
              <a:rPr lang="en-US" dirty="0" err="1"/>
              <a:t>BsmtUnfSF</a:t>
            </a:r>
            <a:r>
              <a:rPr lang="en-US" dirty="0"/>
              <a:t>: Unfinished square feet of basement area </a:t>
            </a:r>
          </a:p>
          <a:p>
            <a:r>
              <a:rPr lang="en-US" dirty="0" err="1"/>
              <a:t>TotalBsmtSF</a:t>
            </a:r>
            <a:r>
              <a:rPr lang="en-US" dirty="0"/>
              <a:t>: Total square feet of basement area </a:t>
            </a:r>
          </a:p>
          <a:p>
            <a:r>
              <a:rPr lang="en-US" dirty="0"/>
              <a:t>1stFlrSF: First Floor square feet </a:t>
            </a:r>
          </a:p>
          <a:p>
            <a:r>
              <a:rPr lang="en-US" dirty="0"/>
              <a:t>2ndFlrSF: Second floor square feet</a:t>
            </a:r>
          </a:p>
          <a:p>
            <a:r>
              <a:rPr lang="en-US" dirty="0" err="1"/>
              <a:t>GrLivArea</a:t>
            </a:r>
            <a:r>
              <a:rPr lang="en-US" dirty="0"/>
              <a:t>: Above grade (ground) living area square feet </a:t>
            </a:r>
          </a:p>
          <a:p>
            <a:endParaRPr lang="en-US" dirty="0"/>
          </a:p>
          <a:p>
            <a:endParaRPr lang="en-IN" dirty="0"/>
          </a:p>
        </p:txBody>
      </p:sp>
      <p:pic>
        <p:nvPicPr>
          <p:cNvPr id="5" name="Picture 4">
            <a:extLst>
              <a:ext uri="{FF2B5EF4-FFF2-40B4-BE49-F238E27FC236}">
                <a16:creationId xmlns:a16="http://schemas.microsoft.com/office/drawing/2014/main" id="{AE6BE601-42C0-42DA-B01D-010AA71B37A5}"/>
              </a:ext>
            </a:extLst>
          </p:cNvPr>
          <p:cNvPicPr>
            <a:picLocks noChangeAspect="1"/>
          </p:cNvPicPr>
          <p:nvPr/>
        </p:nvPicPr>
        <p:blipFill>
          <a:blip r:embed="rId2"/>
          <a:stretch>
            <a:fillRect/>
          </a:stretch>
        </p:blipFill>
        <p:spPr>
          <a:xfrm>
            <a:off x="1077361" y="4339906"/>
            <a:ext cx="9593289" cy="1916969"/>
          </a:xfrm>
          <a:prstGeom prst="rect">
            <a:avLst/>
          </a:prstGeom>
        </p:spPr>
      </p:pic>
    </p:spTree>
    <p:extLst>
      <p:ext uri="{BB962C8B-B14F-4D97-AF65-F5344CB8AC3E}">
        <p14:creationId xmlns:p14="http://schemas.microsoft.com/office/powerpoint/2010/main" val="369374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3B2F7A-31E1-4904-BE60-7C074B2F493D}"/>
              </a:ext>
            </a:extLst>
          </p:cNvPr>
          <p:cNvSpPr>
            <a:spLocks noGrp="1"/>
          </p:cNvSpPr>
          <p:nvPr>
            <p:ph idx="1"/>
          </p:nvPr>
        </p:nvSpPr>
        <p:spPr>
          <a:xfrm>
            <a:off x="540774" y="534861"/>
            <a:ext cx="5330641" cy="5462816"/>
          </a:xfrm>
        </p:spPr>
        <p:txBody>
          <a:bodyPr>
            <a:noAutofit/>
          </a:bodyPr>
          <a:lstStyle/>
          <a:p>
            <a:pPr marL="0" indent="0">
              <a:lnSpc>
                <a:spcPct val="110000"/>
              </a:lnSpc>
              <a:buNone/>
            </a:pPr>
            <a:r>
              <a:rPr lang="en-US" sz="2200" b="0" i="0" dirty="0">
                <a:effectLst/>
                <a:latin typeface="charter"/>
              </a:rPr>
              <a:t>Our final step in the EDA process is to check the data types of the variables that are present in our variables. In case if there is any float or object type variable, we have to convert them into integer type. </a:t>
            </a:r>
            <a:r>
              <a:rPr lang="en-US" sz="2200" dirty="0">
                <a:latin typeface="charter"/>
              </a:rPr>
              <a:t>We can</a:t>
            </a:r>
            <a:r>
              <a:rPr lang="en-US" sz="2200" b="0" i="0" dirty="0">
                <a:effectLst/>
                <a:latin typeface="charter"/>
              </a:rPr>
              <a:t> have a look at the data types of the variables present in our dataset using the </a:t>
            </a:r>
            <a:r>
              <a:rPr lang="en-US" sz="2200" b="0" i="1" dirty="0">
                <a:effectLst/>
                <a:latin typeface="charter"/>
              </a:rPr>
              <a:t>‘</a:t>
            </a:r>
            <a:r>
              <a:rPr lang="en-US" sz="2200" b="0" i="1" dirty="0" err="1">
                <a:effectLst/>
                <a:latin typeface="charter"/>
              </a:rPr>
              <a:t>dtypes</a:t>
            </a:r>
            <a:r>
              <a:rPr lang="en-US" sz="2200" b="0" i="1" dirty="0">
                <a:effectLst/>
                <a:latin typeface="charter"/>
              </a:rPr>
              <a:t>’</a:t>
            </a:r>
            <a:r>
              <a:rPr lang="en-US" sz="2200" b="0" i="0" dirty="0">
                <a:effectLst/>
                <a:latin typeface="charter"/>
              </a:rPr>
              <a:t> function in python.</a:t>
            </a:r>
          </a:p>
          <a:p>
            <a:pPr marL="0" indent="0">
              <a:lnSpc>
                <a:spcPct val="110000"/>
              </a:lnSpc>
              <a:buNone/>
            </a:pPr>
            <a:r>
              <a:rPr lang="en-US" sz="2200" b="0" i="0" dirty="0">
                <a:effectLst/>
                <a:latin typeface="charter"/>
              </a:rPr>
              <a:t>We can notice that the variable </a:t>
            </a:r>
            <a:r>
              <a:rPr lang="en-US" sz="2200" b="0" i="1" dirty="0">
                <a:effectLst/>
                <a:latin typeface="charter"/>
              </a:rPr>
              <a:t>‘</a:t>
            </a:r>
            <a:r>
              <a:rPr lang="en-US" sz="2200" b="0" i="1" dirty="0" err="1">
                <a:effectLst/>
                <a:latin typeface="charter"/>
              </a:rPr>
              <a:t>MasVnrArea</a:t>
            </a:r>
            <a:r>
              <a:rPr lang="en-US" sz="2200" b="0" i="1" dirty="0">
                <a:effectLst/>
                <a:latin typeface="charter"/>
              </a:rPr>
              <a:t>’</a:t>
            </a:r>
            <a:r>
              <a:rPr lang="en-US" sz="2200" b="0" i="0" dirty="0">
                <a:effectLst/>
                <a:latin typeface="charter"/>
              </a:rPr>
              <a:t> is in the form of a float data type. </a:t>
            </a:r>
            <a:r>
              <a:rPr lang="en-US" sz="2200" dirty="0">
                <a:latin typeface="charter"/>
              </a:rPr>
              <a:t>I</a:t>
            </a:r>
            <a:r>
              <a:rPr lang="en-US" sz="2200" b="0" i="0" dirty="0">
                <a:effectLst/>
                <a:latin typeface="charter"/>
              </a:rPr>
              <a:t>t is essential to change float types to integer types because linear regression is supported only on integer type variables. It can be converted using the </a:t>
            </a:r>
            <a:r>
              <a:rPr lang="en-US" sz="2200" b="0" i="1" dirty="0">
                <a:effectLst/>
                <a:latin typeface="charter"/>
              </a:rPr>
              <a:t>‘</a:t>
            </a:r>
            <a:r>
              <a:rPr lang="en-US" sz="2200" b="0" i="1" dirty="0" err="1">
                <a:effectLst/>
                <a:latin typeface="charter"/>
              </a:rPr>
              <a:t>astype</a:t>
            </a:r>
            <a:r>
              <a:rPr lang="en-US" sz="2200" b="0" i="1" dirty="0">
                <a:effectLst/>
                <a:latin typeface="charter"/>
              </a:rPr>
              <a:t>’</a:t>
            </a:r>
            <a:r>
              <a:rPr lang="en-US" sz="2200" b="0" i="0" dirty="0">
                <a:effectLst/>
                <a:latin typeface="charter"/>
              </a:rPr>
              <a:t> function in python.</a:t>
            </a:r>
            <a:endParaRPr lang="en-US" sz="2200" dirty="0">
              <a:latin typeface="charter"/>
            </a:endParaRPr>
          </a:p>
        </p:txBody>
      </p:sp>
      <p:sp>
        <p:nvSpPr>
          <p:cNvPr id="37" name="Freeform: Shape 3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97C8DB6-F7A9-46C8-8B99-FF64B2A332E3}"/>
              </a:ext>
            </a:extLst>
          </p:cNvPr>
          <p:cNvPicPr>
            <a:picLocks noChangeAspect="1"/>
          </p:cNvPicPr>
          <p:nvPr/>
        </p:nvPicPr>
        <p:blipFill>
          <a:blip r:embed="rId2"/>
          <a:stretch>
            <a:fillRect/>
          </a:stretch>
        </p:blipFill>
        <p:spPr>
          <a:xfrm>
            <a:off x="6584700" y="1059420"/>
            <a:ext cx="3998486" cy="4657577"/>
          </a:xfrm>
          <a:prstGeom prst="rect">
            <a:avLst/>
          </a:prstGeom>
        </p:spPr>
      </p:pic>
    </p:spTree>
    <p:extLst>
      <p:ext uri="{BB962C8B-B14F-4D97-AF65-F5344CB8AC3E}">
        <p14:creationId xmlns:p14="http://schemas.microsoft.com/office/powerpoint/2010/main" val="429143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7DFF-210B-46AD-A624-AA13232FEE8B}"/>
              </a:ext>
            </a:extLst>
          </p:cNvPr>
          <p:cNvSpPr>
            <a:spLocks noGrp="1"/>
          </p:cNvSpPr>
          <p:nvPr>
            <p:ph type="title"/>
          </p:nvPr>
        </p:nvSpPr>
        <p:spPr>
          <a:xfrm>
            <a:off x="310102" y="195648"/>
            <a:ext cx="9950103" cy="1507376"/>
          </a:xfrm>
        </p:spPr>
        <p:txBody>
          <a:bodyPr>
            <a:normAutofit/>
          </a:bodyPr>
          <a:lstStyle/>
          <a:p>
            <a:pPr algn="l"/>
            <a:r>
              <a:rPr lang="en-IN" i="0" u="sng" dirty="0">
                <a:solidFill>
                  <a:srgbClr val="292929"/>
                </a:solidFill>
                <a:effectLst/>
              </a:rPr>
              <a:t>Data Visualization</a:t>
            </a:r>
            <a:br>
              <a:rPr lang="en-IN" u="sng" dirty="0"/>
            </a:br>
            <a:r>
              <a:rPr lang="en-US" sz="2200" b="0" i="0" dirty="0">
                <a:solidFill>
                  <a:srgbClr val="292929"/>
                </a:solidFill>
                <a:effectLst/>
                <a:latin typeface="charter"/>
              </a:rPr>
              <a:t>In this process, we are going to produce three different types of charts including heatmap, scatter plot, and a distribution plot</a:t>
            </a:r>
            <a:r>
              <a:rPr lang="en-US" b="0" i="0" dirty="0">
                <a:solidFill>
                  <a:srgbClr val="292929"/>
                </a:solidFill>
                <a:effectLst/>
                <a:latin typeface="charter"/>
              </a:rPr>
              <a:t>.</a:t>
            </a:r>
            <a:endParaRPr lang="en-IN" b="0" dirty="0"/>
          </a:p>
        </p:txBody>
      </p:sp>
      <p:sp>
        <p:nvSpPr>
          <p:cNvPr id="3" name="Content Placeholder 2">
            <a:extLst>
              <a:ext uri="{FF2B5EF4-FFF2-40B4-BE49-F238E27FC236}">
                <a16:creationId xmlns:a16="http://schemas.microsoft.com/office/drawing/2014/main" id="{C59D6B18-6D26-45D7-B4CD-AD9E0E5006C9}"/>
              </a:ext>
            </a:extLst>
          </p:cNvPr>
          <p:cNvSpPr>
            <a:spLocks noGrp="1"/>
          </p:cNvSpPr>
          <p:nvPr>
            <p:ph idx="1"/>
          </p:nvPr>
        </p:nvSpPr>
        <p:spPr>
          <a:xfrm>
            <a:off x="310102" y="1703024"/>
            <a:ext cx="11004604" cy="4824997"/>
          </a:xfrm>
        </p:spPr>
        <p:txBody>
          <a:bodyPr>
            <a:normAutofit/>
          </a:bodyPr>
          <a:lstStyle/>
          <a:p>
            <a:pPr marL="0" indent="0" algn="l">
              <a:buNone/>
            </a:pPr>
            <a:r>
              <a:rPr lang="en-US" b="0" i="0" dirty="0">
                <a:solidFill>
                  <a:srgbClr val="292929"/>
                </a:solidFill>
                <a:effectLst/>
                <a:latin typeface="sohne"/>
              </a:rPr>
              <a:t>(</a:t>
            </a:r>
            <a:r>
              <a:rPr lang="en-US" b="0" i="0" dirty="0" err="1">
                <a:solidFill>
                  <a:srgbClr val="292929"/>
                </a:solidFill>
                <a:effectLst/>
                <a:latin typeface="sohne"/>
              </a:rPr>
              <a:t>i</a:t>
            </a:r>
            <a:r>
              <a:rPr lang="en-US" b="0" i="0" dirty="0">
                <a:solidFill>
                  <a:srgbClr val="292929"/>
                </a:solidFill>
                <a:effectLst/>
                <a:latin typeface="sohne"/>
              </a:rPr>
              <a:t>) Heatmap:</a:t>
            </a:r>
          </a:p>
          <a:p>
            <a:pPr algn="l"/>
            <a:r>
              <a:rPr lang="en-US" b="0" i="0" dirty="0">
                <a:solidFill>
                  <a:srgbClr val="292929"/>
                </a:solidFill>
                <a:effectLst/>
                <a:latin typeface="charter"/>
              </a:rPr>
              <a:t>Heatmaps are very useful to find relations between two variables in a dataset. Heatmap can be easily produced using the </a:t>
            </a:r>
            <a:r>
              <a:rPr lang="en-US" b="0" i="1" dirty="0">
                <a:solidFill>
                  <a:srgbClr val="292929"/>
                </a:solidFill>
                <a:effectLst/>
                <a:latin typeface="charter"/>
              </a:rPr>
              <a:t>‘</a:t>
            </a:r>
            <a:r>
              <a:rPr lang="en-US" b="0" dirty="0">
                <a:solidFill>
                  <a:srgbClr val="292929"/>
                </a:solidFill>
                <a:effectLst/>
                <a:latin typeface="charter"/>
              </a:rPr>
              <a:t>heatmap</a:t>
            </a:r>
            <a:r>
              <a:rPr lang="en-US" b="0" i="1" dirty="0">
                <a:solidFill>
                  <a:srgbClr val="292929"/>
                </a:solidFill>
                <a:effectLst/>
                <a:latin typeface="charter"/>
              </a:rPr>
              <a:t>’</a:t>
            </a:r>
            <a:r>
              <a:rPr lang="en-US" b="0" i="0" dirty="0">
                <a:solidFill>
                  <a:srgbClr val="292929"/>
                </a:solidFill>
                <a:effectLst/>
                <a:latin typeface="charter"/>
              </a:rPr>
              <a:t> function provided by the seaborn package in python.</a:t>
            </a:r>
          </a:p>
          <a:p>
            <a:pPr marL="0" indent="0" algn="l">
              <a:buNone/>
            </a:pPr>
            <a:r>
              <a:rPr lang="en-US" b="0" i="0" dirty="0">
                <a:solidFill>
                  <a:srgbClr val="292929"/>
                </a:solidFill>
                <a:effectLst/>
                <a:latin typeface="sohne"/>
              </a:rPr>
              <a:t>(ii) Scatter plot</a:t>
            </a:r>
          </a:p>
          <a:p>
            <a:pPr algn="l"/>
            <a:r>
              <a:rPr lang="en-US" b="0" i="0" dirty="0">
                <a:solidFill>
                  <a:srgbClr val="292929"/>
                </a:solidFill>
                <a:effectLst/>
                <a:latin typeface="charter"/>
              </a:rPr>
              <a:t>Like heatmap, a scatter plot is also used to observe linear relations between two variables in a dataset. In a scatter plot, the dependent variable is marked on the x-axis and the independent variable is marked on the y-axis. In our case, the ‘</a:t>
            </a:r>
            <a:r>
              <a:rPr lang="en-US" b="0" i="0" dirty="0" err="1">
                <a:solidFill>
                  <a:srgbClr val="292929"/>
                </a:solidFill>
                <a:effectLst/>
                <a:latin typeface="charter"/>
              </a:rPr>
              <a:t>SalePrice</a:t>
            </a:r>
            <a:r>
              <a:rPr lang="en-US" b="0" i="0" dirty="0">
                <a:solidFill>
                  <a:srgbClr val="292929"/>
                </a:solidFill>
                <a:effectLst/>
                <a:latin typeface="charter"/>
              </a:rPr>
              <a:t>’ attribute is the dependent variable, and every other are the independent variables. It would be difficult to produce a plot for each variable, so we can define a function that takes only the dependent variable and returns a scatter plot for every independent variable present in a dataset.</a:t>
            </a:r>
          </a:p>
          <a:p>
            <a:pPr marL="0" indent="0" algn="l">
              <a:buNone/>
            </a:pPr>
            <a:r>
              <a:rPr lang="en-US" b="0" i="0" dirty="0">
                <a:solidFill>
                  <a:srgbClr val="292929"/>
                </a:solidFill>
                <a:effectLst/>
                <a:latin typeface="sohne"/>
              </a:rPr>
              <a:t>(iii) Distribution Plot</a:t>
            </a:r>
          </a:p>
          <a:p>
            <a:pPr algn="l"/>
            <a:r>
              <a:rPr lang="en-US" b="0" i="0" dirty="0">
                <a:solidFill>
                  <a:srgbClr val="292929"/>
                </a:solidFill>
                <a:effectLst/>
                <a:latin typeface="charter"/>
              </a:rPr>
              <a:t>Distribution plots are very useful to check how well a variable is distributed in the dataset. Let’s now produce a distribution plot using the </a:t>
            </a:r>
            <a:r>
              <a:rPr lang="en-US" b="0" i="1" dirty="0">
                <a:solidFill>
                  <a:srgbClr val="292929"/>
                </a:solidFill>
                <a:effectLst/>
                <a:latin typeface="charter"/>
              </a:rPr>
              <a:t>‘</a:t>
            </a:r>
            <a:r>
              <a:rPr lang="en-US" b="0" dirty="0" err="1">
                <a:solidFill>
                  <a:srgbClr val="292929"/>
                </a:solidFill>
                <a:effectLst/>
                <a:latin typeface="charter"/>
              </a:rPr>
              <a:t>distplot</a:t>
            </a:r>
            <a:r>
              <a:rPr lang="en-US" b="0" i="1" dirty="0">
                <a:solidFill>
                  <a:srgbClr val="292929"/>
                </a:solidFill>
                <a:effectLst/>
                <a:latin typeface="charter"/>
              </a:rPr>
              <a:t>’</a:t>
            </a:r>
            <a:r>
              <a:rPr lang="en-US" b="0" i="0" dirty="0">
                <a:solidFill>
                  <a:srgbClr val="292929"/>
                </a:solidFill>
                <a:effectLst/>
                <a:latin typeface="charter"/>
              </a:rPr>
              <a:t> function to check the distribution of the </a:t>
            </a:r>
            <a:r>
              <a:rPr lang="en-US" b="0" i="1" dirty="0">
                <a:solidFill>
                  <a:srgbClr val="292929"/>
                </a:solidFill>
                <a:effectLst/>
                <a:latin typeface="charter"/>
              </a:rPr>
              <a:t>‘</a:t>
            </a:r>
            <a:r>
              <a:rPr lang="en-US" b="0" dirty="0" err="1">
                <a:solidFill>
                  <a:srgbClr val="292929"/>
                </a:solidFill>
                <a:effectLst/>
                <a:latin typeface="charter"/>
              </a:rPr>
              <a:t>SalePrice</a:t>
            </a:r>
            <a:r>
              <a:rPr lang="en-US" b="0" i="1" dirty="0">
                <a:solidFill>
                  <a:srgbClr val="292929"/>
                </a:solidFill>
                <a:effectLst/>
                <a:latin typeface="charter"/>
              </a:rPr>
              <a:t>’</a:t>
            </a:r>
            <a:r>
              <a:rPr lang="en-US" b="0" i="0" dirty="0">
                <a:solidFill>
                  <a:srgbClr val="292929"/>
                </a:solidFill>
                <a:effectLst/>
                <a:latin typeface="charter"/>
              </a:rPr>
              <a:t> variable in the dataset.</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272245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AB1A39-A130-4DF7-912E-939E1BB8D395}"/>
              </a:ext>
            </a:extLst>
          </p:cNvPr>
          <p:cNvPicPr>
            <a:picLocks noChangeAspect="1"/>
          </p:cNvPicPr>
          <p:nvPr/>
        </p:nvPicPr>
        <p:blipFill>
          <a:blip r:embed="rId2"/>
          <a:stretch>
            <a:fillRect/>
          </a:stretch>
        </p:blipFill>
        <p:spPr>
          <a:xfrm>
            <a:off x="532738" y="291397"/>
            <a:ext cx="5390984" cy="2835562"/>
          </a:xfrm>
          <a:prstGeom prst="rect">
            <a:avLst/>
          </a:prstGeom>
        </p:spPr>
      </p:pic>
      <p:pic>
        <p:nvPicPr>
          <p:cNvPr id="8" name="Picture 7">
            <a:extLst>
              <a:ext uri="{FF2B5EF4-FFF2-40B4-BE49-F238E27FC236}">
                <a16:creationId xmlns:a16="http://schemas.microsoft.com/office/drawing/2014/main" id="{CB3BFDA2-B5E1-4E45-A9A9-B489464B6395}"/>
              </a:ext>
            </a:extLst>
          </p:cNvPr>
          <p:cNvPicPr>
            <a:picLocks noChangeAspect="1"/>
          </p:cNvPicPr>
          <p:nvPr/>
        </p:nvPicPr>
        <p:blipFill>
          <a:blip r:embed="rId3"/>
          <a:stretch>
            <a:fillRect/>
          </a:stretch>
        </p:blipFill>
        <p:spPr>
          <a:xfrm>
            <a:off x="6096000" y="2131441"/>
            <a:ext cx="5190237" cy="2595118"/>
          </a:xfrm>
          <a:prstGeom prst="rect">
            <a:avLst/>
          </a:prstGeom>
        </p:spPr>
      </p:pic>
      <p:pic>
        <p:nvPicPr>
          <p:cNvPr id="10" name="Picture 9">
            <a:extLst>
              <a:ext uri="{FF2B5EF4-FFF2-40B4-BE49-F238E27FC236}">
                <a16:creationId xmlns:a16="http://schemas.microsoft.com/office/drawing/2014/main" id="{DD5AB408-652F-4284-A803-39C87EA6122D}"/>
              </a:ext>
            </a:extLst>
          </p:cNvPr>
          <p:cNvPicPr>
            <a:picLocks noChangeAspect="1"/>
          </p:cNvPicPr>
          <p:nvPr/>
        </p:nvPicPr>
        <p:blipFill>
          <a:blip r:embed="rId4"/>
          <a:stretch>
            <a:fillRect/>
          </a:stretch>
        </p:blipFill>
        <p:spPr>
          <a:xfrm>
            <a:off x="873210" y="3866214"/>
            <a:ext cx="5050512" cy="2615214"/>
          </a:xfrm>
          <a:prstGeom prst="rect">
            <a:avLst/>
          </a:prstGeom>
        </p:spPr>
      </p:pic>
      <p:sp>
        <p:nvSpPr>
          <p:cNvPr id="12" name="TextBox 11">
            <a:extLst>
              <a:ext uri="{FF2B5EF4-FFF2-40B4-BE49-F238E27FC236}">
                <a16:creationId xmlns:a16="http://schemas.microsoft.com/office/drawing/2014/main" id="{3CF6195E-5C0F-4E2B-B80C-081B6BF57BB3}"/>
              </a:ext>
            </a:extLst>
          </p:cNvPr>
          <p:cNvSpPr txBox="1"/>
          <p:nvPr/>
        </p:nvSpPr>
        <p:spPr>
          <a:xfrm>
            <a:off x="246490" y="1339846"/>
            <a:ext cx="378630" cy="369332"/>
          </a:xfrm>
          <a:prstGeom prst="rect">
            <a:avLst/>
          </a:prstGeom>
          <a:noFill/>
        </p:spPr>
        <p:txBody>
          <a:bodyPr wrap="none" rtlCol="0">
            <a:spAutoFit/>
          </a:bodyPr>
          <a:lstStyle/>
          <a:p>
            <a:r>
              <a:rPr lang="en-IN" b="1" dirty="0"/>
              <a:t>(</a:t>
            </a:r>
            <a:r>
              <a:rPr lang="en-IN" b="1" dirty="0" err="1"/>
              <a:t>i</a:t>
            </a:r>
            <a:r>
              <a:rPr lang="en-IN" b="1" dirty="0"/>
              <a:t>)</a:t>
            </a:r>
          </a:p>
        </p:txBody>
      </p:sp>
      <p:sp>
        <p:nvSpPr>
          <p:cNvPr id="13" name="TextBox 12">
            <a:extLst>
              <a:ext uri="{FF2B5EF4-FFF2-40B4-BE49-F238E27FC236}">
                <a16:creationId xmlns:a16="http://schemas.microsoft.com/office/drawing/2014/main" id="{818D0312-30F1-413A-971A-42B9A25D5C84}"/>
              </a:ext>
            </a:extLst>
          </p:cNvPr>
          <p:cNvSpPr txBox="1"/>
          <p:nvPr/>
        </p:nvSpPr>
        <p:spPr>
          <a:xfrm>
            <a:off x="379700" y="4989155"/>
            <a:ext cx="490840" cy="369332"/>
          </a:xfrm>
          <a:prstGeom prst="rect">
            <a:avLst/>
          </a:prstGeom>
          <a:noFill/>
        </p:spPr>
        <p:txBody>
          <a:bodyPr wrap="none" rtlCol="0">
            <a:spAutoFit/>
          </a:bodyPr>
          <a:lstStyle/>
          <a:p>
            <a:r>
              <a:rPr lang="en-IN" b="1" dirty="0"/>
              <a:t>(iii)</a:t>
            </a:r>
          </a:p>
        </p:txBody>
      </p:sp>
      <p:sp>
        <p:nvSpPr>
          <p:cNvPr id="14" name="TextBox 13">
            <a:extLst>
              <a:ext uri="{FF2B5EF4-FFF2-40B4-BE49-F238E27FC236}">
                <a16:creationId xmlns:a16="http://schemas.microsoft.com/office/drawing/2014/main" id="{9556A926-B26C-45B9-9589-F44DCFC70A6E}"/>
              </a:ext>
            </a:extLst>
          </p:cNvPr>
          <p:cNvSpPr txBox="1"/>
          <p:nvPr/>
        </p:nvSpPr>
        <p:spPr>
          <a:xfrm>
            <a:off x="5706355" y="3311920"/>
            <a:ext cx="434734" cy="369332"/>
          </a:xfrm>
          <a:prstGeom prst="rect">
            <a:avLst/>
          </a:prstGeom>
          <a:noFill/>
        </p:spPr>
        <p:txBody>
          <a:bodyPr wrap="none" rtlCol="0">
            <a:spAutoFit/>
          </a:bodyPr>
          <a:lstStyle/>
          <a:p>
            <a:r>
              <a:rPr lang="en-IN" b="1" dirty="0"/>
              <a:t>(ii)</a:t>
            </a:r>
          </a:p>
        </p:txBody>
      </p:sp>
    </p:spTree>
    <p:extLst>
      <p:ext uri="{BB962C8B-B14F-4D97-AF65-F5344CB8AC3E}">
        <p14:creationId xmlns:p14="http://schemas.microsoft.com/office/powerpoint/2010/main" val="276565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20F61-6895-4EA7-B364-047BC81DE313}"/>
              </a:ext>
            </a:extLst>
          </p:cNvPr>
          <p:cNvSpPr>
            <a:spLocks noGrp="1"/>
          </p:cNvSpPr>
          <p:nvPr>
            <p:ph type="title"/>
          </p:nvPr>
        </p:nvSpPr>
        <p:spPr>
          <a:xfrm>
            <a:off x="285135" y="720436"/>
            <a:ext cx="4140096" cy="1507375"/>
          </a:xfrm>
        </p:spPr>
        <p:txBody>
          <a:bodyPr>
            <a:normAutofit/>
          </a:bodyPr>
          <a:lstStyle/>
          <a:p>
            <a:r>
              <a:rPr lang="en-IN" i="0" dirty="0">
                <a:effectLst/>
              </a:rPr>
              <a:t>Feature Selection &amp; Data Split</a:t>
            </a:r>
            <a:endParaRPr lang="en-IN" dirty="0"/>
          </a:p>
        </p:txBody>
      </p:sp>
      <p:sp>
        <p:nvSpPr>
          <p:cNvPr id="3" name="Content Placeholder 2">
            <a:extLst>
              <a:ext uri="{FF2B5EF4-FFF2-40B4-BE49-F238E27FC236}">
                <a16:creationId xmlns:a16="http://schemas.microsoft.com/office/drawing/2014/main" id="{97469DE3-33D6-46E3-A6BF-BF156FDC22B9}"/>
              </a:ext>
            </a:extLst>
          </p:cNvPr>
          <p:cNvSpPr>
            <a:spLocks noGrp="1"/>
          </p:cNvSpPr>
          <p:nvPr>
            <p:ph idx="1"/>
          </p:nvPr>
        </p:nvSpPr>
        <p:spPr>
          <a:xfrm>
            <a:off x="285135" y="2427315"/>
            <a:ext cx="5447071" cy="3710249"/>
          </a:xfrm>
        </p:spPr>
        <p:txBody>
          <a:bodyPr>
            <a:normAutofit/>
          </a:bodyPr>
          <a:lstStyle/>
          <a:p>
            <a:pPr marL="0" indent="0">
              <a:buNone/>
            </a:pPr>
            <a:r>
              <a:rPr lang="en-US" sz="2200" dirty="0">
                <a:latin typeface="charter"/>
              </a:rPr>
              <a:t>I</a:t>
            </a:r>
            <a:r>
              <a:rPr lang="en-US" sz="2200" b="0" i="0" dirty="0">
                <a:effectLst/>
                <a:latin typeface="charter"/>
              </a:rPr>
              <a:t>n this process we are going to define the ‘X’ variable (independent variable) and the ‘Y’ variable (dependent variable). After defining the variables, we will use them to split the data into a train set and test set. Splitting the data can be done using the ‘</a:t>
            </a:r>
            <a:r>
              <a:rPr lang="en-US" sz="2200" b="0" i="0" dirty="0" err="1">
                <a:effectLst/>
                <a:latin typeface="charter"/>
              </a:rPr>
              <a:t>train_test_split</a:t>
            </a:r>
            <a:r>
              <a:rPr lang="en-US" sz="2200" b="0" i="0" dirty="0">
                <a:effectLst/>
                <a:latin typeface="charter"/>
              </a:rPr>
              <a:t>’ function provided by scikit-learn in python.</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Flowchart">
            <a:extLst>
              <a:ext uri="{FF2B5EF4-FFF2-40B4-BE49-F238E27FC236}">
                <a16:creationId xmlns:a16="http://schemas.microsoft.com/office/drawing/2014/main" id="{02967F7D-50B8-4B25-A0D2-A563224D0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464" y="1034569"/>
            <a:ext cx="4788861" cy="4788861"/>
          </a:xfrm>
          <a:prstGeom prst="rect">
            <a:avLst/>
          </a:prstGeom>
        </p:spPr>
      </p:pic>
    </p:spTree>
    <p:extLst>
      <p:ext uri="{BB962C8B-B14F-4D97-AF65-F5344CB8AC3E}">
        <p14:creationId xmlns:p14="http://schemas.microsoft.com/office/powerpoint/2010/main" val="1673660659"/>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129</TotalTime>
  <Words>1231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charter</vt:lpstr>
      <vt:lpstr>sohne</vt:lpstr>
      <vt:lpstr>BlocksVTI</vt:lpstr>
      <vt:lpstr>HOUSE PRICE PREDICTION</vt:lpstr>
      <vt:lpstr>Steps Involved</vt:lpstr>
      <vt:lpstr>Importing required packages</vt:lpstr>
      <vt:lpstr>Importing Data &amp; Exploratory Data Analysis </vt:lpstr>
      <vt:lpstr>ABBREVIATIONS FOR SOME OF THESE TERMS </vt:lpstr>
      <vt:lpstr>PowerPoint Presentation</vt:lpstr>
      <vt:lpstr>Data Visualization In this process, we are going to produce three different types of charts including heatmap, scatter plot, and a distribution plot.</vt:lpstr>
      <vt:lpstr>PowerPoint Presentation</vt:lpstr>
      <vt:lpstr>Feature Selection &amp; Data Split</vt:lpstr>
      <vt:lpstr>Modeling </vt:lpstr>
      <vt:lpstr>Model Evaluation</vt:lpstr>
      <vt:lpstr>EXPLAINED VARIANCE SCORE</vt:lpstr>
      <vt:lpstr>R-SQUARED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Prasanna Sai</dc:creator>
  <cp:lastModifiedBy>Prasanna Sai</cp:lastModifiedBy>
  <cp:revision>23</cp:revision>
  <dcterms:created xsi:type="dcterms:W3CDTF">2021-10-10T15:51:28Z</dcterms:created>
  <dcterms:modified xsi:type="dcterms:W3CDTF">2021-10-10T18:26:25Z</dcterms:modified>
</cp:coreProperties>
</file>