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6" r:id="rId3"/>
    <p:sldId id="257" r:id="rId4"/>
    <p:sldId id="261" r:id="rId5"/>
    <p:sldId id="258" r:id="rId6"/>
    <p:sldId id="259" r:id="rId7"/>
    <p:sldId id="260"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60"/>
  </p:normalViewPr>
  <p:slideViewPr>
    <p:cSldViewPr snapToGrid="0">
      <p:cViewPr varScale="1">
        <p:scale>
          <a:sx n="95" d="100"/>
          <a:sy n="95" d="100"/>
        </p:scale>
        <p:origin x="7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379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AF46DFA-61D6-4EC9-B98C-127236BA8206}"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266051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446304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045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50448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380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3721275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1815590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1161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111200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46DFA-61D6-4EC9-B98C-127236BA8206}"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375989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F46DFA-61D6-4EC9-B98C-127236BA8206}"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299674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F46DFA-61D6-4EC9-B98C-127236BA8206}" type="datetimeFigureOut">
              <a:rPr lang="en-IN" smtClean="0"/>
              <a:t>04-10-2021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101114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F46DFA-61D6-4EC9-B98C-127236BA8206}"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6468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46DFA-61D6-4EC9-B98C-127236BA8206}" type="datetimeFigureOut">
              <a:rPr lang="en-IN" smtClean="0"/>
              <a:t>04-10-2021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324163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46DFA-61D6-4EC9-B98C-127236BA8206}"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350203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46DFA-61D6-4EC9-B98C-127236BA8206}"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BDCB30-B386-45F7-8C90-54791E0C47E1}" type="slidenum">
              <a:rPr lang="en-IN" smtClean="0"/>
              <a:t>‹#›</a:t>
            </a:fld>
            <a:endParaRPr lang="en-IN"/>
          </a:p>
        </p:txBody>
      </p:sp>
    </p:spTree>
    <p:extLst>
      <p:ext uri="{BB962C8B-B14F-4D97-AF65-F5344CB8AC3E}">
        <p14:creationId xmlns:p14="http://schemas.microsoft.com/office/powerpoint/2010/main" val="328662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AF46DFA-61D6-4EC9-B98C-127236BA8206}" type="datetimeFigureOut">
              <a:rPr lang="en-IN" smtClean="0"/>
              <a:t>04-10-2021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1BDCB30-B386-45F7-8C90-54791E0C47E1}" type="slidenum">
              <a:rPr lang="en-IN" smtClean="0"/>
              <a:t>‹#›</a:t>
            </a:fld>
            <a:endParaRPr lang="en-IN"/>
          </a:p>
        </p:txBody>
      </p:sp>
    </p:spTree>
    <p:extLst>
      <p:ext uri="{BB962C8B-B14F-4D97-AF65-F5344CB8AC3E}">
        <p14:creationId xmlns:p14="http://schemas.microsoft.com/office/powerpoint/2010/main" val="28342464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B421-5C31-4B08-86A8-98C297CD292E}"/>
              </a:ext>
            </a:extLst>
          </p:cNvPr>
          <p:cNvSpPr>
            <a:spLocks noGrp="1"/>
          </p:cNvSpPr>
          <p:nvPr>
            <p:ph type="ctrTitle"/>
          </p:nvPr>
        </p:nvSpPr>
        <p:spPr/>
        <p:txBody>
          <a:bodyPr/>
          <a:lstStyle/>
          <a:p>
            <a:r>
              <a:rPr lang="en-IN" dirty="0"/>
              <a:t>STOCK PRICE AVERAGE GROWTH FOR A SINGLE YEAR</a:t>
            </a:r>
          </a:p>
        </p:txBody>
      </p:sp>
      <p:sp>
        <p:nvSpPr>
          <p:cNvPr id="3" name="Subtitle 2">
            <a:extLst>
              <a:ext uri="{FF2B5EF4-FFF2-40B4-BE49-F238E27FC236}">
                <a16:creationId xmlns:a16="http://schemas.microsoft.com/office/drawing/2014/main" id="{48D3B9AC-2F61-419C-945D-7B8A901BA9A5}"/>
              </a:ext>
            </a:extLst>
          </p:cNvPr>
          <p:cNvSpPr>
            <a:spLocks noGrp="1"/>
          </p:cNvSpPr>
          <p:nvPr>
            <p:ph type="subTitle" idx="1"/>
          </p:nvPr>
        </p:nvSpPr>
        <p:spPr>
          <a:xfrm>
            <a:off x="684211" y="3843867"/>
            <a:ext cx="6671093" cy="2163901"/>
          </a:xfrm>
        </p:spPr>
        <p:txBody>
          <a:bodyPr>
            <a:normAutofit/>
          </a:bodyPr>
          <a:lstStyle/>
          <a:p>
            <a:r>
              <a:rPr lang="en-IN" sz="3600" dirty="0"/>
              <a:t>PRASANNA SAI KURITI</a:t>
            </a:r>
          </a:p>
          <a:p>
            <a:r>
              <a:rPr lang="en-IN" sz="3600" dirty="0"/>
              <a:t>RA1911062010068</a:t>
            </a:r>
          </a:p>
        </p:txBody>
      </p:sp>
    </p:spTree>
    <p:extLst>
      <p:ext uri="{BB962C8B-B14F-4D97-AF65-F5344CB8AC3E}">
        <p14:creationId xmlns:p14="http://schemas.microsoft.com/office/powerpoint/2010/main" val="322726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50BC-F4DC-41BA-B139-CF2C27D06B47}"/>
              </a:ext>
            </a:extLst>
          </p:cNvPr>
          <p:cNvSpPr>
            <a:spLocks noGrp="1"/>
          </p:cNvSpPr>
          <p:nvPr>
            <p:ph type="title"/>
          </p:nvPr>
        </p:nvSpPr>
        <p:spPr>
          <a:xfrm>
            <a:off x="668170" y="4014090"/>
            <a:ext cx="8534400" cy="1507067"/>
          </a:xfrm>
        </p:spPr>
        <p:txBody>
          <a:bodyPr/>
          <a:lstStyle/>
          <a:p>
            <a:r>
              <a:rPr lang="en-IN" dirty="0"/>
              <a:t>&gt;Graph plotting</a:t>
            </a:r>
          </a:p>
        </p:txBody>
      </p:sp>
      <p:pic>
        <p:nvPicPr>
          <p:cNvPr id="5" name="Content Placeholder 4">
            <a:extLst>
              <a:ext uri="{FF2B5EF4-FFF2-40B4-BE49-F238E27FC236}">
                <a16:creationId xmlns:a16="http://schemas.microsoft.com/office/drawing/2014/main" id="{DF2614BD-4107-4A82-8520-4C8332DF4EE5}"/>
              </a:ext>
            </a:extLst>
          </p:cNvPr>
          <p:cNvPicPr>
            <a:picLocks noGrp="1" noChangeAspect="1"/>
          </p:cNvPicPr>
          <p:nvPr>
            <p:ph idx="1"/>
          </p:nvPr>
        </p:nvPicPr>
        <p:blipFill>
          <a:blip r:embed="rId2"/>
          <a:stretch>
            <a:fillRect/>
          </a:stretch>
        </p:blipFill>
        <p:spPr>
          <a:xfrm>
            <a:off x="139282" y="282562"/>
            <a:ext cx="5867167" cy="3399101"/>
          </a:xfrm>
        </p:spPr>
      </p:pic>
      <p:pic>
        <p:nvPicPr>
          <p:cNvPr id="9" name="Picture 8">
            <a:extLst>
              <a:ext uri="{FF2B5EF4-FFF2-40B4-BE49-F238E27FC236}">
                <a16:creationId xmlns:a16="http://schemas.microsoft.com/office/drawing/2014/main" id="{F5079AFD-E6DD-45F0-9FA8-322ECE17F382}"/>
              </a:ext>
            </a:extLst>
          </p:cNvPr>
          <p:cNvPicPr>
            <a:picLocks noChangeAspect="1"/>
          </p:cNvPicPr>
          <p:nvPr/>
        </p:nvPicPr>
        <p:blipFill>
          <a:blip r:embed="rId3"/>
          <a:stretch>
            <a:fillRect/>
          </a:stretch>
        </p:blipFill>
        <p:spPr>
          <a:xfrm>
            <a:off x="6313994" y="282562"/>
            <a:ext cx="5613311" cy="3414870"/>
          </a:xfrm>
          <a:prstGeom prst="rect">
            <a:avLst/>
          </a:prstGeom>
        </p:spPr>
      </p:pic>
    </p:spTree>
    <p:extLst>
      <p:ext uri="{BB962C8B-B14F-4D97-AF65-F5344CB8AC3E}">
        <p14:creationId xmlns:p14="http://schemas.microsoft.com/office/powerpoint/2010/main" val="101262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F110-0F77-4E49-951A-B2FC21AB5733}"/>
              </a:ext>
            </a:extLst>
          </p:cNvPr>
          <p:cNvSpPr>
            <a:spLocks noGrp="1"/>
          </p:cNvSpPr>
          <p:nvPr>
            <p:ph type="title"/>
          </p:nvPr>
        </p:nvSpPr>
        <p:spPr/>
        <p:txBody>
          <a:bodyPr/>
          <a:lstStyle/>
          <a:p>
            <a:r>
              <a:rPr lang="en-IN" dirty="0"/>
              <a:t>THANK YOU!</a:t>
            </a:r>
          </a:p>
        </p:txBody>
      </p:sp>
      <p:pic>
        <p:nvPicPr>
          <p:cNvPr id="7" name="Content Placeholder 6">
            <a:extLst>
              <a:ext uri="{FF2B5EF4-FFF2-40B4-BE49-F238E27FC236}">
                <a16:creationId xmlns:a16="http://schemas.microsoft.com/office/drawing/2014/main" id="{592966D3-C74B-4B9A-8334-FCB8047E3CCC}"/>
              </a:ext>
            </a:extLst>
          </p:cNvPr>
          <p:cNvPicPr>
            <a:picLocks noGrp="1" noChangeAspect="1"/>
          </p:cNvPicPr>
          <p:nvPr>
            <p:ph idx="1"/>
          </p:nvPr>
        </p:nvPicPr>
        <p:blipFill>
          <a:blip r:embed="rId2"/>
          <a:stretch>
            <a:fillRect/>
          </a:stretch>
        </p:blipFill>
        <p:spPr>
          <a:xfrm>
            <a:off x="684212" y="2189667"/>
            <a:ext cx="6144482" cy="362001"/>
          </a:xfrm>
        </p:spPr>
      </p:pic>
      <p:sp>
        <p:nvSpPr>
          <p:cNvPr id="8" name="TextBox 7">
            <a:extLst>
              <a:ext uri="{FF2B5EF4-FFF2-40B4-BE49-F238E27FC236}">
                <a16:creationId xmlns:a16="http://schemas.microsoft.com/office/drawing/2014/main" id="{4802FC76-9F39-4240-A3B2-C42A172BCC9D}"/>
              </a:ext>
            </a:extLst>
          </p:cNvPr>
          <p:cNvSpPr txBox="1"/>
          <p:nvPr/>
        </p:nvSpPr>
        <p:spPr>
          <a:xfrm>
            <a:off x="684212" y="3336068"/>
            <a:ext cx="5315535" cy="646331"/>
          </a:xfrm>
          <a:prstGeom prst="rect">
            <a:avLst/>
          </a:prstGeom>
          <a:noFill/>
        </p:spPr>
        <p:txBody>
          <a:bodyPr wrap="square" rtlCol="0">
            <a:spAutoFit/>
          </a:bodyPr>
          <a:lstStyle/>
          <a:p>
            <a:r>
              <a:rPr lang="en-IN" dirty="0"/>
              <a:t>DROP THE RESULT TABLE IN ANOTHER CSV FILE FOR OSERVATION </a:t>
            </a:r>
          </a:p>
        </p:txBody>
      </p:sp>
    </p:spTree>
    <p:extLst>
      <p:ext uri="{BB962C8B-B14F-4D97-AF65-F5344CB8AC3E}">
        <p14:creationId xmlns:p14="http://schemas.microsoft.com/office/powerpoint/2010/main" val="208478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9473-5C33-48DD-85B9-09E7090EC01F}"/>
              </a:ext>
            </a:extLst>
          </p:cNvPr>
          <p:cNvSpPr>
            <a:spLocks noGrp="1"/>
          </p:cNvSpPr>
          <p:nvPr>
            <p:ph type="title"/>
          </p:nvPr>
        </p:nvSpPr>
        <p:spPr/>
        <p:txBody>
          <a:bodyPr/>
          <a:lstStyle/>
          <a:p>
            <a:r>
              <a:rPr lang="en-IN" dirty="0"/>
              <a:t>AIM AND OBJECTIVE</a:t>
            </a:r>
          </a:p>
        </p:txBody>
      </p:sp>
      <p:sp>
        <p:nvSpPr>
          <p:cNvPr id="3" name="Content Placeholder 2">
            <a:extLst>
              <a:ext uri="{FF2B5EF4-FFF2-40B4-BE49-F238E27FC236}">
                <a16:creationId xmlns:a16="http://schemas.microsoft.com/office/drawing/2014/main" id="{616F50CA-2642-418E-BD4C-ADBD9438F702}"/>
              </a:ext>
            </a:extLst>
          </p:cNvPr>
          <p:cNvSpPr>
            <a:spLocks noGrp="1"/>
          </p:cNvSpPr>
          <p:nvPr>
            <p:ph idx="1"/>
          </p:nvPr>
        </p:nvSpPr>
        <p:spPr/>
        <p:txBody>
          <a:bodyPr>
            <a:normAutofit/>
          </a:bodyPr>
          <a:lstStyle/>
          <a:p>
            <a:r>
              <a:rPr lang="en-IN" sz="2800" dirty="0"/>
              <a:t>THE AIM OF THE PROJECT IS TO LET THE USER KNOW WHICH DAY OF THE MONTH IS THE BEST DAY TO INVEST IN STOCKS TO GAIN MAXIMUM PROFIT AND GROWTH IN A PARTICULAR YEAR</a:t>
            </a:r>
          </a:p>
        </p:txBody>
      </p:sp>
    </p:spTree>
    <p:extLst>
      <p:ext uri="{BB962C8B-B14F-4D97-AF65-F5344CB8AC3E}">
        <p14:creationId xmlns:p14="http://schemas.microsoft.com/office/powerpoint/2010/main" val="100769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3FEC-0562-4C8D-9BD1-D1326BE930B0}"/>
              </a:ext>
            </a:extLst>
          </p:cNvPr>
          <p:cNvSpPr>
            <a:spLocks noGrp="1"/>
          </p:cNvSpPr>
          <p:nvPr>
            <p:ph type="title"/>
          </p:nvPr>
        </p:nvSpPr>
        <p:spPr>
          <a:xfrm>
            <a:off x="684212" y="4235116"/>
            <a:ext cx="8534400" cy="2029326"/>
          </a:xfrm>
        </p:spPr>
        <p:txBody>
          <a:bodyPr>
            <a:normAutofit fontScale="90000"/>
          </a:bodyPr>
          <a:lstStyle/>
          <a:p>
            <a:r>
              <a:rPr lang="en-US" dirty="0"/>
              <a:t>&gt;Reading data from csv while    parsing date column as datetime  and index</a:t>
            </a:r>
            <a:br>
              <a:rPr lang="en-US" dirty="0"/>
            </a:br>
            <a:br>
              <a:rPr lang="en-US" dirty="0"/>
            </a:br>
            <a:r>
              <a:rPr lang="en-US" dirty="0"/>
              <a:t>&gt;Taking 2017 AS THE YEAR WE WANT TO OBSERVE</a:t>
            </a:r>
            <a:br>
              <a:rPr lang="en-US" dirty="0"/>
            </a:br>
            <a:endParaRPr lang="en-IN" dirty="0"/>
          </a:p>
        </p:txBody>
      </p:sp>
      <p:pic>
        <p:nvPicPr>
          <p:cNvPr id="5" name="Content Placeholder 4">
            <a:extLst>
              <a:ext uri="{FF2B5EF4-FFF2-40B4-BE49-F238E27FC236}">
                <a16:creationId xmlns:a16="http://schemas.microsoft.com/office/drawing/2014/main" id="{E5F9AB06-1021-4A57-9BCD-21C059510E91}"/>
              </a:ext>
            </a:extLst>
          </p:cNvPr>
          <p:cNvPicPr>
            <a:picLocks noGrp="1" noChangeAspect="1"/>
          </p:cNvPicPr>
          <p:nvPr>
            <p:ph idx="1"/>
          </p:nvPr>
        </p:nvPicPr>
        <p:blipFill>
          <a:blip r:embed="rId2"/>
          <a:stretch>
            <a:fillRect/>
          </a:stretch>
        </p:blipFill>
        <p:spPr>
          <a:xfrm>
            <a:off x="684212" y="433137"/>
            <a:ext cx="10771463" cy="1549795"/>
          </a:xfrm>
        </p:spPr>
      </p:pic>
      <p:pic>
        <p:nvPicPr>
          <p:cNvPr id="7" name="Picture 6">
            <a:extLst>
              <a:ext uri="{FF2B5EF4-FFF2-40B4-BE49-F238E27FC236}">
                <a16:creationId xmlns:a16="http://schemas.microsoft.com/office/drawing/2014/main" id="{5C603D1F-22A3-46B9-95E8-6B70F376E650}"/>
              </a:ext>
            </a:extLst>
          </p:cNvPr>
          <p:cNvPicPr>
            <a:picLocks noChangeAspect="1"/>
          </p:cNvPicPr>
          <p:nvPr/>
        </p:nvPicPr>
        <p:blipFill>
          <a:blip r:embed="rId3"/>
          <a:stretch>
            <a:fillRect/>
          </a:stretch>
        </p:blipFill>
        <p:spPr>
          <a:xfrm>
            <a:off x="684212" y="2339376"/>
            <a:ext cx="11085095" cy="625393"/>
          </a:xfrm>
          <a:prstGeom prst="rect">
            <a:avLst/>
          </a:prstGeom>
        </p:spPr>
      </p:pic>
    </p:spTree>
    <p:extLst>
      <p:ext uri="{BB962C8B-B14F-4D97-AF65-F5344CB8AC3E}">
        <p14:creationId xmlns:p14="http://schemas.microsoft.com/office/powerpoint/2010/main" val="255713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A255-4F41-4C21-B77F-346B17ABBEF2}"/>
              </a:ext>
            </a:extLst>
          </p:cNvPr>
          <p:cNvSpPr>
            <a:spLocks noGrp="1"/>
          </p:cNvSpPr>
          <p:nvPr>
            <p:ph type="title"/>
          </p:nvPr>
        </p:nvSpPr>
        <p:spPr>
          <a:xfrm>
            <a:off x="3443455" y="2675466"/>
            <a:ext cx="8534400" cy="1507067"/>
          </a:xfrm>
        </p:spPr>
        <p:txBody>
          <a:bodyPr/>
          <a:lstStyle/>
          <a:p>
            <a:r>
              <a:rPr lang="en-IN" dirty="0"/>
              <a:t>&gt;The given csv file contents</a:t>
            </a:r>
          </a:p>
        </p:txBody>
      </p:sp>
      <p:pic>
        <p:nvPicPr>
          <p:cNvPr id="5" name="Content Placeholder 4">
            <a:extLst>
              <a:ext uri="{FF2B5EF4-FFF2-40B4-BE49-F238E27FC236}">
                <a16:creationId xmlns:a16="http://schemas.microsoft.com/office/drawing/2014/main" id="{68DE5E74-B5A8-4E04-893F-AC6DBE0CF4F8}"/>
              </a:ext>
            </a:extLst>
          </p:cNvPr>
          <p:cNvPicPr>
            <a:picLocks noGrp="1" noChangeAspect="1"/>
          </p:cNvPicPr>
          <p:nvPr>
            <p:ph idx="1"/>
          </p:nvPr>
        </p:nvPicPr>
        <p:blipFill>
          <a:blip r:embed="rId2"/>
          <a:stretch>
            <a:fillRect/>
          </a:stretch>
        </p:blipFill>
        <p:spPr>
          <a:xfrm>
            <a:off x="563400" y="300789"/>
            <a:ext cx="2628979" cy="5861592"/>
          </a:xfrm>
        </p:spPr>
      </p:pic>
    </p:spTree>
    <p:extLst>
      <p:ext uri="{BB962C8B-B14F-4D97-AF65-F5344CB8AC3E}">
        <p14:creationId xmlns:p14="http://schemas.microsoft.com/office/powerpoint/2010/main" val="227257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A72A-33BF-45A5-A36D-F18E43DBCAF8}"/>
              </a:ext>
            </a:extLst>
          </p:cNvPr>
          <p:cNvSpPr>
            <a:spLocks noGrp="1"/>
          </p:cNvSpPr>
          <p:nvPr>
            <p:ph type="title"/>
          </p:nvPr>
        </p:nvSpPr>
        <p:spPr>
          <a:xfrm>
            <a:off x="684212" y="4963778"/>
            <a:ext cx="8534400" cy="1507067"/>
          </a:xfrm>
        </p:spPr>
        <p:txBody>
          <a:bodyPr/>
          <a:lstStyle/>
          <a:p>
            <a:r>
              <a:rPr lang="en-US" dirty="0"/>
              <a:t>&gt;Check if the date is in the data frame or not</a:t>
            </a:r>
            <a:endParaRPr lang="en-IN" dirty="0"/>
          </a:p>
        </p:txBody>
      </p:sp>
      <p:pic>
        <p:nvPicPr>
          <p:cNvPr id="5" name="Content Placeholder 4">
            <a:extLst>
              <a:ext uri="{FF2B5EF4-FFF2-40B4-BE49-F238E27FC236}">
                <a16:creationId xmlns:a16="http://schemas.microsoft.com/office/drawing/2014/main" id="{38BAF463-8D63-4062-822B-27F0AEF45A33}"/>
              </a:ext>
            </a:extLst>
          </p:cNvPr>
          <p:cNvPicPr>
            <a:picLocks noGrp="1" noChangeAspect="1"/>
          </p:cNvPicPr>
          <p:nvPr>
            <p:ph idx="1"/>
          </p:nvPr>
        </p:nvPicPr>
        <p:blipFill>
          <a:blip r:embed="rId2"/>
          <a:stretch>
            <a:fillRect/>
          </a:stretch>
        </p:blipFill>
        <p:spPr>
          <a:xfrm>
            <a:off x="1056019" y="124326"/>
            <a:ext cx="5448642" cy="3614738"/>
          </a:xfrm>
        </p:spPr>
      </p:pic>
      <p:pic>
        <p:nvPicPr>
          <p:cNvPr id="4" name="Picture 3">
            <a:extLst>
              <a:ext uri="{FF2B5EF4-FFF2-40B4-BE49-F238E27FC236}">
                <a16:creationId xmlns:a16="http://schemas.microsoft.com/office/drawing/2014/main" id="{386B5411-9039-4B43-AA4B-262D5AA86075}"/>
              </a:ext>
            </a:extLst>
          </p:cNvPr>
          <p:cNvPicPr>
            <a:picLocks noChangeAspect="1"/>
          </p:cNvPicPr>
          <p:nvPr/>
        </p:nvPicPr>
        <p:blipFill>
          <a:blip r:embed="rId3"/>
          <a:stretch>
            <a:fillRect/>
          </a:stretch>
        </p:blipFill>
        <p:spPr>
          <a:xfrm>
            <a:off x="4429938" y="3865578"/>
            <a:ext cx="6315956" cy="971686"/>
          </a:xfrm>
          <a:prstGeom prst="rect">
            <a:avLst/>
          </a:prstGeom>
        </p:spPr>
      </p:pic>
    </p:spTree>
    <p:extLst>
      <p:ext uri="{BB962C8B-B14F-4D97-AF65-F5344CB8AC3E}">
        <p14:creationId xmlns:p14="http://schemas.microsoft.com/office/powerpoint/2010/main" val="312578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BB2C-F786-4B2B-B2A1-F5A16579C895}"/>
              </a:ext>
            </a:extLst>
          </p:cNvPr>
          <p:cNvSpPr>
            <a:spLocks noGrp="1"/>
          </p:cNvSpPr>
          <p:nvPr>
            <p:ph type="title"/>
          </p:nvPr>
        </p:nvSpPr>
        <p:spPr/>
        <p:txBody>
          <a:bodyPr>
            <a:normAutofit fontScale="90000"/>
          </a:bodyPr>
          <a:lstStyle/>
          <a:p>
            <a:r>
              <a:rPr lang="en-IN" dirty="0"/>
              <a:t>&gt;Get the closing stock price value</a:t>
            </a:r>
            <a:r>
              <a:rPr lang="en-US" dirty="0"/>
              <a:t> for the given date </a:t>
            </a:r>
            <a:br>
              <a:rPr lang="en-US" dirty="0"/>
            </a:br>
            <a:endParaRPr lang="en-IN" dirty="0"/>
          </a:p>
        </p:txBody>
      </p:sp>
      <p:pic>
        <p:nvPicPr>
          <p:cNvPr id="9" name="Content Placeholder 8">
            <a:extLst>
              <a:ext uri="{FF2B5EF4-FFF2-40B4-BE49-F238E27FC236}">
                <a16:creationId xmlns:a16="http://schemas.microsoft.com/office/drawing/2014/main" id="{13165AAF-412E-4D02-A4BD-2E3B4D8C99E8}"/>
              </a:ext>
            </a:extLst>
          </p:cNvPr>
          <p:cNvPicPr>
            <a:picLocks noGrp="1" noChangeAspect="1"/>
          </p:cNvPicPr>
          <p:nvPr>
            <p:ph idx="1"/>
          </p:nvPr>
        </p:nvPicPr>
        <p:blipFill>
          <a:blip r:embed="rId2"/>
          <a:stretch>
            <a:fillRect/>
          </a:stretch>
        </p:blipFill>
        <p:spPr>
          <a:xfrm>
            <a:off x="684212" y="1016000"/>
            <a:ext cx="5877745" cy="1181265"/>
          </a:xfrm>
        </p:spPr>
      </p:pic>
      <p:pic>
        <p:nvPicPr>
          <p:cNvPr id="11" name="Picture 10">
            <a:extLst>
              <a:ext uri="{FF2B5EF4-FFF2-40B4-BE49-F238E27FC236}">
                <a16:creationId xmlns:a16="http://schemas.microsoft.com/office/drawing/2014/main" id="{04DBCCE2-BA76-4A74-BD9C-645B6B2F1DC3}"/>
              </a:ext>
            </a:extLst>
          </p:cNvPr>
          <p:cNvPicPr>
            <a:picLocks noChangeAspect="1"/>
          </p:cNvPicPr>
          <p:nvPr/>
        </p:nvPicPr>
        <p:blipFill>
          <a:blip r:embed="rId3"/>
          <a:stretch>
            <a:fillRect/>
          </a:stretch>
        </p:blipFill>
        <p:spPr>
          <a:xfrm>
            <a:off x="4762928" y="2836908"/>
            <a:ext cx="5801535" cy="914528"/>
          </a:xfrm>
          <a:prstGeom prst="rect">
            <a:avLst/>
          </a:prstGeom>
        </p:spPr>
      </p:pic>
    </p:spTree>
    <p:extLst>
      <p:ext uri="{BB962C8B-B14F-4D97-AF65-F5344CB8AC3E}">
        <p14:creationId xmlns:p14="http://schemas.microsoft.com/office/powerpoint/2010/main" val="82198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FEEC-85CE-48A8-A923-DED31A73EF48}"/>
              </a:ext>
            </a:extLst>
          </p:cNvPr>
          <p:cNvSpPr>
            <a:spLocks noGrp="1"/>
          </p:cNvSpPr>
          <p:nvPr>
            <p:ph type="title"/>
          </p:nvPr>
        </p:nvSpPr>
        <p:spPr/>
        <p:txBody>
          <a:bodyPr>
            <a:normAutofit fontScale="90000"/>
          </a:bodyPr>
          <a:lstStyle/>
          <a:p>
            <a:r>
              <a:rPr lang="en-US" dirty="0"/>
              <a:t>&gt;Calculate percentage growth for the given closing value using the final closing value of the data frame</a:t>
            </a:r>
            <a:endParaRPr lang="en-IN" dirty="0"/>
          </a:p>
        </p:txBody>
      </p:sp>
      <p:pic>
        <p:nvPicPr>
          <p:cNvPr id="5" name="Content Placeholder 4">
            <a:extLst>
              <a:ext uri="{FF2B5EF4-FFF2-40B4-BE49-F238E27FC236}">
                <a16:creationId xmlns:a16="http://schemas.microsoft.com/office/drawing/2014/main" id="{9CC80B7A-8742-4F5C-81CD-DCFDF5AF16EC}"/>
              </a:ext>
            </a:extLst>
          </p:cNvPr>
          <p:cNvPicPr>
            <a:picLocks noGrp="1" noChangeAspect="1"/>
          </p:cNvPicPr>
          <p:nvPr>
            <p:ph idx="1"/>
          </p:nvPr>
        </p:nvPicPr>
        <p:blipFill>
          <a:blip r:embed="rId2"/>
          <a:stretch>
            <a:fillRect/>
          </a:stretch>
        </p:blipFill>
        <p:spPr>
          <a:xfrm>
            <a:off x="684212" y="1246561"/>
            <a:ext cx="6525536" cy="1124107"/>
          </a:xfrm>
        </p:spPr>
      </p:pic>
      <p:pic>
        <p:nvPicPr>
          <p:cNvPr id="7" name="Picture 6">
            <a:extLst>
              <a:ext uri="{FF2B5EF4-FFF2-40B4-BE49-F238E27FC236}">
                <a16:creationId xmlns:a16="http://schemas.microsoft.com/office/drawing/2014/main" id="{278A7D8F-C3BE-43B8-BDD9-5B27A650B479}"/>
              </a:ext>
            </a:extLst>
          </p:cNvPr>
          <p:cNvPicPr>
            <a:picLocks noChangeAspect="1"/>
          </p:cNvPicPr>
          <p:nvPr/>
        </p:nvPicPr>
        <p:blipFill>
          <a:blip r:embed="rId3"/>
          <a:stretch>
            <a:fillRect/>
          </a:stretch>
        </p:blipFill>
        <p:spPr>
          <a:xfrm>
            <a:off x="4951412" y="2895883"/>
            <a:ext cx="5968712" cy="1066234"/>
          </a:xfrm>
          <a:prstGeom prst="rect">
            <a:avLst/>
          </a:prstGeom>
        </p:spPr>
      </p:pic>
    </p:spTree>
    <p:extLst>
      <p:ext uri="{BB962C8B-B14F-4D97-AF65-F5344CB8AC3E}">
        <p14:creationId xmlns:p14="http://schemas.microsoft.com/office/powerpoint/2010/main" val="230567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16FD-AA4A-441C-9B76-A638A6427DE5}"/>
              </a:ext>
            </a:extLst>
          </p:cNvPr>
          <p:cNvSpPr>
            <a:spLocks noGrp="1"/>
          </p:cNvSpPr>
          <p:nvPr>
            <p:ph type="title"/>
          </p:nvPr>
        </p:nvSpPr>
        <p:spPr/>
        <p:txBody>
          <a:bodyPr>
            <a:normAutofit fontScale="90000"/>
          </a:bodyPr>
          <a:lstStyle/>
          <a:p>
            <a:r>
              <a:rPr lang="en-US" dirty="0"/>
              <a:t>&gt;Calculate average growth of a given day of the month in the data frame</a:t>
            </a:r>
            <a:endParaRPr lang="en-IN" dirty="0"/>
          </a:p>
        </p:txBody>
      </p:sp>
      <p:pic>
        <p:nvPicPr>
          <p:cNvPr id="5" name="Content Placeholder 4">
            <a:extLst>
              <a:ext uri="{FF2B5EF4-FFF2-40B4-BE49-F238E27FC236}">
                <a16:creationId xmlns:a16="http://schemas.microsoft.com/office/drawing/2014/main" id="{424DEDFD-C68A-4579-8282-90F282D7737F}"/>
              </a:ext>
            </a:extLst>
          </p:cNvPr>
          <p:cNvPicPr>
            <a:picLocks noGrp="1" noChangeAspect="1"/>
          </p:cNvPicPr>
          <p:nvPr>
            <p:ph idx="1"/>
          </p:nvPr>
        </p:nvPicPr>
        <p:blipFill>
          <a:blip r:embed="rId2"/>
          <a:stretch>
            <a:fillRect/>
          </a:stretch>
        </p:blipFill>
        <p:spPr>
          <a:xfrm>
            <a:off x="632024" y="252663"/>
            <a:ext cx="5463976" cy="3614738"/>
          </a:xfrm>
        </p:spPr>
      </p:pic>
      <p:pic>
        <p:nvPicPr>
          <p:cNvPr id="7" name="Picture 6">
            <a:extLst>
              <a:ext uri="{FF2B5EF4-FFF2-40B4-BE49-F238E27FC236}">
                <a16:creationId xmlns:a16="http://schemas.microsoft.com/office/drawing/2014/main" id="{99AABBCF-387B-465D-8576-4EB80E9FDA31}"/>
              </a:ext>
            </a:extLst>
          </p:cNvPr>
          <p:cNvPicPr>
            <a:picLocks noChangeAspect="1"/>
          </p:cNvPicPr>
          <p:nvPr/>
        </p:nvPicPr>
        <p:blipFill>
          <a:blip r:embed="rId3"/>
          <a:stretch>
            <a:fillRect/>
          </a:stretch>
        </p:blipFill>
        <p:spPr>
          <a:xfrm>
            <a:off x="7108644" y="1607531"/>
            <a:ext cx="3781953" cy="905001"/>
          </a:xfrm>
          <a:prstGeom prst="rect">
            <a:avLst/>
          </a:prstGeom>
        </p:spPr>
      </p:pic>
    </p:spTree>
    <p:extLst>
      <p:ext uri="{BB962C8B-B14F-4D97-AF65-F5344CB8AC3E}">
        <p14:creationId xmlns:p14="http://schemas.microsoft.com/office/powerpoint/2010/main" val="103961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4B00-1AF3-47F3-AE72-9767B5EF0A99}"/>
              </a:ext>
            </a:extLst>
          </p:cNvPr>
          <p:cNvSpPr>
            <a:spLocks noGrp="1"/>
          </p:cNvSpPr>
          <p:nvPr>
            <p:ph type="title"/>
          </p:nvPr>
        </p:nvSpPr>
        <p:spPr>
          <a:xfrm>
            <a:off x="4598486" y="2635359"/>
            <a:ext cx="7216525" cy="1507067"/>
          </a:xfrm>
        </p:spPr>
        <p:txBody>
          <a:bodyPr>
            <a:normAutofit fontScale="90000"/>
          </a:bodyPr>
          <a:lstStyle/>
          <a:p>
            <a:r>
              <a:rPr lang="en-IN" dirty="0"/>
              <a:t>&gt;Calculate average growth</a:t>
            </a:r>
            <a:br>
              <a:rPr lang="en-IN" dirty="0"/>
            </a:br>
            <a:r>
              <a:rPr lang="en-IN" dirty="0"/>
              <a:t>for all days in a month</a:t>
            </a:r>
          </a:p>
        </p:txBody>
      </p:sp>
      <p:pic>
        <p:nvPicPr>
          <p:cNvPr id="5" name="Content Placeholder 4">
            <a:extLst>
              <a:ext uri="{FF2B5EF4-FFF2-40B4-BE49-F238E27FC236}">
                <a16:creationId xmlns:a16="http://schemas.microsoft.com/office/drawing/2014/main" id="{858814FB-BB18-47DD-BE51-D26C7B565920}"/>
              </a:ext>
            </a:extLst>
          </p:cNvPr>
          <p:cNvPicPr>
            <a:picLocks noGrp="1" noChangeAspect="1"/>
          </p:cNvPicPr>
          <p:nvPr>
            <p:ph idx="1"/>
          </p:nvPr>
        </p:nvPicPr>
        <p:blipFill>
          <a:blip r:embed="rId2"/>
          <a:stretch>
            <a:fillRect/>
          </a:stretch>
        </p:blipFill>
        <p:spPr>
          <a:xfrm>
            <a:off x="191613" y="221892"/>
            <a:ext cx="10001448" cy="1507067"/>
          </a:xfrm>
        </p:spPr>
      </p:pic>
      <p:pic>
        <p:nvPicPr>
          <p:cNvPr id="7" name="Picture 6">
            <a:extLst>
              <a:ext uri="{FF2B5EF4-FFF2-40B4-BE49-F238E27FC236}">
                <a16:creationId xmlns:a16="http://schemas.microsoft.com/office/drawing/2014/main" id="{1D23B95A-97DC-4E96-BF3B-8F611C8DEAD2}"/>
              </a:ext>
            </a:extLst>
          </p:cNvPr>
          <p:cNvPicPr>
            <a:picLocks noChangeAspect="1"/>
          </p:cNvPicPr>
          <p:nvPr/>
        </p:nvPicPr>
        <p:blipFill>
          <a:blip r:embed="rId3"/>
          <a:stretch>
            <a:fillRect/>
          </a:stretch>
        </p:blipFill>
        <p:spPr>
          <a:xfrm>
            <a:off x="191613" y="1927280"/>
            <a:ext cx="4230410" cy="4558631"/>
          </a:xfrm>
          <a:prstGeom prst="rect">
            <a:avLst/>
          </a:prstGeom>
        </p:spPr>
      </p:pic>
    </p:spTree>
    <p:extLst>
      <p:ext uri="{BB962C8B-B14F-4D97-AF65-F5344CB8AC3E}">
        <p14:creationId xmlns:p14="http://schemas.microsoft.com/office/powerpoint/2010/main" val="12521322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342</TotalTime>
  <Words>165</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STOCK PRICE AVERAGE GROWTH FOR A SINGLE YEAR</vt:lpstr>
      <vt:lpstr>AIM AND OBJECTIVE</vt:lpstr>
      <vt:lpstr>&gt;Reading data from csv while    parsing date column as datetime  and index  &gt;Taking 2017 AS THE YEAR WE WANT TO OBSERVE </vt:lpstr>
      <vt:lpstr>&gt;The given csv file contents</vt:lpstr>
      <vt:lpstr>&gt;Check if the date is in the data frame or not</vt:lpstr>
      <vt:lpstr>&gt;Get the closing stock price value for the given date  </vt:lpstr>
      <vt:lpstr>&gt;Calculate percentage growth for the given closing value using the final closing value of the data frame</vt:lpstr>
      <vt:lpstr>&gt;Calculate average growth of a given day of the month in the data frame</vt:lpstr>
      <vt:lpstr>&gt;Calculate average growth for all days in a month</vt:lpstr>
      <vt:lpstr>&gt;Graph plotting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AVERAGE GROWTH FOR A SINGLE YEAR</dc:title>
  <dc:creator>Prasanna Sai</dc:creator>
  <cp:lastModifiedBy>Prasanna Sai</cp:lastModifiedBy>
  <cp:revision>9</cp:revision>
  <dcterms:created xsi:type="dcterms:W3CDTF">2021-10-04T04:49:32Z</dcterms:created>
  <dcterms:modified xsi:type="dcterms:W3CDTF">2021-10-04T10:32:31Z</dcterms:modified>
</cp:coreProperties>
</file>