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04"/>
  </p:normalViewPr>
  <p:slideViewPr>
    <p:cSldViewPr snapToGrid="0">
      <p:cViewPr varScale="1">
        <p:scale>
          <a:sx n="105" d="100"/>
          <a:sy n="105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7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4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2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9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1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59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2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3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32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sanna2989/earthquake-risk-mapp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F136B-B72B-FE52-7BEA-E00C0C57E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Earthquake risk mapping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195AE-9F0B-F3D1-B7FC-9DFCD7A63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/>
              <a:t>Prasanna Gunawardana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Zigzag indicator line">
            <a:extLst>
              <a:ext uri="{FF2B5EF4-FFF2-40B4-BE49-F238E27FC236}">
                <a16:creationId xmlns:a16="http://schemas.microsoft.com/office/drawing/2014/main" id="{59EFC6EF-8F19-DA77-F0E4-2993352F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85" r="27860" b="-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2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B041-6AF4-A4EA-2F11-A154080A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Interactive and Static Outputs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1A0D-9BB3-50FE-22EF-F797FD9B3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Added interactive map saved as HTML (linked in repo)</a:t>
            </a:r>
          </a:p>
          <a:p>
            <a:r>
              <a:rPr lang="en-AU" dirty="0"/>
              <a:t>Screen capture PNG linked in notebook/README for GitHub viewers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87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B67A8-89A1-0719-320C-CFC9BC496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Key Findings &amp;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812DC-F426-D236-EFEF-55D76219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Highlighted global hotspots (e.g., Pacific Ring of Fire, parts of Indonesia, Japan)</a:t>
            </a:r>
          </a:p>
          <a:p>
            <a:r>
              <a:rPr lang="en-AU" dirty="0"/>
              <a:t>Risk influenced by clustering of high-magnitude, shallow earthquakes</a:t>
            </a:r>
          </a:p>
          <a:p>
            <a:r>
              <a:rPr lang="en-AU" dirty="0"/>
              <a:t>Most regions had low-to-moderate risk due to small magnitudes or deep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509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B1B-6BDB-E181-33F3-D6784D38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&amp; Future Opportunities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0A94C-934E-A9ED-E41D-592CE1D4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Limitations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Risk score is heuristic - no population exposure or infrastructure data</a:t>
            </a:r>
          </a:p>
          <a:p>
            <a:pPr lvl="1"/>
            <a:r>
              <a:rPr lang="en-AU" dirty="0"/>
              <a:t>Grid resolution fixed at coarse 5° bins</a:t>
            </a:r>
          </a:p>
          <a:p>
            <a:pPr lvl="1"/>
            <a:r>
              <a:rPr lang="en-AU" dirty="0"/>
              <a:t>No temporal dynamics integrated</a:t>
            </a:r>
          </a:p>
          <a:p>
            <a:r>
              <a:rPr lang="en-AU" b="1" dirty="0"/>
              <a:t>Future Work</a:t>
            </a:r>
            <a:r>
              <a:rPr lang="en-AU" dirty="0"/>
              <a:t>:</a:t>
            </a:r>
          </a:p>
          <a:p>
            <a:pPr lvl="1"/>
            <a:r>
              <a:rPr lang="en-AU" dirty="0"/>
              <a:t>Real-time USGS API data ingestion</a:t>
            </a:r>
          </a:p>
          <a:p>
            <a:pPr lvl="1"/>
            <a:r>
              <a:rPr lang="en-AU" dirty="0"/>
              <a:t>Finer-resolution risk modelling</a:t>
            </a:r>
          </a:p>
          <a:p>
            <a:pPr lvl="1"/>
            <a:r>
              <a:rPr lang="en-AU" dirty="0"/>
              <a:t>Integrate population density, fault lines, hazard layers</a:t>
            </a:r>
          </a:p>
          <a:p>
            <a:pPr lvl="1"/>
            <a:r>
              <a:rPr lang="en-AU" dirty="0"/>
              <a:t>Deploy web dashboard (</a:t>
            </a:r>
            <a:r>
              <a:rPr lang="en-AU" dirty="0" err="1"/>
              <a:t>Streamlit</a:t>
            </a:r>
            <a:r>
              <a:rPr lang="en-AU" dirty="0"/>
              <a:t>, Dash)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0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1FA77-B507-2FB1-17DE-3337BE97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 &amp; Context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5F24D-5569-650B-FEC0-D8FF2F0F5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Why earthquake risk mapping matters</a:t>
            </a:r>
          </a:p>
          <a:p>
            <a:pPr lvl="1"/>
            <a:r>
              <a:rPr lang="en-AU" dirty="0"/>
              <a:t>Protects Lives/ Guides Infrastructure Development/Supports Urban Planning &amp; Policy etc</a:t>
            </a:r>
          </a:p>
          <a:p>
            <a:r>
              <a:rPr lang="en-AU" dirty="0"/>
              <a:t>Relevance to geoscience and hazard modelling</a:t>
            </a:r>
          </a:p>
          <a:p>
            <a:pPr lvl="1"/>
            <a:r>
              <a:rPr lang="en-AU" dirty="0"/>
              <a:t>Understanding Earthquake </a:t>
            </a:r>
            <a:r>
              <a:rPr lang="en-AU" dirty="0" err="1"/>
              <a:t>Behavior</a:t>
            </a:r>
            <a:r>
              <a:rPr lang="en-AU" dirty="0"/>
              <a:t>/Regional Risk Assessment/Data-Driven Hazard Modelling</a:t>
            </a:r>
          </a:p>
          <a:p>
            <a:r>
              <a:rPr lang="en-AU" dirty="0"/>
              <a:t>Goal: Use open-source data and tools for risk insights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73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EE195-C17A-8820-0D80-D88E5EE6E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Slide 3: Project Overview</a:t>
            </a:r>
            <a:br>
              <a:rPr lang="en-A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E9C3-FEC7-0E7F-BB83-577D3F2E4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Repository</a:t>
            </a:r>
            <a:r>
              <a:rPr lang="en-AU" dirty="0"/>
              <a:t>: </a:t>
            </a:r>
            <a:r>
              <a:rPr lang="en-AU" dirty="0">
                <a:hlinkClick r:id="rId2"/>
              </a:rPr>
              <a:t>earthquake-risk-mapping on GitHub</a:t>
            </a:r>
            <a:endParaRPr lang="en-AU" dirty="0"/>
          </a:p>
          <a:p>
            <a:r>
              <a:rPr lang="en-AU" dirty="0"/>
              <a:t>Sections: Exploratory Data Analysis → Modelling → Visualization → Risk Scoring → Map outputs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293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F8DF-CD6C-E840-5FB6-C6852B4C0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Dataset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DFD6-0C95-77C6-5DE2-58C302F0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Data source: USGS Earthquake </a:t>
            </a:r>
            <a:r>
              <a:rPr lang="en-AU" dirty="0" err="1"/>
              <a:t>Catalog</a:t>
            </a:r>
            <a:r>
              <a:rPr lang="en-AU" dirty="0"/>
              <a:t> CSV</a:t>
            </a:r>
          </a:p>
          <a:p>
            <a:r>
              <a:rPr lang="en-AU" dirty="0"/>
              <a:t>Key attributes: time, latitude, longitude, depth, magnitude (mag), plus metadata (place, net, etc.)</a:t>
            </a:r>
          </a:p>
          <a:p>
            <a:r>
              <a:rPr lang="en-AU" dirty="0"/>
              <a:t>Summary stats: ~11,200 events globally (For 30 days till 28 July 2025)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38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9CB7C-4F0D-716E-BF6D-3ABC9B22B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9637"/>
            <a:ext cx="6745406" cy="1316736"/>
          </a:xfrm>
        </p:spPr>
        <p:txBody>
          <a:bodyPr>
            <a:normAutofit/>
          </a:bodyPr>
          <a:lstStyle/>
          <a:p>
            <a:r>
              <a:rPr lang="en-AU" dirty="0"/>
              <a:t>Data Exploration (EDA)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A31E9-CB8F-4167-A21B-6AF00864F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318B-9555-928B-2A2B-9A31A69B3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6374"/>
            <a:ext cx="6745406" cy="3603210"/>
          </a:xfrm>
        </p:spPr>
        <p:txBody>
          <a:bodyPr>
            <a:normAutofit/>
          </a:bodyPr>
          <a:lstStyle/>
          <a:p>
            <a:r>
              <a:rPr lang="en-AU" dirty="0"/>
              <a:t>Two key plots:</a:t>
            </a:r>
          </a:p>
          <a:p>
            <a:r>
              <a:rPr lang="en-AU" b="1" dirty="0"/>
              <a:t>Magnitude distribution</a:t>
            </a:r>
            <a:r>
              <a:rPr lang="en-AU" dirty="0"/>
              <a:t> (histogram + KDE): shows skew toward small quakes</a:t>
            </a:r>
          </a:p>
          <a:p>
            <a:r>
              <a:rPr lang="en-AU" b="1" dirty="0"/>
              <a:t>Depth distribution</a:t>
            </a:r>
            <a:r>
              <a:rPr lang="en-AU" dirty="0"/>
              <a:t>: highlights prevalence of shallow events</a:t>
            </a:r>
          </a:p>
          <a:p>
            <a:r>
              <a:rPr lang="en-AU" dirty="0"/>
              <a:t>Percentiles (25%, 50%, 75%) give insight into central tendency and spread</a:t>
            </a:r>
          </a:p>
          <a:p>
            <a:endParaRPr lang="en-US" dirty="0"/>
          </a:p>
        </p:txBody>
      </p:sp>
      <p:pic>
        <p:nvPicPr>
          <p:cNvPr id="8" name="Picture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183794B0-0AD9-D6A6-36B2-F0A2BBCC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5" b="2"/>
          <a:stretch>
            <a:fillRect/>
          </a:stretch>
        </p:blipFill>
        <p:spPr>
          <a:xfrm>
            <a:off x="8115300" y="10"/>
            <a:ext cx="4076699" cy="348699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983119-182B-4BC7-AC8F-ED02E4F9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distribution&#10;&#10;AI-generated content may be incorrect.">
            <a:extLst>
              <a:ext uri="{FF2B5EF4-FFF2-40B4-BE49-F238E27FC236}">
                <a16:creationId xmlns:a16="http://schemas.microsoft.com/office/drawing/2014/main" id="{C05897E7-E022-3475-CAD9-E2662577E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086" y="3428999"/>
            <a:ext cx="4281642" cy="342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B2AAA-155B-6DD5-422D-CC34E1F34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Feature Engineering &amp; </a:t>
            </a:r>
            <a:r>
              <a:rPr lang="en-AU" dirty="0" err="1"/>
              <a:t>Modeling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5741F-5672-FF52-DD0A-01D839969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Built binary classifier: high-risk zones (magnitude threshold)</a:t>
            </a:r>
          </a:p>
          <a:p>
            <a:r>
              <a:rPr lang="en-AU" dirty="0"/>
              <a:t>Steps:</a:t>
            </a:r>
          </a:p>
          <a:p>
            <a:pPr lvl="1"/>
            <a:r>
              <a:rPr lang="en-AU" dirty="0"/>
              <a:t>Train-test split</a:t>
            </a:r>
          </a:p>
          <a:p>
            <a:pPr lvl="1"/>
            <a:r>
              <a:rPr lang="en-AU" dirty="0" err="1"/>
              <a:t>StandardScaler</a:t>
            </a:r>
            <a:r>
              <a:rPr lang="en-AU" dirty="0"/>
              <a:t> to normalize features (latitude, longitude, depth, mag)</a:t>
            </a:r>
          </a:p>
          <a:p>
            <a:r>
              <a:rPr lang="en-AU" dirty="0"/>
              <a:t>Model: Random </a:t>
            </a:r>
            <a:r>
              <a:rPr lang="en-AU"/>
              <a:t>Forest Classifier (</a:t>
            </a:r>
            <a:r>
              <a:rPr lang="en-AU" dirty="0"/>
              <a:t>or Logistic Regression)</a:t>
            </a:r>
          </a:p>
          <a:p>
            <a:r>
              <a:rPr lang="en-AU" dirty="0"/>
              <a:t>Evaluation: Precision, Recall, F1-balanced and robust despite class imbalance, Confusion 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00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2A8E-9085-A297-A170-9808192A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Geospatial Mapping – Earthquake Points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21398-869B-81E6-A2B1-726A8ADD7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52016"/>
            <a:ext cx="10691265" cy="1776984"/>
          </a:xfrm>
        </p:spPr>
        <p:txBody>
          <a:bodyPr/>
          <a:lstStyle/>
          <a:p>
            <a:r>
              <a:rPr lang="en-AU" b="1" dirty="0"/>
              <a:t>Interactive Folium map</a:t>
            </a:r>
            <a:r>
              <a:rPr lang="en-AU" dirty="0"/>
              <a:t> showing individual point markers</a:t>
            </a:r>
          </a:p>
          <a:p>
            <a:r>
              <a:rPr lang="en-AU" dirty="0"/>
              <a:t>Marker size scaled by magnitude</a:t>
            </a:r>
          </a:p>
          <a:p>
            <a:r>
              <a:rPr lang="en-AU" dirty="0"/>
              <a:t>Clustered view enhances readability</a:t>
            </a:r>
          </a:p>
          <a:p>
            <a:endParaRPr lang="en-US" dirty="0"/>
          </a:p>
        </p:txBody>
      </p:sp>
      <p:pic>
        <p:nvPicPr>
          <p:cNvPr id="5" name="Picture 4" descr="A map of the world with different colored circles&#10;&#10;AI-generated content may be incorrect.">
            <a:extLst>
              <a:ext uri="{FF2B5EF4-FFF2-40B4-BE49-F238E27FC236}">
                <a16:creationId xmlns:a16="http://schemas.microsoft.com/office/drawing/2014/main" id="{926E6480-8446-37F7-AD0B-DFF06C7D9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7016" y="3208199"/>
            <a:ext cx="5374349" cy="2735401"/>
          </a:xfrm>
          <a:prstGeom prst="rect">
            <a:avLst/>
          </a:prstGeom>
        </p:spPr>
      </p:pic>
      <p:pic>
        <p:nvPicPr>
          <p:cNvPr id="7" name="Picture 6" descr="A map of the world with red dots&#10;&#10;AI-generated content may be incorrect.">
            <a:extLst>
              <a:ext uri="{FF2B5EF4-FFF2-40B4-BE49-F238E27FC236}">
                <a16:creationId xmlns:a16="http://schemas.microsoft.com/office/drawing/2014/main" id="{A33638AC-C65E-832F-761C-BD229D52C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3252215"/>
            <a:ext cx="4893564" cy="27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5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B0F66-094B-130F-18B1-20A35B45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Regional Risk Scoring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A6B9C-F859-070B-9ECB-8E6E7045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Divided Earth into 5°×5° grid cells (lat_bin / lon_bin)</a:t>
            </a:r>
          </a:p>
          <a:p>
            <a:r>
              <a:rPr lang="en-AU"/>
              <a:t>Aggregated per grid:</a:t>
            </a:r>
          </a:p>
          <a:p>
            <a:pPr lvl="1"/>
            <a:r>
              <a:rPr lang="en-AU"/>
              <a:t>mag_mean, event_count, depth_mean</a:t>
            </a:r>
          </a:p>
          <a:p>
            <a:r>
              <a:rPr lang="en-AU"/>
              <a:t>Risk score formula: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AU"/>
              <a:t>Weights magnitude heavily, considers event frequency, penalizes deep events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0FB4-4219-D397-DC21-F6FDA225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009" y="4091940"/>
            <a:ext cx="4889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6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3DB03-E16E-20F9-75BA-560C44EC2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AU"/>
              <a:t>Risk Map Visualization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0A2DD94-169E-C4D3-91F6-32CC932338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10612" y="2957789"/>
            <a:ext cx="5851164" cy="30512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52B8-9586-F621-AC04-D2B8C1813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900" y="1849121"/>
            <a:ext cx="4191001" cy="4139626"/>
          </a:xfrm>
        </p:spPr>
        <p:txBody>
          <a:bodyPr anchor="b">
            <a:normAutofit/>
          </a:bodyPr>
          <a:lstStyle/>
          <a:p>
            <a:r>
              <a:rPr lang="en-AU"/>
              <a:t>Folium rectangles representing grid cells colored by risk</a:t>
            </a:r>
          </a:p>
          <a:p>
            <a:pPr lvl="1"/>
            <a:r>
              <a:rPr lang="en-AU"/>
              <a:t>red zones = highest risk, </a:t>
            </a:r>
          </a:p>
          <a:p>
            <a:pPr lvl="1"/>
            <a:r>
              <a:rPr lang="en-AU"/>
              <a:t>yellow = moderate, </a:t>
            </a:r>
          </a:p>
          <a:p>
            <a:pPr lvl="1"/>
            <a:r>
              <a:rPr lang="en-AU"/>
              <a:t>light for lower risk</a:t>
            </a:r>
          </a:p>
          <a:p>
            <a:r>
              <a:rPr lang="en-AU"/>
              <a:t>Popups display region-specific statistics</a:t>
            </a:r>
          </a:p>
          <a:p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69325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456</Words>
  <Application>Microsoft Macintosh PowerPoint</Application>
  <PresentationFormat>Widescreen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Earthquake risk mapping</vt:lpstr>
      <vt:lpstr>Motivation &amp; Context</vt:lpstr>
      <vt:lpstr>Slide 3: Project Overview </vt:lpstr>
      <vt:lpstr>Dataset Overview</vt:lpstr>
      <vt:lpstr>Data Exploration (EDA)</vt:lpstr>
      <vt:lpstr>Feature Engineering &amp; Modeling</vt:lpstr>
      <vt:lpstr>Geospatial Mapping – Earthquake Points</vt:lpstr>
      <vt:lpstr>Regional Risk Scoring</vt:lpstr>
      <vt:lpstr>Risk Map Visualization</vt:lpstr>
      <vt:lpstr>Interactive and Static Outputs</vt:lpstr>
      <vt:lpstr>Key Findings &amp; Insights</vt:lpstr>
      <vt:lpstr>Limitations &amp; Future Opportunities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Prasanna Gunawardana</dc:creator>
  <cp:lastModifiedBy>Prasanna Gunawardana</cp:lastModifiedBy>
  <cp:revision>23</cp:revision>
  <dcterms:created xsi:type="dcterms:W3CDTF">2025-07-29T21:58:56Z</dcterms:created>
  <dcterms:modified xsi:type="dcterms:W3CDTF">2025-07-30T21:57:14Z</dcterms:modified>
</cp:coreProperties>
</file>