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0"/>
  </p:notesMasterIdLst>
  <p:sldIdLst>
    <p:sldId id="256" r:id="rId2"/>
    <p:sldId id="258" r:id="rId3"/>
    <p:sldId id="259" r:id="rId4"/>
    <p:sldId id="264" r:id="rId5"/>
    <p:sldId id="260" r:id="rId6"/>
    <p:sldId id="265"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F7E773-FD92-4888-B9B0-2BD7B33DCB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F14838A-8309-4CE0-A7C2-4A68A0C629A7}">
      <dgm:prSet/>
      <dgm:spPr/>
      <dgm:t>
        <a:bodyPr/>
        <a:lstStyle/>
        <a:p>
          <a:r>
            <a:rPr lang="en-US" i="0" baseline="0" dirty="0"/>
            <a:t>The growing importance of online reviews in e-commerce drives fashion purchase decisions.</a:t>
          </a:r>
          <a:endParaRPr lang="en-US" dirty="0"/>
        </a:p>
      </dgm:t>
    </dgm:pt>
    <dgm:pt modelId="{0AE3FE26-FC13-406F-891F-0BCF80058F41}" type="parTrans" cxnId="{CD7DDD71-A944-46E9-BB3E-DC75C9CDDED0}">
      <dgm:prSet/>
      <dgm:spPr/>
      <dgm:t>
        <a:bodyPr/>
        <a:lstStyle/>
        <a:p>
          <a:endParaRPr lang="en-US"/>
        </a:p>
      </dgm:t>
    </dgm:pt>
    <dgm:pt modelId="{003F66E3-8FAE-4324-A2BB-57FF9DA5DFF6}" type="sibTrans" cxnId="{CD7DDD71-A944-46E9-BB3E-DC75C9CDDED0}">
      <dgm:prSet/>
      <dgm:spPr/>
      <dgm:t>
        <a:bodyPr/>
        <a:lstStyle/>
        <a:p>
          <a:endParaRPr lang="en-US"/>
        </a:p>
      </dgm:t>
    </dgm:pt>
    <dgm:pt modelId="{AD6E9B08-50F8-4E67-8C8E-D3DA846A089C}">
      <dgm:prSet/>
      <dgm:spPr/>
      <dgm:t>
        <a:bodyPr/>
        <a:lstStyle/>
        <a:p>
          <a:r>
            <a:rPr lang="en-US" i="0" baseline="0" dirty="0"/>
            <a:t>Sentiment analysis helps improve products, customer experience, and personalized marketing.</a:t>
          </a:r>
          <a:endParaRPr lang="en-US" dirty="0"/>
        </a:p>
      </dgm:t>
    </dgm:pt>
    <dgm:pt modelId="{D7D7D876-B016-4057-B0F2-8A3800E9518A}" type="parTrans" cxnId="{A8FB72A4-F1E9-4B3D-901C-6B12629C15EB}">
      <dgm:prSet/>
      <dgm:spPr/>
      <dgm:t>
        <a:bodyPr/>
        <a:lstStyle/>
        <a:p>
          <a:endParaRPr lang="en-US"/>
        </a:p>
      </dgm:t>
    </dgm:pt>
    <dgm:pt modelId="{4BE16FE9-919E-44AC-AFBA-C84C42B5E639}" type="sibTrans" cxnId="{A8FB72A4-F1E9-4B3D-901C-6B12629C15EB}">
      <dgm:prSet/>
      <dgm:spPr/>
      <dgm:t>
        <a:bodyPr/>
        <a:lstStyle/>
        <a:p>
          <a:endParaRPr lang="en-US"/>
        </a:p>
      </dgm:t>
    </dgm:pt>
    <dgm:pt modelId="{719B2258-6E54-4E9C-9415-AB9C595B5F98}">
      <dgm:prSet/>
      <dgm:spPr/>
      <dgm:t>
        <a:bodyPr/>
        <a:lstStyle/>
        <a:p>
          <a:r>
            <a:rPr lang="en-US" i="0" baseline="0" dirty="0"/>
            <a:t>Clothing reviews are subjective and often contain mixed sentiments, making them challenging to analyze.</a:t>
          </a:r>
          <a:endParaRPr lang="en-US" dirty="0"/>
        </a:p>
      </dgm:t>
    </dgm:pt>
    <dgm:pt modelId="{0945B4E4-10F8-47F4-AF22-D8CD316F4C7E}" type="parTrans" cxnId="{19CFD5AC-B5E9-4DF9-B57D-DA699084F772}">
      <dgm:prSet/>
      <dgm:spPr/>
      <dgm:t>
        <a:bodyPr/>
        <a:lstStyle/>
        <a:p>
          <a:endParaRPr lang="en-US"/>
        </a:p>
      </dgm:t>
    </dgm:pt>
    <dgm:pt modelId="{4D46BB68-37D3-4BEC-91C3-AE1099050742}" type="sibTrans" cxnId="{19CFD5AC-B5E9-4DF9-B57D-DA699084F772}">
      <dgm:prSet/>
      <dgm:spPr/>
      <dgm:t>
        <a:bodyPr/>
        <a:lstStyle/>
        <a:p>
          <a:endParaRPr lang="en-US"/>
        </a:p>
      </dgm:t>
    </dgm:pt>
    <dgm:pt modelId="{11E4F1E8-A8C1-4A6A-907B-5634E5216B5C}">
      <dgm:prSet/>
      <dgm:spPr/>
      <dgm:t>
        <a:bodyPr/>
        <a:lstStyle/>
        <a:p>
          <a:r>
            <a:rPr lang="en-US" i="0" baseline="0" dirty="0"/>
            <a:t>Advanced machine learning models are applied to solve real-world sentiment prediction problems.</a:t>
          </a:r>
          <a:endParaRPr lang="en-US" dirty="0"/>
        </a:p>
      </dgm:t>
    </dgm:pt>
    <dgm:pt modelId="{E660A4AC-C50D-4835-9775-B8E66D23C47C}" type="parTrans" cxnId="{F05A9D5D-C313-4EF7-8F1B-05550419AD3F}">
      <dgm:prSet/>
      <dgm:spPr/>
      <dgm:t>
        <a:bodyPr/>
        <a:lstStyle/>
        <a:p>
          <a:endParaRPr lang="en-US"/>
        </a:p>
      </dgm:t>
    </dgm:pt>
    <dgm:pt modelId="{EB8F33B9-360D-4AF5-A3D3-FAB9D7F73E8F}" type="sibTrans" cxnId="{F05A9D5D-C313-4EF7-8F1B-05550419AD3F}">
      <dgm:prSet/>
      <dgm:spPr/>
      <dgm:t>
        <a:bodyPr/>
        <a:lstStyle/>
        <a:p>
          <a:endParaRPr lang="en-US"/>
        </a:p>
      </dgm:t>
    </dgm:pt>
    <dgm:pt modelId="{E0763752-A9E3-4BF1-B0F7-A8FA47DC46B9}" type="pres">
      <dgm:prSet presAssocID="{9EF7E773-FD92-4888-B9B0-2BD7B33DCB0C}" presName="linear" presStyleCnt="0">
        <dgm:presLayoutVars>
          <dgm:animLvl val="lvl"/>
          <dgm:resizeHandles val="exact"/>
        </dgm:presLayoutVars>
      </dgm:prSet>
      <dgm:spPr/>
    </dgm:pt>
    <dgm:pt modelId="{959B9F09-6D5B-424B-819B-50D5B9363DFF}" type="pres">
      <dgm:prSet presAssocID="{DF14838A-8309-4CE0-A7C2-4A68A0C629A7}" presName="parentText" presStyleLbl="node1" presStyleIdx="0" presStyleCnt="4">
        <dgm:presLayoutVars>
          <dgm:chMax val="0"/>
          <dgm:bulletEnabled val="1"/>
        </dgm:presLayoutVars>
      </dgm:prSet>
      <dgm:spPr/>
    </dgm:pt>
    <dgm:pt modelId="{C40B170B-35A6-43B4-BDA9-8CDC5F300E7F}" type="pres">
      <dgm:prSet presAssocID="{003F66E3-8FAE-4324-A2BB-57FF9DA5DFF6}" presName="spacer" presStyleCnt="0"/>
      <dgm:spPr/>
    </dgm:pt>
    <dgm:pt modelId="{5C5F073B-9454-4A65-BFC6-8A8BC5E6E4D4}" type="pres">
      <dgm:prSet presAssocID="{AD6E9B08-50F8-4E67-8C8E-D3DA846A089C}" presName="parentText" presStyleLbl="node1" presStyleIdx="1" presStyleCnt="4">
        <dgm:presLayoutVars>
          <dgm:chMax val="0"/>
          <dgm:bulletEnabled val="1"/>
        </dgm:presLayoutVars>
      </dgm:prSet>
      <dgm:spPr/>
    </dgm:pt>
    <dgm:pt modelId="{A60ACB12-6EBA-45B3-BFAE-AF69B649A9F1}" type="pres">
      <dgm:prSet presAssocID="{4BE16FE9-919E-44AC-AFBA-C84C42B5E639}" presName="spacer" presStyleCnt="0"/>
      <dgm:spPr/>
    </dgm:pt>
    <dgm:pt modelId="{98E21E7F-0553-4A8D-9B4F-FA4F6C2C2F1C}" type="pres">
      <dgm:prSet presAssocID="{719B2258-6E54-4E9C-9415-AB9C595B5F98}" presName="parentText" presStyleLbl="node1" presStyleIdx="2" presStyleCnt="4">
        <dgm:presLayoutVars>
          <dgm:chMax val="0"/>
          <dgm:bulletEnabled val="1"/>
        </dgm:presLayoutVars>
      </dgm:prSet>
      <dgm:spPr/>
    </dgm:pt>
    <dgm:pt modelId="{90739726-84FB-477D-A931-D81D29E4878C}" type="pres">
      <dgm:prSet presAssocID="{4D46BB68-37D3-4BEC-91C3-AE1099050742}" presName="spacer" presStyleCnt="0"/>
      <dgm:spPr/>
    </dgm:pt>
    <dgm:pt modelId="{54123BBB-40CD-4841-821C-33F044422DE2}" type="pres">
      <dgm:prSet presAssocID="{11E4F1E8-A8C1-4A6A-907B-5634E5216B5C}" presName="parentText" presStyleLbl="node1" presStyleIdx="3" presStyleCnt="4">
        <dgm:presLayoutVars>
          <dgm:chMax val="0"/>
          <dgm:bulletEnabled val="1"/>
        </dgm:presLayoutVars>
      </dgm:prSet>
      <dgm:spPr/>
    </dgm:pt>
  </dgm:ptLst>
  <dgm:cxnLst>
    <dgm:cxn modelId="{4F169729-4103-4883-8708-AA6386F59843}" type="presOf" srcId="{9EF7E773-FD92-4888-B9B0-2BD7B33DCB0C}" destId="{E0763752-A9E3-4BF1-B0F7-A8FA47DC46B9}" srcOrd="0" destOrd="0" presId="urn:microsoft.com/office/officeart/2005/8/layout/vList2"/>
    <dgm:cxn modelId="{F05A9D5D-C313-4EF7-8F1B-05550419AD3F}" srcId="{9EF7E773-FD92-4888-B9B0-2BD7B33DCB0C}" destId="{11E4F1E8-A8C1-4A6A-907B-5634E5216B5C}" srcOrd="3" destOrd="0" parTransId="{E660A4AC-C50D-4835-9775-B8E66D23C47C}" sibTransId="{EB8F33B9-360D-4AF5-A3D3-FAB9D7F73E8F}"/>
    <dgm:cxn modelId="{CD7DDD71-A944-46E9-BB3E-DC75C9CDDED0}" srcId="{9EF7E773-FD92-4888-B9B0-2BD7B33DCB0C}" destId="{DF14838A-8309-4CE0-A7C2-4A68A0C629A7}" srcOrd="0" destOrd="0" parTransId="{0AE3FE26-FC13-406F-891F-0BCF80058F41}" sibTransId="{003F66E3-8FAE-4324-A2BB-57FF9DA5DFF6}"/>
    <dgm:cxn modelId="{A8FB72A4-F1E9-4B3D-901C-6B12629C15EB}" srcId="{9EF7E773-FD92-4888-B9B0-2BD7B33DCB0C}" destId="{AD6E9B08-50F8-4E67-8C8E-D3DA846A089C}" srcOrd="1" destOrd="0" parTransId="{D7D7D876-B016-4057-B0F2-8A3800E9518A}" sibTransId="{4BE16FE9-919E-44AC-AFBA-C84C42B5E639}"/>
    <dgm:cxn modelId="{19CFD5AC-B5E9-4DF9-B57D-DA699084F772}" srcId="{9EF7E773-FD92-4888-B9B0-2BD7B33DCB0C}" destId="{719B2258-6E54-4E9C-9415-AB9C595B5F98}" srcOrd="2" destOrd="0" parTransId="{0945B4E4-10F8-47F4-AF22-D8CD316F4C7E}" sibTransId="{4D46BB68-37D3-4BEC-91C3-AE1099050742}"/>
    <dgm:cxn modelId="{094B30D2-34D3-4BDD-8504-34199D7347B1}" type="presOf" srcId="{DF14838A-8309-4CE0-A7C2-4A68A0C629A7}" destId="{959B9F09-6D5B-424B-819B-50D5B9363DFF}" srcOrd="0" destOrd="0" presId="urn:microsoft.com/office/officeart/2005/8/layout/vList2"/>
    <dgm:cxn modelId="{C674E3D8-2C19-47D4-A5A6-231E8BBFCB9E}" type="presOf" srcId="{AD6E9B08-50F8-4E67-8C8E-D3DA846A089C}" destId="{5C5F073B-9454-4A65-BFC6-8A8BC5E6E4D4}" srcOrd="0" destOrd="0" presId="urn:microsoft.com/office/officeart/2005/8/layout/vList2"/>
    <dgm:cxn modelId="{E306E7EB-92D0-4C43-800C-69A71D2EE228}" type="presOf" srcId="{719B2258-6E54-4E9C-9415-AB9C595B5F98}" destId="{98E21E7F-0553-4A8D-9B4F-FA4F6C2C2F1C}" srcOrd="0" destOrd="0" presId="urn:microsoft.com/office/officeart/2005/8/layout/vList2"/>
    <dgm:cxn modelId="{6C8EDEFB-0B9C-4DB6-9912-7EC609231064}" type="presOf" srcId="{11E4F1E8-A8C1-4A6A-907B-5634E5216B5C}" destId="{54123BBB-40CD-4841-821C-33F044422DE2}" srcOrd="0" destOrd="0" presId="urn:microsoft.com/office/officeart/2005/8/layout/vList2"/>
    <dgm:cxn modelId="{9EA365D8-E039-40F4-9DDB-3076BCFF0EE7}" type="presParOf" srcId="{E0763752-A9E3-4BF1-B0F7-A8FA47DC46B9}" destId="{959B9F09-6D5B-424B-819B-50D5B9363DFF}" srcOrd="0" destOrd="0" presId="urn:microsoft.com/office/officeart/2005/8/layout/vList2"/>
    <dgm:cxn modelId="{624F3236-9A41-4A28-B078-22798EE35963}" type="presParOf" srcId="{E0763752-A9E3-4BF1-B0F7-A8FA47DC46B9}" destId="{C40B170B-35A6-43B4-BDA9-8CDC5F300E7F}" srcOrd="1" destOrd="0" presId="urn:microsoft.com/office/officeart/2005/8/layout/vList2"/>
    <dgm:cxn modelId="{4C0B1AAC-1802-439D-9556-E3470494BD4A}" type="presParOf" srcId="{E0763752-A9E3-4BF1-B0F7-A8FA47DC46B9}" destId="{5C5F073B-9454-4A65-BFC6-8A8BC5E6E4D4}" srcOrd="2" destOrd="0" presId="urn:microsoft.com/office/officeart/2005/8/layout/vList2"/>
    <dgm:cxn modelId="{1174A38B-56E0-4232-B04F-5C39A3618B09}" type="presParOf" srcId="{E0763752-A9E3-4BF1-B0F7-A8FA47DC46B9}" destId="{A60ACB12-6EBA-45B3-BFAE-AF69B649A9F1}" srcOrd="3" destOrd="0" presId="urn:microsoft.com/office/officeart/2005/8/layout/vList2"/>
    <dgm:cxn modelId="{705841C7-0829-48BD-A79E-71AED6A98DF1}" type="presParOf" srcId="{E0763752-A9E3-4BF1-B0F7-A8FA47DC46B9}" destId="{98E21E7F-0553-4A8D-9B4F-FA4F6C2C2F1C}" srcOrd="4" destOrd="0" presId="urn:microsoft.com/office/officeart/2005/8/layout/vList2"/>
    <dgm:cxn modelId="{1D9F635A-3ABB-462E-A1F6-583395B89D4A}" type="presParOf" srcId="{E0763752-A9E3-4BF1-B0F7-A8FA47DC46B9}" destId="{90739726-84FB-477D-A931-D81D29E4878C}" srcOrd="5" destOrd="0" presId="urn:microsoft.com/office/officeart/2005/8/layout/vList2"/>
    <dgm:cxn modelId="{0A85F636-4BAD-4226-B2F5-A9FF5DC23C09}" type="presParOf" srcId="{E0763752-A9E3-4BF1-B0F7-A8FA47DC46B9}" destId="{54123BBB-40CD-4841-821C-33F044422DE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6FD9C4-C086-4FF2-A649-04C0A6110D9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02222C0-BDB8-45D5-9195-BC7B36C7B7F9}">
      <dgm:prSet/>
      <dgm:spPr/>
      <dgm:t>
        <a:bodyPr/>
        <a:lstStyle/>
        <a:p>
          <a:pPr algn="just"/>
          <a:r>
            <a:rPr lang="en-US" b="1" dirty="0">
              <a:solidFill>
                <a:schemeClr val="tx1">
                  <a:lumMod val="95000"/>
                  <a:lumOff val="5000"/>
                </a:schemeClr>
              </a:solidFill>
              <a:latin typeface="Aptos" panose="020B0004020202020204" pitchFamily="34" charset="0"/>
            </a:rPr>
            <a:t>Research Question: How accurately can machine learning models predict customer sentiment, such as positive, neutral, or negative, from textual clothing reviews, what features are most predictive of sentiment in this domain, and Which machine learning or deep learning models are most effective for predicting, and how does their performance vary across different types of apparel or demographic groups?</a:t>
          </a:r>
        </a:p>
      </dgm:t>
    </dgm:pt>
    <dgm:pt modelId="{DC0975BE-7D35-4637-8BAD-AC1E026C4D65}" type="parTrans" cxnId="{35E56404-676D-4BDC-BD45-EEBA2583FEB5}">
      <dgm:prSet/>
      <dgm:spPr/>
      <dgm:t>
        <a:bodyPr/>
        <a:lstStyle/>
        <a:p>
          <a:endParaRPr lang="en-US"/>
        </a:p>
      </dgm:t>
    </dgm:pt>
    <dgm:pt modelId="{9FB188C4-FB36-4D9B-B4BB-36A41D6B1713}" type="sibTrans" cxnId="{35E56404-676D-4BDC-BD45-EEBA2583FEB5}">
      <dgm:prSet/>
      <dgm:spPr/>
      <dgm:t>
        <a:bodyPr/>
        <a:lstStyle/>
        <a:p>
          <a:endParaRPr lang="en-US"/>
        </a:p>
      </dgm:t>
    </dgm:pt>
    <dgm:pt modelId="{74FEE9CB-DFCA-4C2C-859B-482882AFB5FD}" type="pres">
      <dgm:prSet presAssocID="{5C6FD9C4-C086-4FF2-A649-04C0A6110D9E}" presName="diagram" presStyleCnt="0">
        <dgm:presLayoutVars>
          <dgm:dir/>
          <dgm:resizeHandles val="exact"/>
        </dgm:presLayoutVars>
      </dgm:prSet>
      <dgm:spPr/>
    </dgm:pt>
    <dgm:pt modelId="{9A0B505B-E441-4002-AFB0-4C274C7B52E2}" type="pres">
      <dgm:prSet presAssocID="{602222C0-BDB8-45D5-9195-BC7B36C7B7F9}" presName="node" presStyleLbl="node1" presStyleIdx="0" presStyleCnt="1" custScaleX="183184" custScaleY="120600">
        <dgm:presLayoutVars>
          <dgm:bulletEnabled val="1"/>
        </dgm:presLayoutVars>
      </dgm:prSet>
      <dgm:spPr/>
    </dgm:pt>
  </dgm:ptLst>
  <dgm:cxnLst>
    <dgm:cxn modelId="{35E56404-676D-4BDC-BD45-EEBA2583FEB5}" srcId="{5C6FD9C4-C086-4FF2-A649-04C0A6110D9E}" destId="{602222C0-BDB8-45D5-9195-BC7B36C7B7F9}" srcOrd="0" destOrd="0" parTransId="{DC0975BE-7D35-4637-8BAD-AC1E026C4D65}" sibTransId="{9FB188C4-FB36-4D9B-B4BB-36A41D6B1713}"/>
    <dgm:cxn modelId="{847AD35C-958D-4881-859D-9B92FAE291EE}" type="presOf" srcId="{602222C0-BDB8-45D5-9195-BC7B36C7B7F9}" destId="{9A0B505B-E441-4002-AFB0-4C274C7B52E2}" srcOrd="0" destOrd="0" presId="urn:microsoft.com/office/officeart/2005/8/layout/default"/>
    <dgm:cxn modelId="{E5B1B1B5-B56A-4764-A581-AC0B66FD4741}" type="presOf" srcId="{5C6FD9C4-C086-4FF2-A649-04C0A6110D9E}" destId="{74FEE9CB-DFCA-4C2C-859B-482882AFB5FD}" srcOrd="0" destOrd="0" presId="urn:microsoft.com/office/officeart/2005/8/layout/default"/>
    <dgm:cxn modelId="{A8870A31-CBCC-45EA-98ED-60BF892D9427}" type="presParOf" srcId="{74FEE9CB-DFCA-4C2C-859B-482882AFB5FD}" destId="{9A0B505B-E441-4002-AFB0-4C274C7B52E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B9F09-6D5B-424B-819B-50D5B9363DFF}">
      <dsp:nvSpPr>
        <dsp:cNvPr id="0" name=""/>
        <dsp:cNvSpPr/>
      </dsp:nvSpPr>
      <dsp:spPr>
        <a:xfrm>
          <a:off x="0" y="56775"/>
          <a:ext cx="9966953"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0" kern="1200" baseline="0" dirty="0"/>
            <a:t>The growing importance of online reviews in e-commerce drives fashion purchase decisions.</a:t>
          </a:r>
          <a:endParaRPr lang="en-US" sz="2100" kern="1200" dirty="0"/>
        </a:p>
      </dsp:txBody>
      <dsp:txXfrm>
        <a:off x="40780" y="97555"/>
        <a:ext cx="9885393" cy="753819"/>
      </dsp:txXfrm>
    </dsp:sp>
    <dsp:sp modelId="{5C5F073B-9454-4A65-BFC6-8A8BC5E6E4D4}">
      <dsp:nvSpPr>
        <dsp:cNvPr id="0" name=""/>
        <dsp:cNvSpPr/>
      </dsp:nvSpPr>
      <dsp:spPr>
        <a:xfrm>
          <a:off x="0" y="952635"/>
          <a:ext cx="9966953"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0" kern="1200" baseline="0" dirty="0"/>
            <a:t>Sentiment analysis helps improve products, customer experience, and personalized marketing.</a:t>
          </a:r>
          <a:endParaRPr lang="en-US" sz="2100" kern="1200" dirty="0"/>
        </a:p>
      </dsp:txBody>
      <dsp:txXfrm>
        <a:off x="40780" y="993415"/>
        <a:ext cx="9885393" cy="753819"/>
      </dsp:txXfrm>
    </dsp:sp>
    <dsp:sp modelId="{98E21E7F-0553-4A8D-9B4F-FA4F6C2C2F1C}">
      <dsp:nvSpPr>
        <dsp:cNvPr id="0" name=""/>
        <dsp:cNvSpPr/>
      </dsp:nvSpPr>
      <dsp:spPr>
        <a:xfrm>
          <a:off x="0" y="1848495"/>
          <a:ext cx="9966953"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0" kern="1200" baseline="0" dirty="0"/>
            <a:t>Clothing reviews are subjective and often contain mixed sentiments, making them challenging to analyze.</a:t>
          </a:r>
          <a:endParaRPr lang="en-US" sz="2100" kern="1200" dirty="0"/>
        </a:p>
      </dsp:txBody>
      <dsp:txXfrm>
        <a:off x="40780" y="1889275"/>
        <a:ext cx="9885393" cy="753819"/>
      </dsp:txXfrm>
    </dsp:sp>
    <dsp:sp modelId="{54123BBB-40CD-4841-821C-33F044422DE2}">
      <dsp:nvSpPr>
        <dsp:cNvPr id="0" name=""/>
        <dsp:cNvSpPr/>
      </dsp:nvSpPr>
      <dsp:spPr>
        <a:xfrm>
          <a:off x="0" y="2744355"/>
          <a:ext cx="9966953"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0" kern="1200" baseline="0" dirty="0"/>
            <a:t>Advanced machine learning models are applied to solve real-world sentiment prediction problems.</a:t>
          </a:r>
          <a:endParaRPr lang="en-US" sz="2100" kern="1200" dirty="0"/>
        </a:p>
      </dsp:txBody>
      <dsp:txXfrm>
        <a:off x="40780" y="2785135"/>
        <a:ext cx="9885393" cy="753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B505B-E441-4002-AFB0-4C274C7B52E2}">
      <dsp:nvSpPr>
        <dsp:cNvPr id="0" name=""/>
        <dsp:cNvSpPr/>
      </dsp:nvSpPr>
      <dsp:spPr>
        <a:xfrm>
          <a:off x="6" y="2935"/>
          <a:ext cx="8983476" cy="354858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US" sz="2700" b="1" kern="1200" dirty="0">
              <a:solidFill>
                <a:schemeClr val="tx1">
                  <a:lumMod val="95000"/>
                  <a:lumOff val="5000"/>
                </a:schemeClr>
              </a:solidFill>
              <a:latin typeface="Aptos" panose="020B0004020202020204" pitchFamily="34" charset="0"/>
            </a:rPr>
            <a:t>Research Question: How accurately can machine learning models predict customer sentiment, such as positive, neutral, or negative, from textual clothing reviews, what features are most predictive of sentiment in this domain, and Which machine learning or deep learning models are most effective for predicting, and how does their performance vary across different types of apparel or demographic groups?</a:t>
          </a:r>
        </a:p>
      </dsp:txBody>
      <dsp:txXfrm>
        <a:off x="6" y="2935"/>
        <a:ext cx="8983476" cy="35485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05774-B738-402F-93A2-ADCC5862AC4D}" type="datetimeFigureOut">
              <a:rPr lang="en-US" smtClean="0"/>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21680-30DB-4A4D-94B8-AA7A16B27DD1}" type="slidenum">
              <a:rPr lang="en-US" smtClean="0"/>
              <a:t>‹#›</a:t>
            </a:fld>
            <a:endParaRPr lang="en-US"/>
          </a:p>
        </p:txBody>
      </p:sp>
    </p:spTree>
    <p:extLst>
      <p:ext uri="{BB962C8B-B14F-4D97-AF65-F5344CB8AC3E}">
        <p14:creationId xmlns:p14="http://schemas.microsoft.com/office/powerpoint/2010/main" val="1139438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21680-30DB-4A4D-94B8-AA7A16B27DD1}" type="slidenum">
              <a:rPr lang="en-US" smtClean="0"/>
              <a:t>8</a:t>
            </a:fld>
            <a:endParaRPr lang="en-US"/>
          </a:p>
        </p:txBody>
      </p:sp>
    </p:spTree>
    <p:extLst>
      <p:ext uri="{BB962C8B-B14F-4D97-AF65-F5344CB8AC3E}">
        <p14:creationId xmlns:p14="http://schemas.microsoft.com/office/powerpoint/2010/main" val="3557613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D6FD1-FC99-422F-9C24-34FDCF8CF00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D1905-509A-4955-8E90-CD945A013954}" type="slidenum">
              <a:rPr lang="en-US" smtClean="0"/>
              <a:t>‹#›</a:t>
            </a:fld>
            <a:endParaRPr lang="en-US"/>
          </a:p>
        </p:txBody>
      </p:sp>
    </p:spTree>
    <p:extLst>
      <p:ext uri="{BB962C8B-B14F-4D97-AF65-F5344CB8AC3E}">
        <p14:creationId xmlns:p14="http://schemas.microsoft.com/office/powerpoint/2010/main" val="228903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5D6FD1-FC99-422F-9C24-34FDCF8CF001}"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D1905-509A-4955-8E90-CD945A013954}" type="slidenum">
              <a:rPr lang="en-US" smtClean="0"/>
              <a:t>‹#›</a:t>
            </a:fld>
            <a:endParaRPr lang="en-US"/>
          </a:p>
        </p:txBody>
      </p:sp>
    </p:spTree>
    <p:extLst>
      <p:ext uri="{BB962C8B-B14F-4D97-AF65-F5344CB8AC3E}">
        <p14:creationId xmlns:p14="http://schemas.microsoft.com/office/powerpoint/2010/main" val="232410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95D6FD1-FC99-422F-9C24-34FDCF8CF00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D1905-509A-4955-8E90-CD945A013954}" type="slidenum">
              <a:rPr lang="en-US" smtClean="0"/>
              <a:t>‹#›</a:t>
            </a:fld>
            <a:endParaRPr lang="en-US"/>
          </a:p>
        </p:txBody>
      </p:sp>
    </p:spTree>
    <p:extLst>
      <p:ext uri="{BB962C8B-B14F-4D97-AF65-F5344CB8AC3E}">
        <p14:creationId xmlns:p14="http://schemas.microsoft.com/office/powerpoint/2010/main" val="1539926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395D6FD1-FC99-422F-9C24-34FDCF8CF001}" type="datetimeFigureOut">
              <a:rPr lang="en-US" smtClean="0"/>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D1905-509A-4955-8E90-CD945A013954}" type="slidenum">
              <a:rPr lang="en-US" smtClean="0"/>
              <a:t>‹#›</a:t>
            </a:fld>
            <a:endParaRPr lang="en-US"/>
          </a:p>
        </p:txBody>
      </p:sp>
    </p:spTree>
    <p:extLst>
      <p:ext uri="{BB962C8B-B14F-4D97-AF65-F5344CB8AC3E}">
        <p14:creationId xmlns:p14="http://schemas.microsoft.com/office/powerpoint/2010/main" val="4038184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D6FD1-FC99-422F-9C24-34FDCF8CF00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D1905-509A-4955-8E90-CD945A013954}" type="slidenum">
              <a:rPr lang="en-US" smtClean="0"/>
              <a:t>‹#›</a:t>
            </a:fld>
            <a:endParaRPr lang="en-US"/>
          </a:p>
        </p:txBody>
      </p:sp>
    </p:spTree>
    <p:extLst>
      <p:ext uri="{BB962C8B-B14F-4D97-AF65-F5344CB8AC3E}">
        <p14:creationId xmlns:p14="http://schemas.microsoft.com/office/powerpoint/2010/main" val="2859276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D6FD1-FC99-422F-9C24-34FDCF8CF00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D1905-509A-4955-8E90-CD945A013954}" type="slidenum">
              <a:rPr lang="en-US" smtClean="0"/>
              <a:t>‹#›</a:t>
            </a:fld>
            <a:endParaRPr lang="en-US"/>
          </a:p>
        </p:txBody>
      </p:sp>
    </p:spTree>
    <p:extLst>
      <p:ext uri="{BB962C8B-B14F-4D97-AF65-F5344CB8AC3E}">
        <p14:creationId xmlns:p14="http://schemas.microsoft.com/office/powerpoint/2010/main" val="800225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D6FD1-FC99-422F-9C24-34FDCF8CF00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D1905-509A-4955-8E90-CD945A013954}" type="slidenum">
              <a:rPr lang="en-US" smtClean="0"/>
              <a:t>‹#›</a:t>
            </a:fld>
            <a:endParaRPr lang="en-US"/>
          </a:p>
        </p:txBody>
      </p:sp>
    </p:spTree>
    <p:extLst>
      <p:ext uri="{BB962C8B-B14F-4D97-AF65-F5344CB8AC3E}">
        <p14:creationId xmlns:p14="http://schemas.microsoft.com/office/powerpoint/2010/main" val="114980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5D6FD1-FC99-422F-9C24-34FDCF8CF00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D1905-509A-4955-8E90-CD945A013954}" type="slidenum">
              <a:rPr lang="en-US" smtClean="0"/>
              <a:t>‹#›</a:t>
            </a:fld>
            <a:endParaRPr lang="en-US"/>
          </a:p>
        </p:txBody>
      </p:sp>
    </p:spTree>
    <p:extLst>
      <p:ext uri="{BB962C8B-B14F-4D97-AF65-F5344CB8AC3E}">
        <p14:creationId xmlns:p14="http://schemas.microsoft.com/office/powerpoint/2010/main" val="3400064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5D6FD1-FC99-422F-9C24-34FDCF8CF001}"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D1905-509A-4955-8E90-CD945A013954}" type="slidenum">
              <a:rPr lang="en-US" smtClean="0"/>
              <a:t>‹#›</a:t>
            </a:fld>
            <a:endParaRPr lang="en-US"/>
          </a:p>
        </p:txBody>
      </p:sp>
    </p:spTree>
    <p:extLst>
      <p:ext uri="{BB962C8B-B14F-4D97-AF65-F5344CB8AC3E}">
        <p14:creationId xmlns:p14="http://schemas.microsoft.com/office/powerpoint/2010/main" val="114959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5D6FD1-FC99-422F-9C24-34FDCF8CF001}" type="datetimeFigureOut">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D1905-509A-4955-8E90-CD945A013954}" type="slidenum">
              <a:rPr lang="en-US" smtClean="0"/>
              <a:t>‹#›</a:t>
            </a:fld>
            <a:endParaRPr lang="en-US"/>
          </a:p>
        </p:txBody>
      </p:sp>
    </p:spTree>
    <p:extLst>
      <p:ext uri="{BB962C8B-B14F-4D97-AF65-F5344CB8AC3E}">
        <p14:creationId xmlns:p14="http://schemas.microsoft.com/office/powerpoint/2010/main" val="3133002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5D6FD1-FC99-422F-9C24-34FDCF8CF001}"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D1905-509A-4955-8E90-CD945A013954}" type="slidenum">
              <a:rPr lang="en-US" smtClean="0"/>
              <a:t>‹#›</a:t>
            </a:fld>
            <a:endParaRPr lang="en-US"/>
          </a:p>
        </p:txBody>
      </p:sp>
    </p:spTree>
    <p:extLst>
      <p:ext uri="{BB962C8B-B14F-4D97-AF65-F5344CB8AC3E}">
        <p14:creationId xmlns:p14="http://schemas.microsoft.com/office/powerpoint/2010/main" val="207560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D6FD1-FC99-422F-9C24-34FDCF8CF001}" type="datetimeFigureOut">
              <a:rPr lang="en-US" smtClean="0"/>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D1905-509A-4955-8E90-CD945A013954}" type="slidenum">
              <a:rPr lang="en-US" smtClean="0"/>
              <a:t>‹#›</a:t>
            </a:fld>
            <a:endParaRPr lang="en-US"/>
          </a:p>
        </p:txBody>
      </p:sp>
    </p:spTree>
    <p:extLst>
      <p:ext uri="{BB962C8B-B14F-4D97-AF65-F5344CB8AC3E}">
        <p14:creationId xmlns:p14="http://schemas.microsoft.com/office/powerpoint/2010/main" val="58831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5D6FD1-FC99-422F-9C24-34FDCF8CF001}"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D1905-509A-4955-8E90-CD945A013954}" type="slidenum">
              <a:rPr lang="en-US" smtClean="0"/>
              <a:t>‹#›</a:t>
            </a:fld>
            <a:endParaRPr lang="en-US"/>
          </a:p>
        </p:txBody>
      </p:sp>
    </p:spTree>
    <p:extLst>
      <p:ext uri="{BB962C8B-B14F-4D97-AF65-F5344CB8AC3E}">
        <p14:creationId xmlns:p14="http://schemas.microsoft.com/office/powerpoint/2010/main" val="195940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95D6FD1-FC99-422F-9C24-34FDCF8CF001}" type="datetimeFigureOut">
              <a:rPr lang="en-US" smtClean="0"/>
              <a:t>10/15/2024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EB1D1905-509A-4955-8E90-CD945A013954}" type="slidenum">
              <a:rPr lang="en-US" smtClean="0"/>
              <a:t>‹#›</a:t>
            </a:fld>
            <a:endParaRPr lang="en-US"/>
          </a:p>
        </p:txBody>
      </p:sp>
    </p:spTree>
    <p:extLst>
      <p:ext uri="{BB962C8B-B14F-4D97-AF65-F5344CB8AC3E}">
        <p14:creationId xmlns:p14="http://schemas.microsoft.com/office/powerpoint/2010/main" val="30580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95D6FD1-FC99-422F-9C24-34FDCF8CF001}" type="datetimeFigureOut">
              <a:rPr lang="en-US" smtClean="0"/>
              <a:t>10/15/2024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B1D1905-509A-4955-8E90-CD945A013954}" type="slidenum">
              <a:rPr lang="en-US" smtClean="0"/>
              <a:t>‹#›</a:t>
            </a:fld>
            <a:endParaRPr lang="en-US"/>
          </a:p>
        </p:txBody>
      </p:sp>
    </p:spTree>
    <p:extLst>
      <p:ext uri="{BB962C8B-B14F-4D97-AF65-F5344CB8AC3E}">
        <p14:creationId xmlns:p14="http://schemas.microsoft.com/office/powerpoint/2010/main" val="2078254393"/>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1D99-616F-B9BF-909C-53A6B12E1E69}"/>
              </a:ext>
            </a:extLst>
          </p:cNvPr>
          <p:cNvSpPr>
            <a:spLocks noGrp="1"/>
          </p:cNvSpPr>
          <p:nvPr>
            <p:ph type="ctrTitle"/>
          </p:nvPr>
        </p:nvSpPr>
        <p:spPr>
          <a:xfrm>
            <a:off x="353961" y="1141132"/>
            <a:ext cx="8062452" cy="2418146"/>
          </a:xfrm>
        </p:spPr>
        <p:txBody>
          <a:bodyPr>
            <a:normAutofit/>
          </a:bodyPr>
          <a:lstStyle/>
          <a:p>
            <a:pPr algn="ctr"/>
            <a:r>
              <a:rPr lang="en-US" sz="4400" dirty="0">
                <a:latin typeface="Aptos" panose="020B0004020202020204" pitchFamily="34" charset="0"/>
                <a:cs typeface="Shruti" panose="020B0502040204020203" pitchFamily="34" charset="0"/>
              </a:rPr>
              <a:t>Predicting Sentiment Using Textual Clothing Reviews Using Machine Learning Models</a:t>
            </a:r>
          </a:p>
        </p:txBody>
      </p:sp>
      <p:sp>
        <p:nvSpPr>
          <p:cNvPr id="3" name="Subtitle 2">
            <a:extLst>
              <a:ext uri="{FF2B5EF4-FFF2-40B4-BE49-F238E27FC236}">
                <a16:creationId xmlns:a16="http://schemas.microsoft.com/office/drawing/2014/main" id="{EECC4338-4B4E-45AB-A874-F1E3BA1E73C2}"/>
              </a:ext>
            </a:extLst>
          </p:cNvPr>
          <p:cNvSpPr>
            <a:spLocks noGrp="1"/>
          </p:cNvSpPr>
          <p:nvPr>
            <p:ph type="subTitle" idx="1"/>
          </p:nvPr>
        </p:nvSpPr>
        <p:spPr>
          <a:xfrm>
            <a:off x="6233651" y="5132439"/>
            <a:ext cx="3559278" cy="1002890"/>
          </a:xfrm>
        </p:spPr>
        <p:txBody>
          <a:bodyPr>
            <a:normAutofit/>
          </a:bodyPr>
          <a:lstStyle/>
          <a:p>
            <a:r>
              <a:rPr lang="en-US" dirty="0"/>
              <a:t>Lakshmi Prasanna Mandava</a:t>
            </a:r>
          </a:p>
          <a:p>
            <a:r>
              <a:rPr lang="en-US" dirty="0"/>
              <a:t>22083075</a:t>
            </a:r>
          </a:p>
          <a:p>
            <a:endParaRPr lang="en-US" dirty="0"/>
          </a:p>
        </p:txBody>
      </p:sp>
    </p:spTree>
    <p:extLst>
      <p:ext uri="{BB962C8B-B14F-4D97-AF65-F5344CB8AC3E}">
        <p14:creationId xmlns:p14="http://schemas.microsoft.com/office/powerpoint/2010/main" val="45981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663387-F2EC-7A1A-27B6-E43978487D98}"/>
              </a:ext>
            </a:extLst>
          </p:cNvPr>
          <p:cNvSpPr>
            <a:spLocks noGrp="1"/>
          </p:cNvSpPr>
          <p:nvPr>
            <p:ph type="title"/>
          </p:nvPr>
        </p:nvSpPr>
        <p:spPr>
          <a:xfrm>
            <a:off x="810000" y="447188"/>
            <a:ext cx="10571998" cy="970450"/>
          </a:xfrm>
          <a:effectLst/>
        </p:spPr>
        <p:txBody>
          <a:bodyPr anchor="ctr">
            <a:normAutofit/>
          </a:bodyPr>
          <a:lstStyle/>
          <a:p>
            <a:pPr algn="ctr"/>
            <a:r>
              <a:rPr lang="en-US" sz="2800">
                <a:solidFill>
                  <a:schemeClr val="tx1"/>
                </a:solidFill>
                <a:latin typeface="Aptos" panose="020B0004020202020204" pitchFamily="34" charset="0"/>
              </a:rPr>
              <a:t>Background</a:t>
            </a:r>
            <a:br>
              <a:rPr lang="en-US" sz="2800">
                <a:solidFill>
                  <a:schemeClr val="tx1"/>
                </a:solidFill>
                <a:latin typeface="Aptos" panose="020B0004020202020204" pitchFamily="34" charset="0"/>
              </a:rPr>
            </a:br>
            <a:endParaRPr lang="en-US" sz="2800" dirty="0">
              <a:solidFill>
                <a:schemeClr val="tx1"/>
              </a:solidFill>
              <a:latin typeface="Aptos" panose="020B0004020202020204" pitchFamily="34" charset="0"/>
            </a:endParaRPr>
          </a:p>
        </p:txBody>
      </p:sp>
      <p:sp>
        <p:nvSpPr>
          <p:cNvPr id="71" name="Freeform: Shape 70">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9" name="Rectangle 1">
            <a:extLst>
              <a:ext uri="{FF2B5EF4-FFF2-40B4-BE49-F238E27FC236}">
                <a16:creationId xmlns:a16="http://schemas.microsoft.com/office/drawing/2014/main" id="{1C3223DD-2A17-C62E-8948-59CEBB2365C9}"/>
              </a:ext>
            </a:extLst>
          </p:cNvPr>
          <p:cNvGraphicFramePr>
            <a:graphicFrameLocks noGrp="1"/>
          </p:cNvGraphicFramePr>
          <p:nvPr>
            <p:ph idx="1"/>
            <p:extLst>
              <p:ext uri="{D42A27DB-BD31-4B8C-83A1-F6EECF244321}">
                <p14:modId xmlns:p14="http://schemas.microsoft.com/office/powerpoint/2010/main" val="2793358926"/>
              </p:ext>
            </p:extLst>
          </p:nvPr>
        </p:nvGraphicFramePr>
        <p:xfrm>
          <a:off x="1115732" y="2222287"/>
          <a:ext cx="9966953"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325710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0735-AF50-C024-F147-C7E4C6EE5EB0}"/>
              </a:ext>
            </a:extLst>
          </p:cNvPr>
          <p:cNvSpPr>
            <a:spLocks noGrp="1"/>
          </p:cNvSpPr>
          <p:nvPr>
            <p:ph type="title"/>
          </p:nvPr>
        </p:nvSpPr>
        <p:spPr>
          <a:xfrm>
            <a:off x="1600754" y="1087374"/>
            <a:ext cx="8983489" cy="1000978"/>
          </a:xfrm>
        </p:spPr>
        <p:txBody>
          <a:bodyPr>
            <a:noAutofit/>
          </a:bodyPr>
          <a:lstStyle/>
          <a:p>
            <a:r>
              <a:rPr lang="en-US" dirty="0">
                <a:latin typeface="Aptos" panose="020B0004020202020204" pitchFamily="34" charset="0"/>
              </a:rPr>
              <a:t>Research question</a:t>
            </a:r>
            <a:br>
              <a:rPr lang="en-US" dirty="0">
                <a:latin typeface="Aptos" panose="020B0004020202020204" pitchFamily="34" charset="0"/>
              </a:rPr>
            </a:br>
            <a:endParaRPr lang="en-US" dirty="0">
              <a:latin typeface="Aptos" panose="020B0004020202020204" pitchFamily="34" charset="0"/>
            </a:endParaRPr>
          </a:p>
        </p:txBody>
      </p:sp>
      <p:graphicFrame>
        <p:nvGraphicFramePr>
          <p:cNvPr id="18" name="Content Placeholder 2">
            <a:extLst>
              <a:ext uri="{FF2B5EF4-FFF2-40B4-BE49-F238E27FC236}">
                <a16:creationId xmlns:a16="http://schemas.microsoft.com/office/drawing/2014/main" id="{0166E9A3-01CA-407B-28BE-1B81090D0A74}"/>
              </a:ext>
            </a:extLst>
          </p:cNvPr>
          <p:cNvGraphicFramePr>
            <a:graphicFrameLocks noGrp="1"/>
          </p:cNvGraphicFramePr>
          <p:nvPr>
            <p:ph idx="1"/>
            <p:extLst>
              <p:ext uri="{D42A27DB-BD31-4B8C-83A1-F6EECF244321}">
                <p14:modId xmlns:p14="http://schemas.microsoft.com/office/powerpoint/2010/main" val="2003867915"/>
              </p:ext>
            </p:extLst>
          </p:nvPr>
        </p:nvGraphicFramePr>
        <p:xfrm>
          <a:off x="1600753" y="2535446"/>
          <a:ext cx="8983489" cy="3554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2140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B2E45B5-BA01-E949-4B5D-04D4608BB492}"/>
              </a:ext>
            </a:extLst>
          </p:cNvPr>
          <p:cNvSpPr>
            <a:spLocks noGrp="1"/>
          </p:cNvSpPr>
          <p:nvPr>
            <p:ph type="title"/>
          </p:nvPr>
        </p:nvSpPr>
        <p:spPr>
          <a:xfrm>
            <a:off x="451515" y="1734857"/>
            <a:ext cx="3765483" cy="3388287"/>
          </a:xfrm>
        </p:spPr>
        <p:txBody>
          <a:bodyPr anchor="ctr">
            <a:normAutofit/>
          </a:bodyPr>
          <a:lstStyle/>
          <a:p>
            <a:r>
              <a:rPr lang="en-US" dirty="0"/>
              <a:t>Objectives</a:t>
            </a:r>
          </a:p>
        </p:txBody>
      </p:sp>
      <p:sp>
        <p:nvSpPr>
          <p:cNvPr id="8" name="Rectangle 1">
            <a:extLst>
              <a:ext uri="{FF2B5EF4-FFF2-40B4-BE49-F238E27FC236}">
                <a16:creationId xmlns:a16="http://schemas.microsoft.com/office/drawing/2014/main" id="{AC76D17F-95DF-D2EC-9F3F-EFD1F3471C2F}"/>
              </a:ext>
            </a:extLst>
          </p:cNvPr>
          <p:cNvSpPr>
            <a:spLocks noGrp="1" noChangeArrowheads="1"/>
          </p:cNvSpPr>
          <p:nvPr>
            <p:ph idx="1"/>
          </p:nvPr>
        </p:nvSpPr>
        <p:spPr bwMode="auto">
          <a:xfrm>
            <a:off x="6008068" y="978993"/>
            <a:ext cx="5365218" cy="4900014"/>
          </a:xfrm>
          <a:prstGeom prst="rect">
            <a:avLst/>
          </a:prstGeom>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defTabSz="914400" eaLnBrk="0" fontAlgn="base" hangingPunct="0">
              <a:lnSpc>
                <a:spcPct val="90000"/>
              </a:lnSpc>
              <a:spcBef>
                <a:spcPct val="0"/>
              </a:spcBef>
              <a:buClrTx/>
            </a:pPr>
            <a:r>
              <a:rPr kumimoji="0" lang="en-US" altLang="en-US" sz="1400" b="0" i="0" u="none" strike="noStrike" cap="none" normalizeH="0" baseline="0" dirty="0">
                <a:ln>
                  <a:noFill/>
                </a:ln>
                <a:effectLst/>
                <a:latin typeface="Arial" panose="020B0604020202020204" pitchFamily="34" charset="0"/>
              </a:rPr>
              <a:t>Build machine learning and deep learning models to predict customer sentiment from clothing reviews.</a:t>
            </a:r>
          </a:p>
          <a:p>
            <a:pPr defTabSz="914400" eaLnBrk="0" fontAlgn="base" hangingPunct="0">
              <a:lnSpc>
                <a:spcPct val="90000"/>
              </a:lnSpc>
              <a:spcBef>
                <a:spcPct val="0"/>
              </a:spcBef>
              <a:buClrTx/>
            </a:pPr>
            <a:r>
              <a:rPr kumimoji="0" lang="en-US" altLang="en-US" sz="1400" b="0" i="0" u="none" strike="noStrike" cap="none" normalizeH="0" baseline="0" dirty="0">
                <a:ln>
                  <a:noFill/>
                </a:ln>
                <a:effectLst/>
                <a:latin typeface="Arial" panose="020B0604020202020204" pitchFamily="34" charset="0"/>
              </a:rPr>
              <a:t>Create a pipeline that automates the process from review text preprocessing to sentiment classification</a:t>
            </a:r>
          </a:p>
          <a:p>
            <a:pPr defTabSz="914400" eaLnBrk="0" fontAlgn="base" hangingPunct="0">
              <a:lnSpc>
                <a:spcPct val="90000"/>
              </a:lnSpc>
              <a:spcBef>
                <a:spcPct val="0"/>
              </a:spcBef>
              <a:buClrTx/>
            </a:pPr>
            <a:r>
              <a:rPr kumimoji="0" lang="en-US" altLang="en-US" sz="1400" b="0" i="0" u="none" strike="noStrike" cap="none" normalizeH="0" baseline="0" dirty="0">
                <a:ln>
                  <a:noFill/>
                </a:ln>
                <a:effectLst/>
                <a:latin typeface="Arial" panose="020B0604020202020204" pitchFamily="34" charset="0"/>
              </a:rPr>
              <a:t>Analyze which textual features are most important for predicting sentiment in clothing reviews.</a:t>
            </a:r>
          </a:p>
          <a:p>
            <a:pPr defTabSz="914400" eaLnBrk="0" fontAlgn="base" hangingPunct="0">
              <a:lnSpc>
                <a:spcPct val="90000"/>
              </a:lnSpc>
              <a:spcBef>
                <a:spcPct val="0"/>
              </a:spcBef>
              <a:buClrTx/>
            </a:pPr>
            <a:r>
              <a:rPr kumimoji="0" lang="en-US" altLang="en-US" sz="1400" b="0" i="0" u="none" strike="noStrike" cap="none" normalizeH="0" baseline="0" dirty="0">
                <a:ln>
                  <a:noFill/>
                </a:ln>
                <a:effectLst/>
                <a:latin typeface="Arial" panose="020B0604020202020204" pitchFamily="34" charset="0"/>
              </a:rPr>
              <a:t>Evaluate how sentiment prediction accuracy varies across different clothing categories</a:t>
            </a:r>
          </a:p>
          <a:p>
            <a:pPr defTabSz="914400" eaLnBrk="0" fontAlgn="base" hangingPunct="0">
              <a:lnSpc>
                <a:spcPct val="90000"/>
              </a:lnSpc>
              <a:spcBef>
                <a:spcPct val="0"/>
              </a:spcBef>
              <a:buClrTx/>
            </a:pPr>
            <a:r>
              <a:rPr kumimoji="0" lang="en-US" altLang="en-US" sz="1400" b="0" i="0" u="none" strike="noStrike" cap="none" normalizeH="0" baseline="0" dirty="0">
                <a:ln>
                  <a:noFill/>
                </a:ln>
                <a:effectLst/>
                <a:latin typeface="Arial" panose="020B0604020202020204" pitchFamily="34" charset="0"/>
              </a:rPr>
              <a:t>Compare the effectiveness of Traditional machine learning models with advanced deep learning models.</a:t>
            </a:r>
          </a:p>
          <a:p>
            <a:pPr defTabSz="914400" eaLnBrk="0" fontAlgn="base" hangingPunct="0">
              <a:lnSpc>
                <a:spcPct val="90000"/>
              </a:lnSpc>
              <a:spcBef>
                <a:spcPct val="0"/>
              </a:spcBef>
              <a:buClrTx/>
            </a:pPr>
            <a:r>
              <a:rPr kumimoji="0" lang="en-US" altLang="en-US" sz="1400" b="0" i="0" u="none" strike="noStrike" cap="none" normalizeH="0" baseline="0" dirty="0">
                <a:ln>
                  <a:noFill/>
                </a:ln>
                <a:effectLst/>
                <a:latin typeface="Arial" panose="020B0604020202020204" pitchFamily="34" charset="0"/>
              </a:rPr>
              <a:t>Assess model performance using key metrics to ensure the best sentiment prediction.</a:t>
            </a:r>
          </a:p>
          <a:p>
            <a:pPr defTabSz="914400" eaLnBrk="0" fontAlgn="base" hangingPunct="0">
              <a:lnSpc>
                <a:spcPct val="90000"/>
              </a:lnSpc>
              <a:spcBef>
                <a:spcPct val="0"/>
              </a:spcBef>
              <a:buClrTx/>
            </a:pPr>
            <a:r>
              <a:rPr kumimoji="0" lang="en-US" altLang="en-US" sz="1400" b="0" i="0" u="none" strike="noStrike" cap="none" normalizeH="0" baseline="0" dirty="0">
                <a:ln>
                  <a:noFill/>
                </a:ln>
                <a:effectLst/>
                <a:latin typeface="Arial" panose="020B0604020202020204" pitchFamily="34" charset="0"/>
              </a:rPr>
              <a:t>Offer insights on how e-commerce platforms and retailers can leverage sentiment prediction models</a:t>
            </a:r>
          </a:p>
        </p:txBody>
      </p:sp>
    </p:spTree>
    <p:extLst>
      <p:ext uri="{BB962C8B-B14F-4D97-AF65-F5344CB8AC3E}">
        <p14:creationId xmlns:p14="http://schemas.microsoft.com/office/powerpoint/2010/main" val="219244544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DE53C47-1333-8F15-2E64-CBD03B5C8BBC}"/>
              </a:ext>
            </a:extLst>
          </p:cNvPr>
          <p:cNvSpPr>
            <a:spLocks noGrp="1"/>
          </p:cNvSpPr>
          <p:nvPr>
            <p:ph type="title"/>
          </p:nvPr>
        </p:nvSpPr>
        <p:spPr>
          <a:xfrm>
            <a:off x="810000" y="447188"/>
            <a:ext cx="10571998" cy="970450"/>
          </a:xfrm>
        </p:spPr>
        <p:txBody>
          <a:bodyPr>
            <a:normAutofit/>
          </a:bodyPr>
          <a:lstStyle/>
          <a:p>
            <a:pPr>
              <a:lnSpc>
                <a:spcPct val="90000"/>
              </a:lnSpc>
            </a:pPr>
            <a:r>
              <a:rPr lang="en-US" sz="3100">
                <a:latin typeface="Aptos" panose="020B0004020202020204" pitchFamily="34" charset="0"/>
              </a:rPr>
              <a:t>Dataset Description</a:t>
            </a:r>
            <a:br>
              <a:rPr lang="en-US" sz="3100">
                <a:latin typeface="Aptos" panose="020B0004020202020204" pitchFamily="34" charset="0"/>
              </a:rPr>
            </a:br>
            <a:endParaRPr lang="en-US" sz="3100">
              <a:latin typeface="Aptos" panose="020B0004020202020204" pitchFamily="34" charset="0"/>
            </a:endParaRPr>
          </a:p>
        </p:txBody>
      </p:sp>
      <p:graphicFrame>
        <p:nvGraphicFramePr>
          <p:cNvPr id="3" name="Content Placeholder 2">
            <a:extLst>
              <a:ext uri="{FF2B5EF4-FFF2-40B4-BE49-F238E27FC236}">
                <a16:creationId xmlns:a16="http://schemas.microsoft.com/office/drawing/2014/main" id="{B16F42D5-2524-9553-B236-2B9ABA506739}"/>
              </a:ext>
            </a:extLst>
          </p:cNvPr>
          <p:cNvGraphicFramePr>
            <a:graphicFrameLocks noGrp="1"/>
          </p:cNvGraphicFramePr>
          <p:nvPr>
            <p:ph idx="1"/>
            <p:extLst>
              <p:ext uri="{D42A27DB-BD31-4B8C-83A1-F6EECF244321}">
                <p14:modId xmlns:p14="http://schemas.microsoft.com/office/powerpoint/2010/main" val="3850354298"/>
              </p:ext>
            </p:extLst>
          </p:nvPr>
        </p:nvGraphicFramePr>
        <p:xfrm>
          <a:off x="819150" y="2817220"/>
          <a:ext cx="10553702" cy="2719752"/>
        </p:xfrm>
        <a:graphic>
          <a:graphicData uri="http://schemas.openxmlformats.org/drawingml/2006/table">
            <a:tbl>
              <a:tblPr firstRow="1" bandRow="1">
                <a:tableStyleId>{5C22544A-7EE6-4342-B048-85BDC9FD1C3A}</a:tableStyleId>
              </a:tblPr>
              <a:tblGrid>
                <a:gridCol w="2482963">
                  <a:extLst>
                    <a:ext uri="{9D8B030D-6E8A-4147-A177-3AD203B41FA5}">
                      <a16:colId xmlns:a16="http://schemas.microsoft.com/office/drawing/2014/main" val="1496691341"/>
                    </a:ext>
                  </a:extLst>
                </a:gridCol>
                <a:gridCol w="6274327">
                  <a:extLst>
                    <a:ext uri="{9D8B030D-6E8A-4147-A177-3AD203B41FA5}">
                      <a16:colId xmlns:a16="http://schemas.microsoft.com/office/drawing/2014/main" val="76706370"/>
                    </a:ext>
                  </a:extLst>
                </a:gridCol>
                <a:gridCol w="1796412">
                  <a:extLst>
                    <a:ext uri="{9D8B030D-6E8A-4147-A177-3AD203B41FA5}">
                      <a16:colId xmlns:a16="http://schemas.microsoft.com/office/drawing/2014/main" val="1604449696"/>
                    </a:ext>
                  </a:extLst>
                </a:gridCol>
              </a:tblGrid>
              <a:tr h="226646">
                <a:tc>
                  <a:txBody>
                    <a:bodyPr/>
                    <a:lstStyle/>
                    <a:p>
                      <a:pPr algn="ctr" fontAlgn="t"/>
                      <a:r>
                        <a:rPr lang="en-US" sz="1200" u="none" strike="noStrike">
                          <a:effectLst/>
                        </a:rPr>
                        <a:t>Data</a:t>
                      </a:r>
                      <a:endParaRPr lang="en-US" sz="1200" b="1" i="0" u="none" strike="noStrike">
                        <a:solidFill>
                          <a:srgbClr val="000000"/>
                        </a:solidFill>
                        <a:effectLst/>
                        <a:latin typeface="Calibri" panose="020F0502020204030204" pitchFamily="34" charset="0"/>
                      </a:endParaRPr>
                    </a:p>
                  </a:txBody>
                  <a:tcPr marL="8153" marR="8153" marT="8153" marB="0"/>
                </a:tc>
                <a:tc>
                  <a:txBody>
                    <a:bodyPr/>
                    <a:lstStyle/>
                    <a:p>
                      <a:pPr algn="ctr" fontAlgn="t"/>
                      <a:r>
                        <a:rPr lang="en-US" sz="1200" u="none" strike="noStrike">
                          <a:effectLst/>
                        </a:rPr>
                        <a:t>Description</a:t>
                      </a:r>
                      <a:endParaRPr lang="en-US" sz="1200" b="1" i="0" u="none" strike="noStrike">
                        <a:solidFill>
                          <a:srgbClr val="000000"/>
                        </a:solidFill>
                        <a:effectLst/>
                        <a:latin typeface="Calibri" panose="020F0502020204030204" pitchFamily="34" charset="0"/>
                      </a:endParaRPr>
                    </a:p>
                  </a:txBody>
                  <a:tcPr marL="8153" marR="8153" marT="8153" marB="0"/>
                </a:tc>
                <a:tc>
                  <a:txBody>
                    <a:bodyPr/>
                    <a:lstStyle/>
                    <a:p>
                      <a:pPr algn="ctr" fontAlgn="t"/>
                      <a:r>
                        <a:rPr lang="en-US" sz="1200" u="none" strike="noStrike">
                          <a:effectLst/>
                        </a:rPr>
                        <a:t>Data Type</a:t>
                      </a:r>
                      <a:endParaRPr lang="en-US" sz="1200" b="1" i="0" u="none" strike="noStrike">
                        <a:solidFill>
                          <a:srgbClr val="000000"/>
                        </a:solidFill>
                        <a:effectLst/>
                        <a:latin typeface="Calibri" panose="020F0502020204030204" pitchFamily="34" charset="0"/>
                      </a:endParaRPr>
                    </a:p>
                  </a:txBody>
                  <a:tcPr marL="8153" marR="8153" marT="8153" marB="0"/>
                </a:tc>
                <a:extLst>
                  <a:ext uri="{0D108BD9-81ED-4DB2-BD59-A6C34878D82A}">
                    <a16:rowId xmlns:a16="http://schemas.microsoft.com/office/drawing/2014/main" val="2712048392"/>
                  </a:ext>
                </a:extLst>
              </a:tr>
              <a:tr h="226646">
                <a:tc>
                  <a:txBody>
                    <a:bodyPr/>
                    <a:lstStyle/>
                    <a:p>
                      <a:pPr algn="l" fontAlgn="b"/>
                      <a:r>
                        <a:rPr lang="en-US" sz="1200" u="none" strike="noStrike" dirty="0">
                          <a:effectLst/>
                        </a:rPr>
                        <a:t>Id</a:t>
                      </a:r>
                      <a:endParaRPr lang="en-US" sz="1200" b="0" i="0" u="none" strike="noStrike" dirty="0">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Unique identifier for each review entry</a:t>
                      </a:r>
                      <a:endParaRPr lang="en-US" sz="1200" b="0" i="0" u="none" strike="noStrike" dirty="0">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Numeric (Integer)</a:t>
                      </a:r>
                      <a:endParaRPr lang="en-US" sz="1200" b="0" i="0" u="none" strike="noStrike" dirty="0">
                        <a:solidFill>
                          <a:srgbClr val="000000"/>
                        </a:solidFill>
                        <a:effectLst/>
                        <a:latin typeface="Calibri" panose="020F0502020204030204" pitchFamily="34" charset="0"/>
                      </a:endParaRPr>
                    </a:p>
                  </a:txBody>
                  <a:tcPr marL="8153" marR="8153" marT="8153" marB="0" anchor="b"/>
                </a:tc>
                <a:extLst>
                  <a:ext uri="{0D108BD9-81ED-4DB2-BD59-A6C34878D82A}">
                    <a16:rowId xmlns:a16="http://schemas.microsoft.com/office/drawing/2014/main" val="1586297750"/>
                  </a:ext>
                </a:extLst>
              </a:tr>
              <a:tr h="226646">
                <a:tc>
                  <a:txBody>
                    <a:bodyPr/>
                    <a:lstStyle/>
                    <a:p>
                      <a:pPr algn="l" fontAlgn="b"/>
                      <a:r>
                        <a:rPr lang="en-US" sz="1200" u="none" strike="noStrike" dirty="0">
                          <a:effectLst/>
                        </a:rPr>
                        <a:t>Clothing ID</a:t>
                      </a:r>
                      <a:endParaRPr lang="en-US" sz="1200" b="0" i="0" u="none" strike="noStrike" dirty="0">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Unique identifier for the item of clothing being reviewed</a:t>
                      </a:r>
                      <a:endParaRPr lang="en-US" sz="1200" b="0" i="0" u="none" strike="noStrike" dirty="0">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a:effectLst/>
                        </a:rPr>
                        <a:t>Numeric (Integer)</a:t>
                      </a:r>
                      <a:endParaRPr lang="en-US" sz="1200" b="0" i="0" u="none" strike="noStrike">
                        <a:solidFill>
                          <a:srgbClr val="000000"/>
                        </a:solidFill>
                        <a:effectLst/>
                        <a:latin typeface="Calibri" panose="020F0502020204030204" pitchFamily="34" charset="0"/>
                      </a:endParaRPr>
                    </a:p>
                  </a:txBody>
                  <a:tcPr marL="8153" marR="8153" marT="8153" marB="0" anchor="b"/>
                </a:tc>
                <a:extLst>
                  <a:ext uri="{0D108BD9-81ED-4DB2-BD59-A6C34878D82A}">
                    <a16:rowId xmlns:a16="http://schemas.microsoft.com/office/drawing/2014/main" val="93761631"/>
                  </a:ext>
                </a:extLst>
              </a:tr>
              <a:tr h="226646">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Age of the reviewer</a:t>
                      </a:r>
                      <a:endParaRPr lang="en-US" sz="1200" b="0" i="0" u="none" strike="noStrike" dirty="0">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Numeric (Integer)</a:t>
                      </a:r>
                      <a:endParaRPr lang="en-US" sz="1200" b="0" i="0" u="none" strike="noStrike" dirty="0">
                        <a:solidFill>
                          <a:srgbClr val="000000"/>
                        </a:solidFill>
                        <a:effectLst/>
                        <a:latin typeface="Calibri" panose="020F0502020204030204" pitchFamily="34" charset="0"/>
                      </a:endParaRPr>
                    </a:p>
                  </a:txBody>
                  <a:tcPr marL="8153" marR="8153" marT="8153" marB="0" anchor="b"/>
                </a:tc>
                <a:extLst>
                  <a:ext uri="{0D108BD9-81ED-4DB2-BD59-A6C34878D82A}">
                    <a16:rowId xmlns:a16="http://schemas.microsoft.com/office/drawing/2014/main" val="389218508"/>
                  </a:ext>
                </a:extLst>
              </a:tr>
              <a:tr h="226646">
                <a:tc>
                  <a:txBody>
                    <a:bodyPr/>
                    <a:lstStyle/>
                    <a:p>
                      <a:pPr algn="l" fontAlgn="b"/>
                      <a:r>
                        <a:rPr lang="en-US" sz="1200" u="none" strike="noStrike">
                          <a:effectLst/>
                        </a:rPr>
                        <a:t>Title</a:t>
                      </a:r>
                      <a:endParaRPr lang="en-US" sz="1200" b="0" i="0" u="none" strike="noStrike">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Title or short summary of the review</a:t>
                      </a:r>
                      <a:endParaRPr lang="en-US" sz="1200" b="0" i="0" u="none" strike="noStrike" dirty="0">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a:effectLst/>
                        </a:rPr>
                        <a:t>Text (String)</a:t>
                      </a:r>
                      <a:endParaRPr lang="en-US" sz="1200" b="0" i="0" u="none" strike="noStrike">
                        <a:solidFill>
                          <a:srgbClr val="000000"/>
                        </a:solidFill>
                        <a:effectLst/>
                        <a:latin typeface="Calibri" panose="020F0502020204030204" pitchFamily="34" charset="0"/>
                      </a:endParaRPr>
                    </a:p>
                  </a:txBody>
                  <a:tcPr marL="8153" marR="8153" marT="8153" marB="0" anchor="b"/>
                </a:tc>
                <a:extLst>
                  <a:ext uri="{0D108BD9-81ED-4DB2-BD59-A6C34878D82A}">
                    <a16:rowId xmlns:a16="http://schemas.microsoft.com/office/drawing/2014/main" val="654149354"/>
                  </a:ext>
                </a:extLst>
              </a:tr>
              <a:tr h="226646">
                <a:tc>
                  <a:txBody>
                    <a:bodyPr/>
                    <a:lstStyle/>
                    <a:p>
                      <a:pPr algn="l" fontAlgn="b"/>
                      <a:r>
                        <a:rPr lang="en-US" sz="1200" u="none" strike="noStrike" dirty="0">
                          <a:effectLst/>
                        </a:rPr>
                        <a:t>Review Text</a:t>
                      </a:r>
                      <a:endParaRPr lang="en-US" sz="1200" b="0" i="0" u="none" strike="noStrike" dirty="0">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Detailed review text provided by the customer about the clothing item</a:t>
                      </a:r>
                      <a:endParaRPr lang="en-US" sz="1200" b="0" i="0" u="none" strike="noStrike" dirty="0">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a:effectLst/>
                        </a:rPr>
                        <a:t>Text (String)</a:t>
                      </a:r>
                      <a:endParaRPr lang="en-US" sz="1200" b="0" i="0" u="none" strike="noStrike">
                        <a:solidFill>
                          <a:srgbClr val="000000"/>
                        </a:solidFill>
                        <a:effectLst/>
                        <a:latin typeface="Calibri" panose="020F0502020204030204" pitchFamily="34" charset="0"/>
                      </a:endParaRPr>
                    </a:p>
                  </a:txBody>
                  <a:tcPr marL="8153" marR="8153" marT="8153" marB="0" anchor="b"/>
                </a:tc>
                <a:extLst>
                  <a:ext uri="{0D108BD9-81ED-4DB2-BD59-A6C34878D82A}">
                    <a16:rowId xmlns:a16="http://schemas.microsoft.com/office/drawing/2014/main" val="1555770875"/>
                  </a:ext>
                </a:extLst>
              </a:tr>
              <a:tr h="226646">
                <a:tc>
                  <a:txBody>
                    <a:bodyPr/>
                    <a:lstStyle/>
                    <a:p>
                      <a:pPr algn="l" fontAlgn="b"/>
                      <a:r>
                        <a:rPr lang="en-US" sz="1200" u="none" strike="noStrike">
                          <a:effectLst/>
                        </a:rPr>
                        <a:t>Rating</a:t>
                      </a:r>
                      <a:endParaRPr lang="en-US" sz="1200" b="0" i="0" u="none" strike="noStrike">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Overall rating given by the reviewer (on a scale of 1 to 5)</a:t>
                      </a:r>
                      <a:endParaRPr lang="en-US" sz="1200" b="0" i="0" u="none" strike="noStrike" dirty="0">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a:effectLst/>
                        </a:rPr>
                        <a:t>Numeric (Integer)</a:t>
                      </a:r>
                      <a:endParaRPr lang="en-US" sz="1200" b="0" i="0" u="none" strike="noStrike">
                        <a:solidFill>
                          <a:srgbClr val="000000"/>
                        </a:solidFill>
                        <a:effectLst/>
                        <a:latin typeface="Calibri" panose="020F0502020204030204" pitchFamily="34" charset="0"/>
                      </a:endParaRPr>
                    </a:p>
                  </a:txBody>
                  <a:tcPr marL="8153" marR="8153" marT="8153" marB="0" anchor="b"/>
                </a:tc>
                <a:extLst>
                  <a:ext uri="{0D108BD9-81ED-4DB2-BD59-A6C34878D82A}">
                    <a16:rowId xmlns:a16="http://schemas.microsoft.com/office/drawing/2014/main" val="3862089392"/>
                  </a:ext>
                </a:extLst>
              </a:tr>
              <a:tr h="226646">
                <a:tc>
                  <a:txBody>
                    <a:bodyPr/>
                    <a:lstStyle/>
                    <a:p>
                      <a:pPr algn="l" fontAlgn="b"/>
                      <a:r>
                        <a:rPr lang="en-US" sz="1200" u="none" strike="noStrike">
                          <a:effectLst/>
                        </a:rPr>
                        <a:t>Recommended IND</a:t>
                      </a:r>
                      <a:endParaRPr lang="en-US" sz="1200" b="0" i="0" u="none" strike="noStrike">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Indicates whether the reviewer recommends the product (1 = Yes, 0 = No)</a:t>
                      </a:r>
                      <a:endParaRPr lang="en-US" sz="1200" b="0" i="0" u="none" strike="noStrike" dirty="0">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a:effectLst/>
                        </a:rPr>
                        <a:t>Numeric (Integer)</a:t>
                      </a:r>
                      <a:endParaRPr lang="en-US" sz="1200" b="0" i="0" u="none" strike="noStrike">
                        <a:solidFill>
                          <a:srgbClr val="000000"/>
                        </a:solidFill>
                        <a:effectLst/>
                        <a:latin typeface="Calibri" panose="020F0502020204030204" pitchFamily="34" charset="0"/>
                      </a:endParaRPr>
                    </a:p>
                  </a:txBody>
                  <a:tcPr marL="8153" marR="8153" marT="8153" marB="0" anchor="b"/>
                </a:tc>
                <a:extLst>
                  <a:ext uri="{0D108BD9-81ED-4DB2-BD59-A6C34878D82A}">
                    <a16:rowId xmlns:a16="http://schemas.microsoft.com/office/drawing/2014/main" val="3469202544"/>
                  </a:ext>
                </a:extLst>
              </a:tr>
              <a:tr h="226646">
                <a:tc>
                  <a:txBody>
                    <a:bodyPr/>
                    <a:lstStyle/>
                    <a:p>
                      <a:pPr algn="l" fontAlgn="b"/>
                      <a:r>
                        <a:rPr lang="en-US" sz="1200" u="none" strike="noStrike">
                          <a:effectLst/>
                        </a:rPr>
                        <a:t>Positive Feedback Count</a:t>
                      </a:r>
                      <a:endParaRPr lang="en-US" sz="1200" b="0" i="0" u="none" strike="noStrike">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Number of users who found the review helpful or provided positive feedback</a:t>
                      </a:r>
                      <a:endParaRPr lang="en-US" sz="1200" b="0" i="0" u="none" strike="noStrike" dirty="0">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Numeric (Integer)</a:t>
                      </a:r>
                      <a:endParaRPr lang="en-US" sz="1200" b="0" i="0" u="none" strike="noStrike" dirty="0">
                        <a:solidFill>
                          <a:srgbClr val="000000"/>
                        </a:solidFill>
                        <a:effectLst/>
                        <a:latin typeface="Calibri" panose="020F0502020204030204" pitchFamily="34" charset="0"/>
                      </a:endParaRPr>
                    </a:p>
                  </a:txBody>
                  <a:tcPr marL="8153" marR="8153" marT="8153" marB="0" anchor="b"/>
                </a:tc>
                <a:extLst>
                  <a:ext uri="{0D108BD9-81ED-4DB2-BD59-A6C34878D82A}">
                    <a16:rowId xmlns:a16="http://schemas.microsoft.com/office/drawing/2014/main" val="2960116878"/>
                  </a:ext>
                </a:extLst>
              </a:tr>
              <a:tr h="226646">
                <a:tc>
                  <a:txBody>
                    <a:bodyPr/>
                    <a:lstStyle/>
                    <a:p>
                      <a:pPr algn="l" fontAlgn="b"/>
                      <a:r>
                        <a:rPr lang="en-US" sz="1200" u="none" strike="noStrike">
                          <a:effectLst/>
                        </a:rPr>
                        <a:t>Division Name</a:t>
                      </a:r>
                      <a:endParaRPr lang="en-US" sz="1200" b="0" i="0" u="none" strike="noStrike">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High-level division to which the clothing item belongs</a:t>
                      </a:r>
                      <a:endParaRPr lang="en-US" sz="1200" b="0" i="0" u="none" strike="noStrike" dirty="0">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Text (String)</a:t>
                      </a:r>
                      <a:endParaRPr lang="en-US" sz="1200" b="0" i="0" u="none" strike="noStrike" dirty="0">
                        <a:solidFill>
                          <a:srgbClr val="000000"/>
                        </a:solidFill>
                        <a:effectLst/>
                        <a:latin typeface="Calibri" panose="020F0502020204030204" pitchFamily="34" charset="0"/>
                      </a:endParaRPr>
                    </a:p>
                  </a:txBody>
                  <a:tcPr marL="8153" marR="8153" marT="8153" marB="0" anchor="b"/>
                </a:tc>
                <a:extLst>
                  <a:ext uri="{0D108BD9-81ED-4DB2-BD59-A6C34878D82A}">
                    <a16:rowId xmlns:a16="http://schemas.microsoft.com/office/drawing/2014/main" val="662301854"/>
                  </a:ext>
                </a:extLst>
              </a:tr>
              <a:tr h="226646">
                <a:tc>
                  <a:txBody>
                    <a:bodyPr/>
                    <a:lstStyle/>
                    <a:p>
                      <a:pPr algn="l" fontAlgn="b"/>
                      <a:r>
                        <a:rPr lang="en-US" sz="1200" u="none" strike="noStrike">
                          <a:effectLst/>
                        </a:rPr>
                        <a:t>Department Name</a:t>
                      </a:r>
                      <a:endParaRPr lang="en-US" sz="1200" b="0" i="0" u="none" strike="noStrike">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Department or category of the clothing item</a:t>
                      </a:r>
                      <a:endParaRPr lang="en-US" sz="1200" b="0" i="0" u="none" strike="noStrike" dirty="0">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Text (String)</a:t>
                      </a:r>
                      <a:endParaRPr lang="en-US" sz="1200" b="0" i="0" u="none" strike="noStrike" dirty="0">
                        <a:solidFill>
                          <a:srgbClr val="000000"/>
                        </a:solidFill>
                        <a:effectLst/>
                        <a:latin typeface="Calibri" panose="020F0502020204030204" pitchFamily="34" charset="0"/>
                      </a:endParaRPr>
                    </a:p>
                  </a:txBody>
                  <a:tcPr marL="8153" marR="8153" marT="8153" marB="0" anchor="b"/>
                </a:tc>
                <a:extLst>
                  <a:ext uri="{0D108BD9-81ED-4DB2-BD59-A6C34878D82A}">
                    <a16:rowId xmlns:a16="http://schemas.microsoft.com/office/drawing/2014/main" val="3571919191"/>
                  </a:ext>
                </a:extLst>
              </a:tr>
              <a:tr h="226646">
                <a:tc>
                  <a:txBody>
                    <a:bodyPr/>
                    <a:lstStyle/>
                    <a:p>
                      <a:pPr algn="l" fontAlgn="b"/>
                      <a:r>
                        <a:rPr lang="en-US" sz="1200" u="none" strike="noStrike">
                          <a:effectLst/>
                        </a:rPr>
                        <a:t>Class Name</a:t>
                      </a:r>
                      <a:endParaRPr lang="en-US" sz="1200" b="0" i="0" u="none" strike="noStrike">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Specific product class within the department</a:t>
                      </a:r>
                      <a:endParaRPr lang="en-US" sz="1200" b="0" i="0" u="none" strike="noStrike" dirty="0">
                        <a:solidFill>
                          <a:srgbClr val="000000"/>
                        </a:solidFill>
                        <a:effectLst/>
                        <a:latin typeface="Calibri" panose="020F0502020204030204" pitchFamily="34" charset="0"/>
                      </a:endParaRPr>
                    </a:p>
                  </a:txBody>
                  <a:tcPr marL="8153" marR="8153" marT="8153" marB="0" anchor="b"/>
                </a:tc>
                <a:tc>
                  <a:txBody>
                    <a:bodyPr/>
                    <a:lstStyle/>
                    <a:p>
                      <a:pPr algn="l" fontAlgn="b"/>
                      <a:r>
                        <a:rPr lang="en-US" sz="1200" u="none" strike="noStrike" dirty="0">
                          <a:effectLst/>
                        </a:rPr>
                        <a:t>Text (String)</a:t>
                      </a:r>
                      <a:endParaRPr lang="en-US" sz="1200" b="0" i="0" u="none" strike="noStrike" dirty="0">
                        <a:solidFill>
                          <a:srgbClr val="000000"/>
                        </a:solidFill>
                        <a:effectLst/>
                        <a:latin typeface="Calibri" panose="020F0502020204030204" pitchFamily="34" charset="0"/>
                      </a:endParaRPr>
                    </a:p>
                  </a:txBody>
                  <a:tcPr marL="8153" marR="8153" marT="8153" marB="0" anchor="b"/>
                </a:tc>
                <a:extLst>
                  <a:ext uri="{0D108BD9-81ED-4DB2-BD59-A6C34878D82A}">
                    <a16:rowId xmlns:a16="http://schemas.microsoft.com/office/drawing/2014/main" val="3372230083"/>
                  </a:ext>
                </a:extLst>
              </a:tr>
            </a:tbl>
          </a:graphicData>
        </a:graphic>
      </p:graphicFrame>
    </p:spTree>
    <p:extLst>
      <p:ext uri="{BB962C8B-B14F-4D97-AF65-F5344CB8AC3E}">
        <p14:creationId xmlns:p14="http://schemas.microsoft.com/office/powerpoint/2010/main" val="21826340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C40B489-AD74-C7BD-1963-7530326C8545}"/>
              </a:ext>
            </a:extLst>
          </p:cNvPr>
          <p:cNvSpPr>
            <a:spLocks noGrp="1"/>
          </p:cNvSpPr>
          <p:nvPr>
            <p:ph type="title"/>
          </p:nvPr>
        </p:nvSpPr>
        <p:spPr>
          <a:xfrm>
            <a:off x="810000" y="447188"/>
            <a:ext cx="10571998" cy="970450"/>
          </a:xfrm>
          <a:effectLst/>
        </p:spPr>
        <p:txBody>
          <a:bodyPr>
            <a:normAutofit/>
          </a:bodyPr>
          <a:lstStyle/>
          <a:p>
            <a:r>
              <a:rPr lang="en-US" dirty="0"/>
              <a:t>Data Management Plan</a:t>
            </a:r>
          </a:p>
        </p:txBody>
      </p:sp>
      <p:sp>
        <p:nvSpPr>
          <p:cNvPr id="3" name="Content Placeholder 2">
            <a:extLst>
              <a:ext uri="{FF2B5EF4-FFF2-40B4-BE49-F238E27FC236}">
                <a16:creationId xmlns:a16="http://schemas.microsoft.com/office/drawing/2014/main" id="{DA062CAF-B1F8-EA38-822F-50B6AEB4D1EF}"/>
              </a:ext>
            </a:extLst>
          </p:cNvPr>
          <p:cNvSpPr>
            <a:spLocks noGrp="1"/>
          </p:cNvSpPr>
          <p:nvPr>
            <p:ph idx="1"/>
          </p:nvPr>
        </p:nvSpPr>
        <p:spPr>
          <a:xfrm>
            <a:off x="863882" y="2185988"/>
            <a:ext cx="7954627" cy="3636511"/>
          </a:xfrm>
          <a:effectLst/>
        </p:spPr>
        <p:txBody>
          <a:bodyPr>
            <a:normAutofit/>
          </a:bodyPr>
          <a:lstStyle/>
          <a:p>
            <a:r>
              <a:rPr lang="en-US" sz="2000" dirty="0"/>
              <a:t>Data is taken from an Open-source online platform called Kaggle</a:t>
            </a:r>
          </a:p>
          <a:p>
            <a:r>
              <a:rPr lang="en-US" sz="2000" dirty="0"/>
              <a:t>The data is in CSV format with 11 columns and 23487 Records/Reviews.</a:t>
            </a:r>
          </a:p>
          <a:p>
            <a:r>
              <a:rPr lang="en-US" sz="2000" dirty="0"/>
              <a:t>Using GitHub as Version Control System</a:t>
            </a:r>
          </a:p>
          <a:p>
            <a:r>
              <a:rPr lang="en-US" sz="2000" dirty="0"/>
              <a:t>Using Google Drive and GitHub for Security and Storage Purposes</a:t>
            </a:r>
          </a:p>
          <a:p>
            <a:r>
              <a:rPr lang="en-US" sz="2000" dirty="0"/>
              <a:t>The Data is anonymized and has a Creative Commons License </a:t>
            </a:r>
          </a:p>
        </p:txBody>
      </p:sp>
    </p:spTree>
    <p:extLst>
      <p:ext uri="{BB962C8B-B14F-4D97-AF65-F5344CB8AC3E}">
        <p14:creationId xmlns:p14="http://schemas.microsoft.com/office/powerpoint/2010/main" val="356649845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85A63C-9437-16DD-26D0-587F2DF76EC1}"/>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spc="-100"/>
              <a:t>Project Timeline</a:t>
            </a:r>
            <a:br>
              <a:rPr lang="en-US" sz="4400" spc="-100"/>
            </a:br>
            <a:endParaRPr lang="en-US" sz="4400" spc="-100"/>
          </a:p>
        </p:txBody>
      </p:sp>
      <p:graphicFrame>
        <p:nvGraphicFramePr>
          <p:cNvPr id="9" name="Content Placeholder 8">
            <a:extLst>
              <a:ext uri="{FF2B5EF4-FFF2-40B4-BE49-F238E27FC236}">
                <a16:creationId xmlns:a16="http://schemas.microsoft.com/office/drawing/2014/main" id="{DE5D1905-2AA5-63E4-6F05-47E6FDCDDA9A}"/>
              </a:ext>
            </a:extLst>
          </p:cNvPr>
          <p:cNvGraphicFramePr>
            <a:graphicFrameLocks noGrp="1"/>
          </p:cNvGraphicFramePr>
          <p:nvPr>
            <p:ph idx="1"/>
            <p:extLst>
              <p:ext uri="{D42A27DB-BD31-4B8C-83A1-F6EECF244321}">
                <p14:modId xmlns:p14="http://schemas.microsoft.com/office/powerpoint/2010/main" val="1849625600"/>
              </p:ext>
            </p:extLst>
          </p:nvPr>
        </p:nvGraphicFramePr>
        <p:xfrm>
          <a:off x="5280472" y="412955"/>
          <a:ext cx="6268064" cy="6120174"/>
        </p:xfrm>
        <a:graphic>
          <a:graphicData uri="http://schemas.openxmlformats.org/drawingml/2006/table">
            <a:tbl>
              <a:tblPr firstRow="1" bandRow="1">
                <a:solidFill>
                  <a:schemeClr val="bg1"/>
                </a:solidFill>
                <a:tableStyleId>{5C22544A-7EE6-4342-B048-85BDC9FD1C3A}</a:tableStyleId>
              </a:tblPr>
              <a:tblGrid>
                <a:gridCol w="4095160">
                  <a:extLst>
                    <a:ext uri="{9D8B030D-6E8A-4147-A177-3AD203B41FA5}">
                      <a16:colId xmlns:a16="http://schemas.microsoft.com/office/drawing/2014/main" val="433817282"/>
                    </a:ext>
                  </a:extLst>
                </a:gridCol>
                <a:gridCol w="1086452">
                  <a:extLst>
                    <a:ext uri="{9D8B030D-6E8A-4147-A177-3AD203B41FA5}">
                      <a16:colId xmlns:a16="http://schemas.microsoft.com/office/drawing/2014/main" val="3256294094"/>
                    </a:ext>
                  </a:extLst>
                </a:gridCol>
                <a:gridCol w="1086452">
                  <a:extLst>
                    <a:ext uri="{9D8B030D-6E8A-4147-A177-3AD203B41FA5}">
                      <a16:colId xmlns:a16="http://schemas.microsoft.com/office/drawing/2014/main" val="2020072101"/>
                    </a:ext>
                  </a:extLst>
                </a:gridCol>
              </a:tblGrid>
              <a:tr h="295173">
                <a:tc>
                  <a:txBody>
                    <a:bodyPr/>
                    <a:lstStyle/>
                    <a:p>
                      <a:pPr algn="l" fontAlgn="t"/>
                      <a:r>
                        <a:rPr lang="en-US" sz="1200" b="0" u="none" strike="noStrike" cap="none" spc="0">
                          <a:solidFill>
                            <a:schemeClr val="bg1"/>
                          </a:solidFill>
                          <a:effectLst/>
                        </a:rPr>
                        <a:t>Task</a:t>
                      </a:r>
                      <a:endParaRPr lang="en-US" sz="1200" b="0" i="0" u="none" strike="noStrike" cap="none" spc="0">
                        <a:solidFill>
                          <a:schemeClr val="bg1"/>
                        </a:solidFill>
                        <a:effectLst/>
                        <a:latin typeface="Arial" panose="020B0604020202020204" pitchFamily="34" charset="0"/>
                      </a:endParaRPr>
                    </a:p>
                  </a:txBody>
                  <a:tcPr marL="80172" marR="3833" marT="61671" marB="61671"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t"/>
                      <a:r>
                        <a:rPr lang="en-US" sz="1200" b="0" u="none" strike="noStrike" cap="none" spc="0">
                          <a:solidFill>
                            <a:schemeClr val="bg1"/>
                          </a:solidFill>
                          <a:effectLst/>
                        </a:rPr>
                        <a:t>Start Date</a:t>
                      </a:r>
                      <a:endParaRPr lang="en-US" sz="1200" b="0" i="0" u="none" strike="noStrike" cap="none" spc="0">
                        <a:solidFill>
                          <a:schemeClr val="bg1"/>
                        </a:solidFill>
                        <a:effectLst/>
                        <a:latin typeface="Arial" panose="020B0604020202020204" pitchFamily="34" charset="0"/>
                      </a:endParaRPr>
                    </a:p>
                  </a:txBody>
                  <a:tcPr marL="80172" marR="3833" marT="61671" marB="61671"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t"/>
                      <a:r>
                        <a:rPr lang="en-US" sz="1200" b="0" u="none" strike="noStrike" cap="none" spc="0">
                          <a:solidFill>
                            <a:schemeClr val="bg1"/>
                          </a:solidFill>
                          <a:effectLst/>
                        </a:rPr>
                        <a:t>End Date</a:t>
                      </a:r>
                      <a:endParaRPr lang="en-US" sz="1200" b="0" i="0" u="none" strike="noStrike" cap="none" spc="0">
                        <a:solidFill>
                          <a:schemeClr val="bg1"/>
                        </a:solidFill>
                        <a:effectLst/>
                        <a:latin typeface="Arial" panose="020B0604020202020204" pitchFamily="34" charset="0"/>
                      </a:endParaRPr>
                    </a:p>
                  </a:txBody>
                  <a:tcPr marL="80172" marR="3833" marT="61671" marB="61671"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215350643"/>
                  </a:ext>
                </a:extLst>
              </a:tr>
              <a:tr h="295173">
                <a:tc>
                  <a:txBody>
                    <a:bodyPr/>
                    <a:lstStyle/>
                    <a:p>
                      <a:pPr algn="l" fontAlgn="b"/>
                      <a:r>
                        <a:rPr lang="en-US" sz="1200" u="none" strike="noStrike" cap="none" spc="0">
                          <a:solidFill>
                            <a:schemeClr val="tx1"/>
                          </a:solidFill>
                          <a:effectLst/>
                        </a:rPr>
                        <a:t>Selecting Dataset &amp; PDM documentation</a:t>
                      </a:r>
                      <a:endParaRPr lang="en-US" sz="1200" b="1" i="0" u="none" strike="noStrike" cap="none" spc="0">
                        <a:solidFill>
                          <a:schemeClr val="tx1"/>
                        </a:solidFill>
                        <a:effectLst/>
                        <a:latin typeface="Arial" panose="020B0604020202020204" pitchFamily="34" charset="0"/>
                      </a:endParaRPr>
                    </a:p>
                  </a:txBody>
                  <a:tcPr marL="80172" marR="3833" marT="61671" marB="61671" anchor="b">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l" fontAlgn="b"/>
                      <a:r>
                        <a:rPr lang="en-US" sz="1200" u="none" strike="noStrike" cap="none" spc="0" dirty="0">
                          <a:solidFill>
                            <a:schemeClr val="tx1"/>
                          </a:solidFill>
                          <a:effectLst/>
                        </a:rPr>
                        <a:t>27/09/2024</a:t>
                      </a:r>
                      <a:endParaRPr lang="en-US" sz="1200" b="1" i="0" u="none" strike="noStrike" cap="none" spc="0" dirty="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l" fontAlgn="b"/>
                      <a:r>
                        <a:rPr lang="en-US" sz="1200" u="none" strike="noStrike" cap="none" spc="0">
                          <a:solidFill>
                            <a:schemeClr val="tx1"/>
                          </a:solidFill>
                          <a:effectLst/>
                        </a:rPr>
                        <a:t>17/10/2024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1394627025"/>
                  </a:ext>
                </a:extLst>
              </a:tr>
              <a:tr h="295173">
                <a:tc>
                  <a:txBody>
                    <a:bodyPr/>
                    <a:lstStyle/>
                    <a:p>
                      <a:pPr algn="l" fontAlgn="b"/>
                      <a:r>
                        <a:rPr lang="en-US" sz="1200" u="none" strike="noStrike" cap="none" spc="0">
                          <a:solidFill>
                            <a:schemeClr val="tx1"/>
                          </a:solidFill>
                          <a:effectLst/>
                        </a:rPr>
                        <a:t>PDM Presentation to Supervisor</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200" u="none" strike="noStrike" cap="none" spc="0" dirty="0">
                          <a:solidFill>
                            <a:schemeClr val="tx1"/>
                          </a:solidFill>
                          <a:effectLst/>
                        </a:rPr>
                        <a:t>18/10/2024</a:t>
                      </a:r>
                      <a:endParaRPr lang="en-US" sz="1200" b="1" i="0" u="none" strike="noStrike" cap="none" spc="0" dirty="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200" u="none" strike="noStrike" cap="none" spc="0">
                          <a:solidFill>
                            <a:schemeClr val="tx1"/>
                          </a:solidFill>
                          <a:effectLst/>
                        </a:rPr>
                        <a:t>18/10/2024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178368117"/>
                  </a:ext>
                </a:extLst>
              </a:tr>
              <a:tr h="295173">
                <a:tc>
                  <a:txBody>
                    <a:bodyPr/>
                    <a:lstStyle/>
                    <a:p>
                      <a:pPr algn="l" fontAlgn="b"/>
                      <a:r>
                        <a:rPr lang="en-US" sz="1200" u="none" strike="noStrike" cap="none" spc="0">
                          <a:solidFill>
                            <a:schemeClr val="tx1"/>
                          </a:solidFill>
                          <a:effectLst/>
                        </a:rPr>
                        <a:t>Literature Review on Related Topics</a:t>
                      </a:r>
                      <a:endParaRPr lang="en-US" sz="1200" b="1" i="0" u="none" strike="noStrike" cap="none" spc="0">
                        <a:solidFill>
                          <a:schemeClr val="tx1"/>
                        </a:solidFill>
                        <a:effectLst/>
                        <a:latin typeface="Arial" panose="020B0604020202020204" pitchFamily="34" charset="0"/>
                      </a:endParaRPr>
                    </a:p>
                  </a:txBody>
                  <a:tcPr marL="80172" marR="3833" marT="61671" marB="61671"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200" u="none" strike="noStrike" cap="none" spc="0" dirty="0">
                          <a:solidFill>
                            <a:schemeClr val="tx1"/>
                          </a:solidFill>
                          <a:effectLst/>
                        </a:rPr>
                        <a:t>17/10/2024</a:t>
                      </a:r>
                      <a:endParaRPr lang="en-US" sz="1200" b="1" i="0" u="none" strike="noStrike" cap="none" spc="0" dirty="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200" u="none" strike="noStrike" cap="none" spc="0">
                          <a:solidFill>
                            <a:schemeClr val="tx1"/>
                          </a:solidFill>
                          <a:effectLst/>
                        </a:rPr>
                        <a:t>30/10/2024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510111408"/>
                  </a:ext>
                </a:extLst>
              </a:tr>
              <a:tr h="295173">
                <a:tc>
                  <a:txBody>
                    <a:bodyPr/>
                    <a:lstStyle/>
                    <a:p>
                      <a:pPr algn="l" fontAlgn="b"/>
                      <a:r>
                        <a:rPr lang="en-US" sz="1200" u="none" strike="noStrike" cap="none" spc="0">
                          <a:solidFill>
                            <a:schemeClr val="tx1"/>
                          </a:solidFill>
                          <a:effectLst/>
                        </a:rPr>
                        <a:t>Optimizing Text Data for Sentiment Analysis</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200" u="none" strike="noStrike" cap="none" spc="0">
                          <a:solidFill>
                            <a:schemeClr val="tx1"/>
                          </a:solidFill>
                          <a:effectLst/>
                        </a:rPr>
                        <a:t>24/10/2024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200" u="none" strike="noStrike" cap="none" spc="0">
                          <a:solidFill>
                            <a:schemeClr val="tx1"/>
                          </a:solidFill>
                          <a:effectLst/>
                        </a:rPr>
                        <a:t>6/11/2024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125184293"/>
                  </a:ext>
                </a:extLst>
              </a:tr>
              <a:tr h="295173">
                <a:tc>
                  <a:txBody>
                    <a:bodyPr/>
                    <a:lstStyle/>
                    <a:p>
                      <a:pPr algn="l" fontAlgn="b"/>
                      <a:r>
                        <a:rPr lang="en-US" sz="1200" u="none" strike="noStrike" cap="none" spc="0">
                          <a:solidFill>
                            <a:schemeClr val="tx1"/>
                          </a:solidFill>
                          <a:effectLst/>
                        </a:rPr>
                        <a:t>Exploratory Data Analysis (EDA)</a:t>
                      </a:r>
                      <a:endParaRPr lang="en-US" sz="1200" b="1" i="0" u="none" strike="noStrike" cap="none" spc="0">
                        <a:solidFill>
                          <a:schemeClr val="tx1"/>
                        </a:solidFill>
                        <a:effectLst/>
                        <a:latin typeface="Arial" panose="020B0604020202020204" pitchFamily="34" charset="0"/>
                      </a:endParaRPr>
                    </a:p>
                  </a:txBody>
                  <a:tcPr marL="80172" marR="3833" marT="61671" marB="61671"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200" u="none" strike="noStrike" cap="none" spc="0">
                          <a:solidFill>
                            <a:schemeClr val="tx1"/>
                          </a:solidFill>
                          <a:effectLst/>
                        </a:rPr>
                        <a:t>31/10/2024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200" u="none" strike="noStrike" cap="none" spc="0">
                          <a:solidFill>
                            <a:schemeClr val="tx1"/>
                          </a:solidFill>
                          <a:effectLst/>
                        </a:rPr>
                        <a:t>13/11/2024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422236491"/>
                  </a:ext>
                </a:extLst>
              </a:tr>
              <a:tr h="295173">
                <a:tc>
                  <a:txBody>
                    <a:bodyPr/>
                    <a:lstStyle/>
                    <a:p>
                      <a:pPr algn="l" fontAlgn="b"/>
                      <a:r>
                        <a:rPr lang="en-US" sz="1200" u="none" strike="noStrike" cap="none" spc="0">
                          <a:solidFill>
                            <a:schemeClr val="tx1"/>
                          </a:solidFill>
                          <a:effectLst/>
                        </a:rPr>
                        <a:t>Splitting the Dataset and Building the Models</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200" u="none" strike="noStrike" cap="none" spc="0">
                          <a:solidFill>
                            <a:schemeClr val="tx1"/>
                          </a:solidFill>
                          <a:effectLst/>
                        </a:rPr>
                        <a:t>7/11/2024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200" u="none" strike="noStrike" cap="none" spc="0">
                          <a:solidFill>
                            <a:schemeClr val="tx1"/>
                          </a:solidFill>
                          <a:effectLst/>
                        </a:rPr>
                        <a:t>20/11/2024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688438647"/>
                  </a:ext>
                </a:extLst>
              </a:tr>
              <a:tr h="295173">
                <a:tc>
                  <a:txBody>
                    <a:bodyPr/>
                    <a:lstStyle/>
                    <a:p>
                      <a:pPr algn="l" fontAlgn="b"/>
                      <a:r>
                        <a:rPr lang="en-US" sz="1200" u="none" strike="noStrike" cap="none" spc="0" dirty="0">
                          <a:solidFill>
                            <a:schemeClr val="tx1"/>
                          </a:solidFill>
                          <a:effectLst/>
                        </a:rPr>
                        <a:t>Data Ethics Quiz</a:t>
                      </a:r>
                      <a:endParaRPr lang="en-US" sz="1200" b="1" i="0" u="none" strike="noStrike" cap="none" spc="0" dirty="0">
                        <a:solidFill>
                          <a:schemeClr val="tx1"/>
                        </a:solidFill>
                        <a:effectLst/>
                        <a:latin typeface="Arial" panose="020B0604020202020204" pitchFamily="34" charset="0"/>
                      </a:endParaRPr>
                    </a:p>
                  </a:txBody>
                  <a:tcPr marL="80172" marR="3833" marT="61671" marB="61671"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200" u="none" strike="noStrike" cap="none" spc="0">
                          <a:solidFill>
                            <a:schemeClr val="tx1"/>
                          </a:solidFill>
                          <a:effectLst/>
                        </a:rPr>
                        <a:t>21/11/2024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200" u="none" strike="noStrike" cap="none" spc="0">
                          <a:solidFill>
                            <a:schemeClr val="tx1"/>
                          </a:solidFill>
                          <a:effectLst/>
                        </a:rPr>
                        <a:t>21/11/2024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039641041"/>
                  </a:ext>
                </a:extLst>
              </a:tr>
              <a:tr h="647736">
                <a:tc>
                  <a:txBody>
                    <a:bodyPr/>
                    <a:lstStyle/>
                    <a:p>
                      <a:pPr algn="l" fontAlgn="b"/>
                      <a:r>
                        <a:rPr lang="en-US" sz="1200" u="none" strike="noStrike" cap="none" spc="0">
                          <a:solidFill>
                            <a:schemeClr val="tx1"/>
                          </a:solidFill>
                          <a:effectLst/>
                        </a:rPr>
                        <a:t>Training the Models and trying different hyperparameters for Logistic Regression and Naïve Bayes</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200" u="none" strike="noStrike" cap="none" spc="0">
                          <a:solidFill>
                            <a:schemeClr val="tx1"/>
                          </a:solidFill>
                          <a:effectLst/>
                        </a:rPr>
                        <a:t>14/11/2024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200" u="none" strike="noStrike" cap="none" spc="0">
                          <a:solidFill>
                            <a:schemeClr val="tx1"/>
                          </a:solidFill>
                          <a:effectLst/>
                        </a:rPr>
                        <a:t>27/11/2024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896925861"/>
                  </a:ext>
                </a:extLst>
              </a:tr>
              <a:tr h="471455">
                <a:tc>
                  <a:txBody>
                    <a:bodyPr/>
                    <a:lstStyle/>
                    <a:p>
                      <a:pPr algn="l" fontAlgn="b"/>
                      <a:r>
                        <a:rPr lang="en-US" sz="1200" u="none" strike="noStrike" cap="none" spc="0">
                          <a:solidFill>
                            <a:schemeClr val="tx1"/>
                          </a:solidFill>
                          <a:effectLst/>
                        </a:rPr>
                        <a:t>Training the Models and trying different hyperparameters for SVM and MLP Classifiers</a:t>
                      </a:r>
                      <a:endParaRPr lang="en-US" sz="1200" b="1" i="0" u="none" strike="noStrike" cap="none" spc="0">
                        <a:solidFill>
                          <a:schemeClr val="tx1"/>
                        </a:solidFill>
                        <a:effectLst/>
                        <a:latin typeface="Arial" panose="020B0604020202020204" pitchFamily="34" charset="0"/>
                      </a:endParaRPr>
                    </a:p>
                  </a:txBody>
                  <a:tcPr marL="80172" marR="3833" marT="61671" marB="61671"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200" u="none" strike="noStrike" cap="none" spc="0">
                          <a:solidFill>
                            <a:schemeClr val="tx1"/>
                          </a:solidFill>
                          <a:effectLst/>
                        </a:rPr>
                        <a:t>21/11/2024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200" u="none" strike="noStrike" cap="none" spc="0">
                          <a:solidFill>
                            <a:schemeClr val="tx1"/>
                          </a:solidFill>
                          <a:effectLst/>
                        </a:rPr>
                        <a:t>4/12/2024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667399096"/>
                  </a:ext>
                </a:extLst>
              </a:tr>
              <a:tr h="471455">
                <a:tc>
                  <a:txBody>
                    <a:bodyPr/>
                    <a:lstStyle/>
                    <a:p>
                      <a:pPr algn="l" fontAlgn="b"/>
                      <a:r>
                        <a:rPr lang="en-US" sz="1200" u="none" strike="noStrike" cap="none" spc="0">
                          <a:solidFill>
                            <a:schemeClr val="tx1"/>
                          </a:solidFill>
                          <a:effectLst/>
                        </a:rPr>
                        <a:t>Evaluating the models Logistic Regression and Naïve Bayes</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200" u="none" strike="noStrike" cap="none" spc="0">
                          <a:solidFill>
                            <a:schemeClr val="tx1"/>
                          </a:solidFill>
                          <a:effectLst/>
                        </a:rPr>
                        <a:t>28/11/2024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200" u="none" strike="noStrike" cap="none" spc="0">
                          <a:solidFill>
                            <a:schemeClr val="tx1"/>
                          </a:solidFill>
                          <a:effectLst/>
                        </a:rPr>
                        <a:t>11/12/2024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333537483"/>
                  </a:ext>
                </a:extLst>
              </a:tr>
              <a:tr h="295173">
                <a:tc>
                  <a:txBody>
                    <a:bodyPr/>
                    <a:lstStyle/>
                    <a:p>
                      <a:pPr algn="l" fontAlgn="b"/>
                      <a:r>
                        <a:rPr lang="en-US" sz="1200" u="none" strike="noStrike" cap="none" spc="0">
                          <a:solidFill>
                            <a:schemeClr val="tx1"/>
                          </a:solidFill>
                          <a:effectLst/>
                        </a:rPr>
                        <a:t>Evaluating the models SVM And MLP Classifiers</a:t>
                      </a:r>
                      <a:endParaRPr lang="en-US" sz="1200" b="1" i="0" u="none" strike="noStrike" cap="none" spc="0">
                        <a:solidFill>
                          <a:schemeClr val="tx1"/>
                        </a:solidFill>
                        <a:effectLst/>
                        <a:latin typeface="Arial" panose="020B0604020202020204" pitchFamily="34" charset="0"/>
                      </a:endParaRPr>
                    </a:p>
                  </a:txBody>
                  <a:tcPr marL="80172" marR="3833" marT="61671" marB="61671"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200" u="none" strike="noStrike" cap="none" spc="0">
                          <a:solidFill>
                            <a:schemeClr val="tx1"/>
                          </a:solidFill>
                          <a:effectLst/>
                        </a:rPr>
                        <a:t>12/12/2024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200" u="none" strike="noStrike" cap="none" spc="0">
                          <a:solidFill>
                            <a:schemeClr val="tx1"/>
                          </a:solidFill>
                          <a:effectLst/>
                        </a:rPr>
                        <a:t>25/12/2024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807592243"/>
                  </a:ext>
                </a:extLst>
              </a:tr>
              <a:tr h="471455">
                <a:tc>
                  <a:txBody>
                    <a:bodyPr/>
                    <a:lstStyle/>
                    <a:p>
                      <a:pPr algn="l" fontAlgn="b"/>
                      <a:r>
                        <a:rPr lang="en-US" sz="1200" u="none" strike="noStrike" cap="none" spc="0">
                          <a:solidFill>
                            <a:schemeClr val="tx1"/>
                          </a:solidFill>
                          <a:effectLst/>
                        </a:rPr>
                        <a:t>Comparing the Model performance based on the evaluation metrics</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200" u="none" strike="noStrike" cap="none" spc="0">
                          <a:solidFill>
                            <a:schemeClr val="tx1"/>
                          </a:solidFill>
                          <a:effectLst/>
                        </a:rPr>
                        <a:t>19/12/2024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200" u="none" strike="noStrike" cap="none" spc="0">
                          <a:solidFill>
                            <a:schemeClr val="tx1"/>
                          </a:solidFill>
                          <a:effectLst/>
                        </a:rPr>
                        <a:t>1/1/2025</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8806305"/>
                  </a:ext>
                </a:extLst>
              </a:tr>
              <a:tr h="295173">
                <a:tc>
                  <a:txBody>
                    <a:bodyPr/>
                    <a:lstStyle/>
                    <a:p>
                      <a:pPr algn="l" fontAlgn="b"/>
                      <a:r>
                        <a:rPr lang="en-US" sz="1200" u="none" strike="noStrike" cap="none" spc="0">
                          <a:solidFill>
                            <a:schemeClr val="tx1"/>
                          </a:solidFill>
                          <a:effectLst/>
                        </a:rPr>
                        <a:t>Finalising the Documentation </a:t>
                      </a:r>
                      <a:endParaRPr lang="en-US" sz="1200" b="1" i="0" u="none" strike="noStrike" cap="none" spc="0">
                        <a:solidFill>
                          <a:schemeClr val="tx1"/>
                        </a:solidFill>
                        <a:effectLst/>
                        <a:latin typeface="Arial" panose="020B0604020202020204" pitchFamily="34" charset="0"/>
                      </a:endParaRPr>
                    </a:p>
                  </a:txBody>
                  <a:tcPr marL="80172" marR="3833" marT="61671" marB="61671"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200" u="none" strike="noStrike" cap="none" spc="0">
                          <a:solidFill>
                            <a:schemeClr val="tx1"/>
                          </a:solidFill>
                          <a:effectLst/>
                        </a:rPr>
                        <a:t>26/12/2024</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200" u="none" strike="noStrike" cap="none" spc="0">
                          <a:solidFill>
                            <a:schemeClr val="tx1"/>
                          </a:solidFill>
                          <a:effectLst/>
                        </a:rPr>
                        <a:t>1/1/2025</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475835029"/>
                  </a:ext>
                </a:extLst>
              </a:tr>
              <a:tr h="295173">
                <a:tc>
                  <a:txBody>
                    <a:bodyPr/>
                    <a:lstStyle/>
                    <a:p>
                      <a:pPr algn="l" fontAlgn="b"/>
                      <a:r>
                        <a:rPr lang="en-US" sz="1200" u="none" strike="noStrike" cap="none" spc="0">
                          <a:solidFill>
                            <a:schemeClr val="tx1"/>
                          </a:solidFill>
                          <a:effectLst/>
                        </a:rPr>
                        <a:t>Flex Time</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200" u="none" strike="noStrike" cap="none" spc="0">
                          <a:solidFill>
                            <a:schemeClr val="tx1"/>
                          </a:solidFill>
                          <a:effectLst/>
                        </a:rPr>
                        <a:t>2/1/2025</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200" u="none" strike="noStrike" cap="none" spc="0" dirty="0">
                          <a:solidFill>
                            <a:schemeClr val="tx1"/>
                          </a:solidFill>
                          <a:effectLst/>
                        </a:rPr>
                        <a:t>5/1/2025</a:t>
                      </a:r>
                      <a:endParaRPr lang="en-US" sz="1200" b="1" i="0" u="none" strike="noStrike" cap="none" spc="0" dirty="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401631370"/>
                  </a:ext>
                </a:extLst>
              </a:tr>
              <a:tr h="295173">
                <a:tc>
                  <a:txBody>
                    <a:bodyPr/>
                    <a:lstStyle/>
                    <a:p>
                      <a:pPr algn="l" fontAlgn="b"/>
                      <a:r>
                        <a:rPr lang="en-US" sz="1200" u="none" strike="noStrike" cap="none" spc="0">
                          <a:solidFill>
                            <a:schemeClr val="tx1"/>
                          </a:solidFill>
                          <a:effectLst/>
                        </a:rPr>
                        <a:t>Report Submission</a:t>
                      </a:r>
                      <a:endParaRPr lang="en-US" sz="1200" b="1" i="0" u="none" strike="noStrike" cap="none" spc="0">
                        <a:solidFill>
                          <a:schemeClr val="tx1"/>
                        </a:solidFill>
                        <a:effectLst/>
                        <a:latin typeface="Arial" panose="020B0604020202020204" pitchFamily="34" charset="0"/>
                      </a:endParaRPr>
                    </a:p>
                  </a:txBody>
                  <a:tcPr marL="80172" marR="3833" marT="61671" marB="61671"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200" u="none" strike="noStrike" cap="none" spc="0" dirty="0">
                          <a:solidFill>
                            <a:schemeClr val="tx1"/>
                          </a:solidFill>
                          <a:effectLst/>
                        </a:rPr>
                        <a:t>6/1/2025</a:t>
                      </a:r>
                      <a:endParaRPr lang="en-US" sz="1200" b="1" i="0" u="none" strike="noStrike" cap="none" spc="0" dirty="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200" u="none" strike="noStrike" cap="none" spc="0">
                          <a:solidFill>
                            <a:schemeClr val="tx1"/>
                          </a:solidFill>
                          <a:effectLst/>
                        </a:rPr>
                        <a:t>6/1/2025</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691236986"/>
                  </a:ext>
                </a:extLst>
              </a:tr>
              <a:tr h="295173">
                <a:tc>
                  <a:txBody>
                    <a:bodyPr/>
                    <a:lstStyle/>
                    <a:p>
                      <a:pPr algn="l" fontAlgn="b"/>
                      <a:r>
                        <a:rPr lang="en-US" sz="1200" u="none" strike="noStrike" cap="none" spc="0">
                          <a:solidFill>
                            <a:schemeClr val="tx1"/>
                          </a:solidFill>
                          <a:effectLst/>
                        </a:rPr>
                        <a:t>Preparation for Viva</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200" u="none" strike="noStrike" cap="none" spc="0">
                          <a:solidFill>
                            <a:schemeClr val="tx1"/>
                          </a:solidFill>
                          <a:effectLst/>
                        </a:rPr>
                        <a:t>7/1/2025</a:t>
                      </a:r>
                      <a:endParaRPr lang="en-US" sz="1200" b="1" i="0" u="none" strike="noStrike" cap="none" spc="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200" u="none" strike="noStrike" cap="none" spc="0" dirty="0">
                          <a:solidFill>
                            <a:schemeClr val="tx1"/>
                          </a:solidFill>
                          <a:effectLst/>
                        </a:rPr>
                        <a:t>21/1/25</a:t>
                      </a:r>
                      <a:endParaRPr lang="en-US" sz="1200" b="1" i="0" u="none" strike="noStrike" cap="none" spc="0" dirty="0">
                        <a:solidFill>
                          <a:schemeClr val="tx1"/>
                        </a:solidFill>
                        <a:effectLst/>
                        <a:latin typeface="Arial" panose="020B0604020202020204" pitchFamily="34" charset="0"/>
                      </a:endParaRPr>
                    </a:p>
                  </a:txBody>
                  <a:tcPr marL="80172" marR="3833" marT="61671" marB="61671"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313670252"/>
                  </a:ext>
                </a:extLst>
              </a:tr>
            </a:tbl>
          </a:graphicData>
        </a:graphic>
      </p:graphicFrame>
    </p:spTree>
    <p:extLst>
      <p:ext uri="{BB962C8B-B14F-4D97-AF65-F5344CB8AC3E}">
        <p14:creationId xmlns:p14="http://schemas.microsoft.com/office/powerpoint/2010/main" val="317097032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DEF6B67-D532-E336-6DCA-EB109B9335BF}"/>
              </a:ext>
            </a:extLst>
          </p:cNvPr>
          <p:cNvSpPr>
            <a:spLocks noGrp="1"/>
          </p:cNvSpPr>
          <p:nvPr>
            <p:ph type="title"/>
          </p:nvPr>
        </p:nvSpPr>
        <p:spPr>
          <a:xfrm>
            <a:off x="810000" y="447188"/>
            <a:ext cx="10571998" cy="970450"/>
          </a:xfrm>
          <a:effectLst/>
        </p:spPr>
        <p:txBody>
          <a:bodyPr>
            <a:normAutofit/>
          </a:bodyPr>
          <a:lstStyle/>
          <a:p>
            <a:pPr>
              <a:lnSpc>
                <a:spcPct val="90000"/>
              </a:lnSpc>
            </a:pPr>
            <a:r>
              <a:rPr lang="en-US" sz="3100">
                <a:latin typeface="Aptos" panose="020B0004020202020204" pitchFamily="34" charset="0"/>
              </a:rPr>
              <a:t>Conclusion</a:t>
            </a:r>
            <a:br>
              <a:rPr lang="en-US" sz="3100">
                <a:latin typeface="Aptos" panose="020B0004020202020204" pitchFamily="34" charset="0"/>
              </a:rPr>
            </a:br>
            <a:endParaRPr lang="en-US" sz="3100">
              <a:latin typeface="Aptos" panose="020B0004020202020204" pitchFamily="34" charset="0"/>
            </a:endParaRPr>
          </a:p>
        </p:txBody>
      </p:sp>
      <p:sp>
        <p:nvSpPr>
          <p:cNvPr id="18" name="Rectangle 2">
            <a:extLst>
              <a:ext uri="{FF2B5EF4-FFF2-40B4-BE49-F238E27FC236}">
                <a16:creationId xmlns:a16="http://schemas.microsoft.com/office/drawing/2014/main" id="{43333607-56BC-F5BA-D948-DBD0BBF0C2EF}"/>
              </a:ext>
            </a:extLst>
          </p:cNvPr>
          <p:cNvSpPr>
            <a:spLocks noGrp="1" noChangeArrowheads="1"/>
          </p:cNvSpPr>
          <p:nvPr>
            <p:ph idx="1"/>
          </p:nvPr>
        </p:nvSpPr>
        <p:spPr bwMode="auto">
          <a:xfrm>
            <a:off x="863882" y="2185988"/>
            <a:ext cx="7954627" cy="3636511"/>
          </a:xfrm>
          <a:prstGeom prst="rect">
            <a:avLst/>
          </a:prstGeom>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defTabSz="914400" eaLnBrk="0" fontAlgn="base" hangingPunct="0">
              <a:lnSpc>
                <a:spcPct val="90000"/>
              </a:lnSpc>
              <a:spcBef>
                <a:spcPct val="0"/>
              </a:spcBef>
              <a:buClrTx/>
            </a:pPr>
            <a:r>
              <a:rPr kumimoji="0" lang="en-US" altLang="en-US" sz="1700" b="0" i="0" u="none" strike="noStrike" cap="none" normalizeH="0" baseline="0" dirty="0">
                <a:ln>
                  <a:noFill/>
                </a:ln>
                <a:effectLst/>
                <a:latin typeface="Arial" panose="020B0604020202020204" pitchFamily="34" charset="0"/>
              </a:rPr>
              <a:t>Apply NLP techniques like tokenization and stop-word removal for clean text data.</a:t>
            </a:r>
          </a:p>
          <a:p>
            <a:pPr defTabSz="914400" eaLnBrk="0" fontAlgn="base" hangingPunct="0">
              <a:lnSpc>
                <a:spcPct val="90000"/>
              </a:lnSpc>
              <a:spcBef>
                <a:spcPct val="0"/>
              </a:spcBef>
              <a:buClrTx/>
            </a:pPr>
            <a:r>
              <a:rPr kumimoji="0" lang="en-US" altLang="en-US" sz="1700" b="0" i="0" u="none" strike="noStrike" cap="none" normalizeH="0" baseline="0" dirty="0">
                <a:ln>
                  <a:noFill/>
                </a:ln>
                <a:effectLst/>
                <a:latin typeface="Arial" panose="020B0604020202020204" pitchFamily="34" charset="0"/>
              </a:rPr>
              <a:t>Extract key features including sentiment scores and demographic data for analysis.</a:t>
            </a:r>
          </a:p>
          <a:p>
            <a:pPr defTabSz="914400" eaLnBrk="0" fontAlgn="base" hangingPunct="0">
              <a:lnSpc>
                <a:spcPct val="90000"/>
              </a:lnSpc>
              <a:spcBef>
                <a:spcPct val="0"/>
              </a:spcBef>
              <a:buClrTx/>
            </a:pPr>
            <a:r>
              <a:rPr kumimoji="0" lang="en-US" altLang="en-US" sz="1700" b="0" i="0" u="none" strike="noStrike" cap="none" normalizeH="0" baseline="0" dirty="0">
                <a:ln>
                  <a:noFill/>
                </a:ln>
                <a:effectLst/>
                <a:latin typeface="Arial" panose="020B0604020202020204" pitchFamily="34" charset="0"/>
              </a:rPr>
              <a:t>Utilize various ML and deep learning models for robust sentiment prediction.</a:t>
            </a:r>
          </a:p>
          <a:p>
            <a:pPr defTabSz="914400" eaLnBrk="0" fontAlgn="base" hangingPunct="0">
              <a:lnSpc>
                <a:spcPct val="90000"/>
              </a:lnSpc>
              <a:spcBef>
                <a:spcPct val="0"/>
              </a:spcBef>
              <a:buClrTx/>
            </a:pPr>
            <a:r>
              <a:rPr kumimoji="0" lang="en-US" altLang="en-US" sz="1700" b="0" i="0" u="none" strike="noStrike" cap="none" normalizeH="0" baseline="0" dirty="0">
                <a:ln>
                  <a:noFill/>
                </a:ln>
                <a:effectLst/>
                <a:latin typeface="Arial" panose="020B0604020202020204" pitchFamily="34" charset="0"/>
              </a:rPr>
              <a:t>Assess models with accuracy, F1 score, and confusion matrix for quality evaluation.</a:t>
            </a:r>
          </a:p>
          <a:p>
            <a:pPr defTabSz="914400" eaLnBrk="0" fontAlgn="base" hangingPunct="0">
              <a:lnSpc>
                <a:spcPct val="90000"/>
              </a:lnSpc>
              <a:spcBef>
                <a:spcPct val="0"/>
              </a:spcBef>
              <a:buClrTx/>
            </a:pPr>
            <a:r>
              <a:rPr kumimoji="0" lang="en-US" altLang="en-US" sz="1700" b="0" i="0" u="none" strike="noStrike" cap="none" normalizeH="0" baseline="0" dirty="0">
                <a:ln>
                  <a:noFill/>
                </a:ln>
                <a:effectLst/>
                <a:latin typeface="Arial" panose="020B0604020202020204" pitchFamily="34" charset="0"/>
              </a:rPr>
              <a:t>Implement sentiment analysis for immediate feedback processing on retail platforms.</a:t>
            </a:r>
          </a:p>
          <a:p>
            <a:pPr defTabSz="914400" eaLnBrk="0" fontAlgn="base" hangingPunct="0">
              <a:lnSpc>
                <a:spcPct val="90000"/>
              </a:lnSpc>
              <a:spcBef>
                <a:spcPct val="0"/>
              </a:spcBef>
              <a:buClrTx/>
            </a:pPr>
            <a:r>
              <a:rPr lang="en-US" altLang="en-US" sz="1700" dirty="0">
                <a:latin typeface="Arial" panose="020B0604020202020204" pitchFamily="34" charset="0"/>
              </a:rPr>
              <a:t>Storage and Security plans are in place to avoid Data or Code loss.</a:t>
            </a:r>
            <a:endParaRPr kumimoji="0" lang="en-US" altLang="en-US" sz="1700" b="0" i="0" u="none" strike="noStrike" cap="none" normalizeH="0" baseline="0" dirty="0">
              <a:ln>
                <a:noFill/>
              </a:ln>
              <a:effectLst/>
              <a:latin typeface="Arial" panose="020B0604020202020204" pitchFamily="34" charset="0"/>
            </a:endParaRPr>
          </a:p>
          <a:p>
            <a:pPr marL="0" indent="0" defTabSz="914400" eaLnBrk="0" fontAlgn="base" hangingPunct="0">
              <a:lnSpc>
                <a:spcPct val="90000"/>
              </a:lnSpc>
              <a:spcBef>
                <a:spcPct val="0"/>
              </a:spcBef>
              <a:buClrTx/>
              <a:buNone/>
            </a:pPr>
            <a:r>
              <a:rPr kumimoji="0" lang="en-US" altLang="en-US" sz="1700" b="0" i="0" u="none" strike="noStrike" cap="none" normalizeH="0" baseline="0" dirty="0">
                <a:ln>
                  <a:noFill/>
                </a:ln>
                <a:effectLst/>
                <a:latin typeface="Arial" panose="020B0604020202020204" pitchFamily="34" charset="0"/>
              </a:rPr>
              <a:t> </a:t>
            </a:r>
          </a:p>
          <a:p>
            <a:pPr defTabSz="914400" eaLnBrk="0" fontAlgn="base" hangingPunct="0">
              <a:lnSpc>
                <a:spcPct val="90000"/>
              </a:lnSpc>
              <a:spcBef>
                <a:spcPct val="0"/>
              </a:spcBef>
              <a:buClrTx/>
            </a:pPr>
            <a:endParaRPr kumimoji="0" lang="en-US" altLang="en-US"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9353565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TM03457503[[fn=Quotable]]</Template>
  <TotalTime>251</TotalTime>
  <Words>676</Words>
  <Application>Microsoft Office PowerPoint</Application>
  <PresentationFormat>Widescreen</PresentationFormat>
  <Paragraphs>122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Calibri</vt:lpstr>
      <vt:lpstr>Century Gothic</vt:lpstr>
      <vt:lpstr>Wingdings 2</vt:lpstr>
      <vt:lpstr>Quotable</vt:lpstr>
      <vt:lpstr>Predicting Sentiment Using Textual Clothing Reviews Using Machine Learning Models</vt:lpstr>
      <vt:lpstr>Background </vt:lpstr>
      <vt:lpstr>Research question </vt:lpstr>
      <vt:lpstr>Objectives</vt:lpstr>
      <vt:lpstr>Dataset Description </vt:lpstr>
      <vt:lpstr>Data Management Plan</vt:lpstr>
      <vt:lpstr>Project Timeline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Tiyyagura, Prasanna R</dc:creator>
  <cp:lastModifiedBy>Tiyyagura, Prasanna R</cp:lastModifiedBy>
  <cp:revision>118</cp:revision>
  <dcterms:created xsi:type="dcterms:W3CDTF">2024-10-13T17:37:31Z</dcterms:created>
  <dcterms:modified xsi:type="dcterms:W3CDTF">2024-10-15T20:56:43Z</dcterms:modified>
</cp:coreProperties>
</file>