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0" r:id="rId4"/>
    <p:sldId id="258" r:id="rId5"/>
    <p:sldId id="262" r:id="rId6"/>
    <p:sldId id="261" r:id="rId7"/>
    <p:sldId id="259" r:id="rId8"/>
  </p:sldIdLst>
  <p:sldSz cx="12192000" cy="6858000"/>
  <p:notesSz cx="6858000" cy="9144000"/>
  <p:embeddedFontLst>
    <p:embeddedFont>
      <p:font typeface="Calibri" pitchFamily="34" charset="0"/>
      <p:regular r:id="rId10"/>
      <p:bold r:id="rId11"/>
      <p:italic r:id="rId12"/>
      <p:boldItalic r:id="rId13"/>
    </p:embeddedFont>
    <p:embeddedFont>
      <p:font typeface="Libre Baskerville"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4401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 xmlns:a16="http://schemas.microsoft.com/office/drawing/2014/main" id="{5969982E-6805-9E7D-3354-A46063BE89DA}"/>
            </a:ext>
          </a:extLst>
        </p:cNvPr>
        <p:cNvGrpSpPr/>
        <p:nvPr/>
      </p:nvGrpSpPr>
      <p:grpSpPr>
        <a:xfrm>
          <a:off x="0" y="0"/>
          <a:ext cx="0" cy="0"/>
          <a:chOff x="0" y="0"/>
          <a:chExt cx="0" cy="0"/>
        </a:xfrm>
      </p:grpSpPr>
      <p:sp>
        <p:nvSpPr>
          <p:cNvPr id="107" name="Google Shape;107;p4:notes">
            <a:extLst>
              <a:ext uri="{FF2B5EF4-FFF2-40B4-BE49-F238E27FC236}">
                <a16:creationId xmlns="" xmlns:a16="http://schemas.microsoft.com/office/drawing/2014/main" id="{69514CDC-18F5-A541-3F35-C6A0A973547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 xmlns:a16="http://schemas.microsoft.com/office/drawing/2014/main" id="{48A47646-E7B4-16B1-B83B-716CE7948E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02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 xmlns:a16="http://schemas.microsoft.com/office/drawing/2014/main" id="{E298C1F2-BC5D-5297-995B-423F6CA0252B}"/>
            </a:ext>
          </a:extLst>
        </p:cNvPr>
        <p:cNvGrpSpPr/>
        <p:nvPr/>
      </p:nvGrpSpPr>
      <p:grpSpPr>
        <a:xfrm>
          <a:off x="0" y="0"/>
          <a:ext cx="0" cy="0"/>
          <a:chOff x="0" y="0"/>
          <a:chExt cx="0" cy="0"/>
        </a:xfrm>
      </p:grpSpPr>
      <p:sp>
        <p:nvSpPr>
          <p:cNvPr id="107" name="Google Shape;107;p4:notes">
            <a:extLst>
              <a:ext uri="{FF2B5EF4-FFF2-40B4-BE49-F238E27FC236}">
                <a16:creationId xmlns="" xmlns:a16="http://schemas.microsoft.com/office/drawing/2014/main" id="{8E3658DF-AE01-854F-8319-A02073EAE05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 xmlns:a16="http://schemas.microsoft.com/office/drawing/2014/main" id="{9AB54A79-49AE-B21B-D4C6-D071D4E0A6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23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81951"/>
            <a:ext cx="12190815" cy="6694098"/>
          </a:xfrm>
          <a:prstGeom prst="rect">
            <a:avLst/>
          </a:prstGeom>
          <a:noFill/>
          <a:ln>
            <a:noFill/>
          </a:ln>
        </p:spPr>
      </p:pic>
      <p:sp>
        <p:nvSpPr>
          <p:cNvPr id="99" name="Google Shape;99;p1"/>
          <p:cNvSpPr txBox="1"/>
          <p:nvPr/>
        </p:nvSpPr>
        <p:spPr>
          <a:xfrm>
            <a:off x="2472904" y="3717986"/>
            <a:ext cx="7246189" cy="1446509"/>
          </a:xfrm>
          <a:prstGeom prst="rect">
            <a:avLst/>
          </a:prstGeom>
          <a:noFill/>
          <a:ln>
            <a:noFill/>
          </a:ln>
        </p:spPr>
        <p:txBody>
          <a:bodyPr spcFirstLastPara="1" wrap="square" lIns="91425" tIns="45700" rIns="91425" bIns="45700" anchor="t" anchorCtr="0">
            <a:spAutoFit/>
          </a:bodyPr>
          <a:lstStyle/>
          <a:p>
            <a:pPr algn="ctr"/>
            <a:r>
              <a:rPr lang="en-IN" sz="1800" b="0" i="0" u="none" strike="noStrike" cap="none" dirty="0">
                <a:solidFill>
                  <a:schemeClr val="dk1"/>
                </a:solidFill>
                <a:latin typeface="Times New Roman" pitchFamily="18" charset="0"/>
                <a:ea typeface="Calibri"/>
                <a:cs typeface="Times New Roman" pitchFamily="18" charset="0"/>
                <a:sym typeface="Calibri"/>
              </a:rPr>
              <a:t/>
            </a:r>
            <a:br>
              <a:rPr lang="en-IN" sz="1800" b="0" i="0" u="none" strike="noStrike" cap="none" dirty="0">
                <a:solidFill>
                  <a:schemeClr val="dk1"/>
                </a:solidFill>
                <a:latin typeface="Times New Roman" pitchFamily="18" charset="0"/>
                <a:ea typeface="Calibri"/>
                <a:cs typeface="Times New Roman" pitchFamily="18" charset="0"/>
                <a:sym typeface="Calibri"/>
              </a:rPr>
            </a:br>
            <a:r>
              <a:rPr lang="en-GB" sz="2800" b="1" i="0" dirty="0">
                <a:solidFill>
                  <a:schemeClr val="tx1"/>
                </a:solidFill>
                <a:effectLst/>
                <a:latin typeface="Times New Roman" pitchFamily="18" charset="0"/>
                <a:ea typeface="Calibri" panose="020F0502020204030204" pitchFamily="34" charset="0"/>
                <a:cs typeface="Times New Roman" pitchFamily="18" charset="0"/>
              </a:rPr>
              <a:t>Enhancing Candidate Selection Efficiency through </a:t>
            </a:r>
            <a:r>
              <a:rPr lang="en-GB" sz="2800" b="1" i="0" dirty="0">
                <a:solidFill>
                  <a:srgbClr val="FF0000"/>
                </a:solidFill>
                <a:effectLst/>
                <a:latin typeface="Times New Roman" pitchFamily="18" charset="0"/>
                <a:ea typeface="Calibri" panose="020F0502020204030204" pitchFamily="34" charset="0"/>
                <a:cs typeface="Times New Roman" pitchFamily="18" charset="0"/>
              </a:rPr>
              <a:t>AMCAT</a:t>
            </a:r>
            <a:r>
              <a:rPr lang="en-GB" sz="2800" b="1" i="0" dirty="0">
                <a:solidFill>
                  <a:schemeClr val="tx1"/>
                </a:solidFill>
                <a:effectLst/>
                <a:latin typeface="Times New Roman" pitchFamily="18" charset="0"/>
                <a:ea typeface="Calibri" panose="020F0502020204030204" pitchFamily="34" charset="0"/>
                <a:cs typeface="Times New Roman" pitchFamily="18" charset="0"/>
              </a:rPr>
              <a:t> Test </a:t>
            </a:r>
            <a:r>
              <a:rPr lang="en-GB" sz="2800" b="1" i="0" dirty="0">
                <a:solidFill>
                  <a:srgbClr val="FF0000"/>
                </a:solidFill>
                <a:effectLst/>
                <a:latin typeface="Times New Roman" pitchFamily="18" charset="0"/>
                <a:ea typeface="Calibri" panose="020F0502020204030204" pitchFamily="34" charset="0"/>
                <a:cs typeface="Times New Roman" pitchFamily="18" charset="0"/>
              </a:rPr>
              <a:t>Data Analysis</a:t>
            </a:r>
            <a:endParaRPr lang="en-IN" sz="2800" b="1" i="1" dirty="0">
              <a:solidFill>
                <a:srgbClr val="FF0000"/>
              </a:solidFill>
              <a:latin typeface="Times New Roman" pitchFamily="18" charset="0"/>
              <a:ea typeface="Calibri" panose="020F0502020204030204" pitchFamily="34" charset="0"/>
              <a:cs typeface="Times New Roman" pitchFamily="18" charset="0"/>
            </a:endParaRPr>
          </a:p>
          <a:p>
            <a:pPr marL="0" marR="0" lvl="0" indent="0" algn="ctr" rtl="0">
              <a:spcBef>
                <a:spcPts val="0"/>
              </a:spcBef>
              <a:spcAft>
                <a:spcPts val="0"/>
              </a:spcAft>
              <a:buNone/>
            </a:pPr>
            <a:endParaRPr dirty="0">
              <a:latin typeface="Times New Roman" pitchFamily="18" charset="0"/>
              <a:cs typeface="Times New Roman" pitchFamily="18" charset="0"/>
            </a:endParaRPr>
          </a:p>
        </p:txBody>
      </p:sp>
      <p:sp>
        <p:nvSpPr>
          <p:cNvPr id="2" name="Rectangle 1"/>
          <p:cNvSpPr/>
          <p:nvPr/>
        </p:nvSpPr>
        <p:spPr>
          <a:xfrm>
            <a:off x="2859270" y="5057133"/>
            <a:ext cx="6096000" cy="838691"/>
          </a:xfrm>
          <a:prstGeom prst="rect">
            <a:avLst/>
          </a:prstGeom>
        </p:spPr>
        <p:txBody>
          <a:bodyPr>
            <a:spAutoFit/>
          </a:bodyPr>
          <a:lstStyle/>
          <a:p>
            <a:pPr algn="ctr"/>
            <a:r>
              <a:rPr lang="en-US" sz="1050" dirty="0">
                <a:solidFill>
                  <a:schemeClr val="dk1"/>
                </a:solidFill>
                <a:latin typeface="Calibri"/>
                <a:ea typeface="Calibri"/>
                <a:cs typeface="Calibri"/>
                <a:sym typeface="Calibri"/>
              </a:rPr>
              <a:t/>
            </a:r>
            <a:br>
              <a:rPr lang="en-US" sz="1050" dirty="0">
                <a:solidFill>
                  <a:schemeClr val="dk1"/>
                </a:solidFill>
                <a:latin typeface="Calibri"/>
                <a:ea typeface="Calibri"/>
                <a:cs typeface="Calibri"/>
                <a:sym typeface="Calibri"/>
              </a:rPr>
            </a:br>
            <a:r>
              <a:rPr lang="en-US" sz="2400" b="1" dirty="0" smtClean="0">
                <a:solidFill>
                  <a:schemeClr val="tx1"/>
                </a:solidFill>
                <a:latin typeface="Times New Roman" pitchFamily="18" charset="0"/>
                <a:ea typeface="Calibri"/>
                <a:cs typeface="Times New Roman" pitchFamily="18" charset="0"/>
              </a:rPr>
              <a:t>Project By</a:t>
            </a:r>
            <a:r>
              <a:rPr lang="en-US" b="1" dirty="0" smtClean="0">
                <a:solidFill>
                  <a:schemeClr val="tx1"/>
                </a:solidFill>
                <a:latin typeface="Calibri" panose="020F0502020204030204" pitchFamily="34" charset="0"/>
                <a:ea typeface="Calibri"/>
                <a:cs typeface="Calibri" panose="020F0502020204030204" pitchFamily="34" charset="0"/>
              </a:rPr>
              <a:t>:- </a:t>
            </a:r>
            <a:r>
              <a:rPr lang="en-US" sz="2000" b="1" i="1" dirty="0" smtClean="0">
                <a:solidFill>
                  <a:schemeClr val="accent1">
                    <a:lumMod val="50000"/>
                  </a:schemeClr>
                </a:solidFill>
                <a:latin typeface="Times New Roman" pitchFamily="18" charset="0"/>
                <a:ea typeface="Calibri"/>
                <a:cs typeface="Times New Roman" pitchFamily="18" charset="0"/>
              </a:rPr>
              <a:t>A  . Prasanna Kumar</a:t>
            </a:r>
            <a:endParaRPr lang="en-US" sz="2000" b="1" i="1" dirty="0">
              <a:solidFill>
                <a:schemeClr val="accent1">
                  <a:lumMod val="50000"/>
                </a:schemeClr>
              </a:solidFill>
              <a:latin typeface="Times New Roman" pitchFamily="18" charset="0"/>
              <a:ea typeface="Calibri" panose="020F0502020204030204" pitchFamily="34" charset="0"/>
              <a:cs typeface="Times New Roman" pitchFamily="18" charset="0"/>
            </a:endParaRPr>
          </a:p>
          <a:p>
            <a:pPr lvl="0"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270699" y="3592977"/>
            <a:ext cx="6099463" cy="608331"/>
          </a:xfrm>
          <a:prstGeom prst="rect">
            <a:avLst/>
          </a:prstGeom>
          <a:noFill/>
          <a:ln>
            <a:noFill/>
          </a:ln>
        </p:spPr>
        <p:txBody>
          <a:bodyPr spcFirstLastPara="1" wrap="square" lIns="91425" tIns="45700" rIns="91425" bIns="45700" anchor="t" anchorCtr="0">
            <a:spAutoFit/>
          </a:bodyPr>
          <a:lstStyle/>
          <a:p>
            <a:pPr lvl="0">
              <a:lnSpc>
                <a:spcPct val="90000"/>
              </a:lnSpc>
              <a:spcBef>
                <a:spcPts val="1000"/>
              </a:spcBef>
              <a:buClr>
                <a:schemeClr val="dk1"/>
              </a:buClr>
              <a:buSzPct val="100000"/>
            </a:pPr>
            <a:r>
              <a:rPr lang="en-IN" sz="2800" b="1" dirty="0" smtClean="0">
                <a:solidFill>
                  <a:srgbClr val="FF0000"/>
                </a:solidFill>
                <a:latin typeface="Times New Roman" pitchFamily="18" charset="0"/>
                <a:cs typeface="Times New Roman" pitchFamily="18" charset="0"/>
              </a:rPr>
              <a:t>Objective:-</a:t>
            </a:r>
            <a:endParaRPr lang="en-IN" sz="2800"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 xmlns:a16="http://schemas.microsoft.com/office/drawing/2014/main" id="{69154F8D-6F5B-9AB7-9DA5-884426D97A6D}"/>
              </a:ext>
            </a:extLst>
          </p:cNvPr>
          <p:cNvSpPr txBox="1"/>
          <p:nvPr/>
        </p:nvSpPr>
        <p:spPr>
          <a:xfrm>
            <a:off x="791966" y="4514356"/>
            <a:ext cx="10140885" cy="1323439"/>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Times New Roman" pitchFamily="18" charset="0"/>
                <a:cs typeface="Times New Roman" pitchFamily="18" charset="0"/>
              </a:rPr>
              <a:t>The objective is to analyze AMCAT test data to understand how candidates perform across different sections, identify areas of strength and weakness, and determine how these scores relate to job success. By exploring trends in candidate performance, we aim to uncover which test sections candidates excel in and which ones they struggle with</a:t>
            </a:r>
            <a:endParaRPr lang="en-IN" sz="2000" b="1" dirty="0">
              <a:latin typeface="Times New Roman" pitchFamily="18" charset="0"/>
              <a:ea typeface="Calibri" panose="020F0502020204030204" pitchFamily="34" charset="0"/>
              <a:cs typeface="Times New Roman" pitchFamily="18" charset="0"/>
            </a:endParaRPr>
          </a:p>
        </p:txBody>
      </p:sp>
      <p:sp>
        <p:nvSpPr>
          <p:cNvPr id="5" name="TextBox 4">
            <a:extLst>
              <a:ext uri="{FF2B5EF4-FFF2-40B4-BE49-F238E27FC236}">
                <a16:creationId xmlns="" xmlns:a16="http://schemas.microsoft.com/office/drawing/2014/main" id="{3E663BC2-E728-82EF-70C2-7BE76DDFCB86}"/>
              </a:ext>
            </a:extLst>
          </p:cNvPr>
          <p:cNvSpPr txBox="1"/>
          <p:nvPr/>
        </p:nvSpPr>
        <p:spPr>
          <a:xfrm>
            <a:off x="507288" y="1267700"/>
            <a:ext cx="6094428" cy="523220"/>
          </a:xfrm>
          <a:prstGeom prst="rect">
            <a:avLst/>
          </a:prstGeom>
          <a:noFill/>
        </p:spPr>
        <p:txBody>
          <a:bodyPr wrap="square">
            <a:spAutoFit/>
          </a:bodyPr>
          <a:lstStyle/>
          <a:p>
            <a:r>
              <a:rPr lang="en-GB" sz="2800" b="1" dirty="0">
                <a:solidFill>
                  <a:srgbClr val="FF0000"/>
                </a:solidFill>
                <a:latin typeface="Times New Roman" pitchFamily="18" charset="0"/>
                <a:cs typeface="Times New Roman" pitchFamily="18" charset="0"/>
              </a:rPr>
              <a:t>Problem Statement:</a:t>
            </a:r>
            <a:endParaRPr lang="en-IN" sz="2800" b="1" dirty="0">
              <a:solidFill>
                <a:srgbClr val="FF0000"/>
              </a:solidFill>
              <a:latin typeface="Times New Roman" pitchFamily="18" charset="0"/>
              <a:cs typeface="Times New Roman" pitchFamily="18" charset="0"/>
            </a:endParaRPr>
          </a:p>
        </p:txBody>
      </p:sp>
      <p:sp>
        <p:nvSpPr>
          <p:cNvPr id="7" name="TextBox 6">
            <a:extLst>
              <a:ext uri="{FF2B5EF4-FFF2-40B4-BE49-F238E27FC236}">
                <a16:creationId xmlns="" xmlns:a16="http://schemas.microsoft.com/office/drawing/2014/main" id="{33E9D2C2-FAE2-4497-3279-26E0888CE6AC}"/>
              </a:ext>
            </a:extLst>
          </p:cNvPr>
          <p:cNvSpPr txBox="1"/>
          <p:nvPr/>
        </p:nvSpPr>
        <p:spPr>
          <a:xfrm>
            <a:off x="791966" y="2023344"/>
            <a:ext cx="9526268" cy="1015663"/>
          </a:xfrm>
          <a:prstGeom prst="rect">
            <a:avLst/>
          </a:prstGeom>
          <a:noFill/>
        </p:spPr>
        <p:txBody>
          <a:bodyPr wrap="square">
            <a:spAutoFit/>
          </a:bodyPr>
          <a:lstStyle/>
          <a:p>
            <a:pPr marL="457200" marR="0" indent="-457200" algn="l" rtl="0">
              <a:spcBef>
                <a:spcPts val="0"/>
              </a:spcBef>
              <a:spcAft>
                <a:spcPts val="0"/>
              </a:spcAft>
              <a:buClr>
                <a:srgbClr val="000000"/>
              </a:buClr>
              <a:buSzPts val="3000"/>
              <a:buFont typeface="Arial" panose="020B0604020202020204" pitchFamily="34" charset="0"/>
              <a:buChar char="•"/>
            </a:pPr>
            <a:r>
              <a:rPr lang="en-GB" sz="2000" i="0" dirty="0">
                <a:solidFill>
                  <a:srgbClr val="0D0D0D"/>
                </a:solidFill>
                <a:effectLst/>
                <a:latin typeface="Times New Roman" pitchFamily="18" charset="0"/>
                <a:ea typeface="Calibri" panose="020F0502020204030204" pitchFamily="34" charset="0"/>
                <a:cs typeface="Times New Roman" pitchFamily="18" charset="0"/>
              </a:rPr>
              <a:t>Analyse AMCAT test data to identify candidate performance trends, pinpoint strengths and weaknesses, and explore correlations with job success. Optimize the use of AMCAT scores in the hiring process for more effective candidate selection.</a:t>
            </a:r>
            <a:endParaRPr lang="en-IN" sz="2000" dirty="0">
              <a:effectLst/>
              <a:latin typeface="Times New Roman" pitchFamily="18" charset="0"/>
              <a:ea typeface="Calibri" panose="020F0502020204030204"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 xmlns:a16="http://schemas.microsoft.com/office/drawing/2014/main" id="{1AA1B909-3867-140C-710B-189557D89CBE}"/>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7583E597-E0FE-F8CE-2C67-97DE26F85867}"/>
              </a:ext>
            </a:extLst>
          </p:cNvPr>
          <p:cNvSpPr txBox="1"/>
          <p:nvPr/>
        </p:nvSpPr>
        <p:spPr>
          <a:xfrm>
            <a:off x="534904" y="722749"/>
            <a:ext cx="6094428" cy="523220"/>
          </a:xfrm>
          <a:prstGeom prst="rect">
            <a:avLst/>
          </a:prstGeom>
          <a:noFill/>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Univariate Analysis :</a:t>
            </a:r>
            <a:endParaRPr lang="en-IN" sz="2800" dirty="0"/>
          </a:p>
        </p:txBody>
      </p:sp>
      <p:pic>
        <p:nvPicPr>
          <p:cNvPr id="1038" name="Picture 14">
            <a:extLst>
              <a:ext uri="{FF2B5EF4-FFF2-40B4-BE49-F238E27FC236}">
                <a16:creationId xmlns="" xmlns:a16="http://schemas.microsoft.com/office/drawing/2014/main" id="{6CB73482-1557-D6A8-C2B7-BFB6499AD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2" y="3848356"/>
            <a:ext cx="38385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 xmlns:a16="http://schemas.microsoft.com/office/drawing/2014/main" id="{CA20E047-58DF-9D99-23EE-B764A6284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04" y="1549400"/>
            <a:ext cx="3838575" cy="2552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902200" y="1746833"/>
            <a:ext cx="6096000" cy="738664"/>
          </a:xfrm>
          <a:prstGeom prst="rect">
            <a:avLst/>
          </a:prstGeom>
        </p:spPr>
        <p:txBody>
          <a:bodyPr>
            <a:spAutoFit/>
          </a:bodyPr>
          <a:lstStyle/>
          <a:p>
            <a:r>
              <a:rPr lang="en-US" b="1" dirty="0">
                <a:latin typeface="Times New Roman" pitchFamily="18" charset="0"/>
                <a:cs typeface="Times New Roman" pitchFamily="18" charset="0"/>
              </a:rPr>
              <a:t>Gender Distribution</a:t>
            </a:r>
            <a:r>
              <a:rPr lang="en-US" dirty="0">
                <a:latin typeface="Times New Roman" pitchFamily="18" charset="0"/>
                <a:cs typeface="Times New Roman" pitchFamily="18" charset="0"/>
              </a:rPr>
              <a:t>: The count plot visually represents the distribution of gender within </a:t>
            </a:r>
            <a:r>
              <a:rPr lang="en-US" dirty="0" smtClean="0">
                <a:latin typeface="Times New Roman" pitchFamily="18" charset="0"/>
                <a:cs typeface="Times New Roman" pitchFamily="18" charset="0"/>
              </a:rPr>
              <a:t>our dataset</a:t>
            </a:r>
            <a:r>
              <a:rPr lang="en-US" dirty="0">
                <a:latin typeface="Times New Roman" pitchFamily="18" charset="0"/>
                <a:cs typeface="Times New Roman" pitchFamily="18" charset="0"/>
              </a:rPr>
              <a:t>. You can observe the relative frequencies of different genders, which may provide insights into the gender balance or imbalance in your dataset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Rectangle 2"/>
          <p:cNvSpPr/>
          <p:nvPr/>
        </p:nvSpPr>
        <p:spPr>
          <a:xfrm>
            <a:off x="141204" y="4404568"/>
            <a:ext cx="6096000" cy="954107"/>
          </a:xfrm>
          <a:prstGeom prst="rect">
            <a:avLst/>
          </a:prstGeom>
        </p:spPr>
        <p:txBody>
          <a:bodyPr>
            <a:spAutoFit/>
          </a:bodyPr>
          <a:lstStyle/>
          <a:p>
            <a:r>
              <a:rPr lang="en-US" dirty="0">
                <a:latin typeface="Times New Roman" pitchFamily="18" charset="0"/>
                <a:cs typeface="Times New Roman" pitchFamily="18" charset="0"/>
              </a:rPr>
              <a:t>Analyzing the count plot of gender distribution with respect to specialization provides insights into how different genders are distributed across various fields of expertise or study. This visualization allows for a nuanced understanding of gender representation within specific domains or industries.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0015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5" name="TextBox 4">
            <a:extLst>
              <a:ext uri="{FF2B5EF4-FFF2-40B4-BE49-F238E27FC236}">
                <a16:creationId xmlns="" xmlns:a16="http://schemas.microsoft.com/office/drawing/2014/main" id="{6C92DED0-C8BF-D7AF-43A6-6541EFDE8471}"/>
              </a:ext>
            </a:extLst>
          </p:cNvPr>
          <p:cNvSpPr txBox="1"/>
          <p:nvPr/>
        </p:nvSpPr>
        <p:spPr>
          <a:xfrm>
            <a:off x="181466" y="163414"/>
            <a:ext cx="6094428" cy="523220"/>
          </a:xfrm>
          <a:prstGeom prst="rect">
            <a:avLst/>
          </a:prstGeom>
          <a:noFill/>
        </p:spPr>
        <p:txBody>
          <a:bodyPr wrap="square">
            <a:spAutoFit/>
          </a:bodyPr>
          <a:lstStyle/>
          <a:p>
            <a:r>
              <a:rPr lang="en-IN" sz="2800" b="1" dirty="0">
                <a:solidFill>
                  <a:srgbClr val="FF0000"/>
                </a:solidFill>
                <a:latin typeface="Arial" panose="020B0604020202020204" pitchFamily="34" charset="0"/>
                <a:ea typeface="Calibri" panose="020F0502020204030204" pitchFamily="34" charset="0"/>
                <a:cs typeface="Arial" panose="020B0604020202020204" pitchFamily="34" charset="0"/>
              </a:rPr>
              <a:t>B</a:t>
            </a:r>
            <a:r>
              <a:rPr lang="en-IN" sz="28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ivariate Analysis :</a:t>
            </a:r>
            <a:endParaRPr lang="en-IN"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4002"/>
            <a:ext cx="7150622" cy="3392431"/>
          </a:xfrm>
          <a:prstGeom prst="rect">
            <a:avLst/>
          </a:prstGeom>
        </p:spPr>
      </p:pic>
      <p:sp>
        <p:nvSpPr>
          <p:cNvPr id="4" name="Rectangle 3"/>
          <p:cNvSpPr/>
          <p:nvPr/>
        </p:nvSpPr>
        <p:spPr>
          <a:xfrm>
            <a:off x="7340600" y="1141730"/>
            <a:ext cx="4521200" cy="1384995"/>
          </a:xfrm>
          <a:prstGeom prst="rect">
            <a:avLst/>
          </a:prstGeom>
        </p:spPr>
        <p:txBody>
          <a:bodyPr wrap="square">
            <a:spAutoFit/>
          </a:bodyPr>
          <a:lstStyle/>
          <a:p>
            <a:r>
              <a:rPr lang="en-IN" b="1" dirty="0" smtClean="0">
                <a:latin typeface="Times New Roman" pitchFamily="18" charset="0"/>
                <a:ea typeface="Calibri" panose="020F0502020204030204" pitchFamily="34" charset="0"/>
                <a:cs typeface="Times New Roman" pitchFamily="18" charset="0"/>
              </a:rPr>
              <a:t>Count Plot Shows the City’s with most and least job Opportunities:-</a:t>
            </a:r>
          </a:p>
          <a:p>
            <a:r>
              <a:rPr lang="en-US" dirty="0">
                <a:latin typeface="Times New Roman" pitchFamily="18" charset="0"/>
                <a:ea typeface="Calibri" panose="020F0502020204030204" pitchFamily="34" charset="0"/>
                <a:cs typeface="Times New Roman" pitchFamily="18" charset="0"/>
              </a:rPr>
              <a:t>A count plot visualizes the frequency of occurrences of categorical data, in this case, cities and their job opportunities. By analyzing this plot, one can identify which cities offer the most and least job opportunities.</a:t>
            </a:r>
            <a:endParaRPr lang="en-IN" dirty="0">
              <a:latin typeface="Times New Roman" pitchFamily="18" charset="0"/>
              <a:ea typeface="Calibri" panose="020F0502020204030204" pitchFamily="34" charset="0"/>
              <a:cs typeface="Times New Roman"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600" y="3128106"/>
            <a:ext cx="4258062" cy="3111661"/>
          </a:xfrm>
          <a:prstGeom prst="rect">
            <a:avLst/>
          </a:prstGeom>
        </p:spPr>
      </p:pic>
      <p:sp>
        <p:nvSpPr>
          <p:cNvPr id="9" name="Rectangle 8"/>
          <p:cNvSpPr/>
          <p:nvPr/>
        </p:nvSpPr>
        <p:spPr>
          <a:xfrm>
            <a:off x="673100" y="4488647"/>
            <a:ext cx="6096000" cy="1661993"/>
          </a:xfrm>
          <a:prstGeom prst="rect">
            <a:avLst/>
          </a:prstGeom>
        </p:spPr>
        <p:txBody>
          <a:bodyPr>
            <a:spAutoFit/>
          </a:bodyPr>
          <a:lstStyle/>
          <a:p>
            <a:r>
              <a:rPr lang="en-US" sz="1600" b="1" dirty="0">
                <a:latin typeface="Times New Roman" pitchFamily="18" charset="0"/>
                <a:ea typeface="Calibri" panose="020F0502020204030204" pitchFamily="34" charset="0"/>
                <a:cs typeface="Times New Roman" pitchFamily="18" charset="0"/>
              </a:rPr>
              <a:t>Salary Disparities</a:t>
            </a:r>
            <a:r>
              <a:rPr lang="en-US" dirty="0">
                <a:latin typeface="Times New Roman" pitchFamily="18" charset="0"/>
                <a:ea typeface="Calibri" panose="020F0502020204030204" pitchFamily="34" charset="0"/>
                <a:cs typeface="Times New Roman" pitchFamily="18" charset="0"/>
              </a:rPr>
              <a:t>: You can observe any significant differences in salaries across various specializations. For instance, some specializations might command higher salaries than others.</a:t>
            </a:r>
          </a:p>
          <a:p>
            <a:endParaRPr lang="en-US" dirty="0">
              <a:latin typeface="Times New Roman" pitchFamily="18" charset="0"/>
              <a:ea typeface="Calibri" panose="020F0502020204030204" pitchFamily="34" charset="0"/>
              <a:cs typeface="Times New Roman" pitchFamily="18" charset="0"/>
            </a:endParaRPr>
          </a:p>
          <a:p>
            <a:r>
              <a:rPr lang="en-US" sz="1600" b="1" dirty="0">
                <a:latin typeface="Times New Roman" pitchFamily="18" charset="0"/>
                <a:ea typeface="Calibri" panose="020F0502020204030204" pitchFamily="34" charset="0"/>
                <a:cs typeface="Times New Roman" pitchFamily="18" charset="0"/>
              </a:rPr>
              <a:t>Highest Paying Specializations</a:t>
            </a:r>
            <a:r>
              <a:rPr lang="en-US" dirty="0">
                <a:latin typeface="Times New Roman" pitchFamily="18" charset="0"/>
                <a:ea typeface="Calibri" panose="020F0502020204030204" pitchFamily="34" charset="0"/>
                <a:cs typeface="Times New Roman" pitchFamily="18" charset="0"/>
              </a:rPr>
              <a:t>: Identify which specializations tend to have the highest average salaries. This insight can be useful for individuals considering career paths or educational choices.</a:t>
            </a:r>
            <a:endParaRPr lang="en-IN" dirty="0">
              <a:latin typeface="Times New Roman" pitchFamily="18" charset="0"/>
              <a:ea typeface="Calibri" panose="020F0502020204030204"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23" y="1102531"/>
            <a:ext cx="5166575" cy="51291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517" y="1102531"/>
            <a:ext cx="6278883" cy="4917269"/>
          </a:xfrm>
          <a:prstGeom prst="rect">
            <a:avLst/>
          </a:prstGeom>
        </p:spPr>
      </p:pic>
      <p:sp>
        <p:nvSpPr>
          <p:cNvPr id="4" name="Rectangle 3"/>
          <p:cNvSpPr/>
          <p:nvPr/>
        </p:nvSpPr>
        <p:spPr>
          <a:xfrm>
            <a:off x="1892300" y="271534"/>
            <a:ext cx="8597900" cy="461665"/>
          </a:xfrm>
          <a:prstGeom prst="rect">
            <a:avLst/>
          </a:prstGeom>
        </p:spPr>
        <p:txBody>
          <a:bodyPr wrap="square">
            <a:spAutoFit/>
          </a:bodyPr>
          <a:lstStyle/>
          <a:p>
            <a:pPr marL="457200" indent="-457200">
              <a:buFont typeface="Arial" panose="020B0604020202020204" pitchFamily="34" charset="0"/>
              <a:buChar char="•"/>
            </a:pPr>
            <a:r>
              <a:rPr lang="en-US" sz="2400" b="1" dirty="0" smtClean="0">
                <a:latin typeface="Times New Roman" pitchFamily="18" charset="0"/>
                <a:ea typeface="Calibri" panose="020F0502020204030204" pitchFamily="34" charset="0"/>
                <a:cs typeface="Times New Roman" pitchFamily="18" charset="0"/>
              </a:rPr>
              <a:t>Correlation Matrix for Float &amp; Integer values</a:t>
            </a:r>
            <a:endParaRPr lang="en-IN" sz="2400" b="1"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654607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 xmlns:a16="http://schemas.microsoft.com/office/drawing/2014/main" id="{5485765A-FB64-AC87-5A67-90C0F12C0D1A}"/>
            </a:ext>
          </a:extLst>
        </p:cNvPr>
        <p:cNvGrpSpPr/>
        <p:nvPr/>
      </p:nvGrpSpPr>
      <p:grpSpPr>
        <a:xfrm>
          <a:off x="0" y="0"/>
          <a:ext cx="0" cy="0"/>
          <a:chOff x="0" y="0"/>
          <a:chExt cx="0" cy="0"/>
        </a:xfrm>
      </p:grpSpPr>
      <p:sp>
        <p:nvSpPr>
          <p:cNvPr id="7" name="TextBox 6">
            <a:extLst>
              <a:ext uri="{FF2B5EF4-FFF2-40B4-BE49-F238E27FC236}">
                <a16:creationId xmlns="" xmlns:a16="http://schemas.microsoft.com/office/drawing/2014/main" id="{5B3F7AA0-BDF2-CFB7-64C8-EFAFF46E046D}"/>
              </a:ext>
            </a:extLst>
          </p:cNvPr>
          <p:cNvSpPr txBox="1"/>
          <p:nvPr/>
        </p:nvSpPr>
        <p:spPr>
          <a:xfrm>
            <a:off x="992172" y="1052834"/>
            <a:ext cx="10895027" cy="3416320"/>
          </a:xfrm>
          <a:prstGeom prst="rect">
            <a:avLst/>
          </a:prstGeom>
          <a:noFill/>
        </p:spPr>
        <p:txBody>
          <a:bodyPr wrap="square">
            <a:spAutoFit/>
          </a:bodyPr>
          <a:lstStyle/>
          <a:p>
            <a:pPr marL="514350" indent="-514350" algn="l">
              <a:buFont typeface="+mj-lt"/>
              <a:buAutoNum type="arabicPeriod"/>
            </a:pPr>
            <a:r>
              <a:rPr lang="en-GB" sz="2400" i="0" dirty="0">
                <a:solidFill>
                  <a:srgbClr val="202214"/>
                </a:solidFill>
                <a:effectLst/>
                <a:latin typeface="Times New Roman" pitchFamily="18" charset="0"/>
                <a:ea typeface="Calibri" panose="020F0502020204030204" pitchFamily="34" charset="0"/>
                <a:cs typeface="Times New Roman" pitchFamily="18" charset="0"/>
              </a:rPr>
              <a:t>Most of Amcat Aspirants are male working in IT domain with an experience of around 5years with degree in Btech and specialization in Computer Science/Information Technology from tier-2 college in Uttar Pradesh with an average salary around 300k.</a:t>
            </a:r>
          </a:p>
          <a:p>
            <a:pPr marL="514350" indent="-514350" algn="l">
              <a:buFont typeface="+mj-lt"/>
              <a:buAutoNum type="arabicPeriod"/>
            </a:pPr>
            <a:endParaRPr lang="en-GB" sz="2400" i="0" dirty="0">
              <a:solidFill>
                <a:srgbClr val="202214"/>
              </a:solidFill>
              <a:effectLst/>
              <a:latin typeface="Times New Roman" pitchFamily="18" charset="0"/>
              <a:ea typeface="Calibri" panose="020F0502020204030204" pitchFamily="34" charset="0"/>
              <a:cs typeface="Times New Roman" pitchFamily="18" charset="0"/>
            </a:endParaRPr>
          </a:p>
          <a:p>
            <a:pPr marL="514350" indent="-514350" algn="l">
              <a:buFont typeface="+mj-lt"/>
              <a:buAutoNum type="arabicPeriod"/>
            </a:pPr>
            <a:r>
              <a:rPr lang="en-GB" sz="2400" i="0" dirty="0">
                <a:solidFill>
                  <a:srgbClr val="202214"/>
                </a:solidFill>
                <a:effectLst/>
                <a:latin typeface="Times New Roman" pitchFamily="18" charset="0"/>
                <a:ea typeface="Calibri" panose="020F0502020204030204" pitchFamily="34" charset="0"/>
                <a:cs typeface="Times New Roman" pitchFamily="18" charset="0"/>
              </a:rPr>
              <a:t>High paying jobs taken up by amcat aspirants are mostly from 'IT' Domain.</a:t>
            </a:r>
            <a:endParaRPr lang="en-GB" sz="2400" dirty="0">
              <a:solidFill>
                <a:srgbClr val="202214"/>
              </a:solidFill>
              <a:latin typeface="Times New Roman" pitchFamily="18" charset="0"/>
              <a:ea typeface="Calibri" panose="020F0502020204030204" pitchFamily="34" charset="0"/>
              <a:cs typeface="Times New Roman" pitchFamily="18" charset="0"/>
            </a:endParaRPr>
          </a:p>
          <a:p>
            <a:pPr marL="514350" indent="-514350" algn="l">
              <a:buFont typeface="+mj-lt"/>
              <a:buAutoNum type="arabicPeriod"/>
            </a:pPr>
            <a:endParaRPr lang="en-GB" sz="2400" i="0" dirty="0">
              <a:solidFill>
                <a:srgbClr val="202214"/>
              </a:solidFill>
              <a:effectLst/>
              <a:latin typeface="Times New Roman" pitchFamily="18" charset="0"/>
              <a:ea typeface="Calibri" panose="020F0502020204030204" pitchFamily="34" charset="0"/>
              <a:cs typeface="Times New Roman" pitchFamily="18" charset="0"/>
            </a:endParaRPr>
          </a:p>
          <a:p>
            <a:pPr marL="514350" indent="-514350" algn="l">
              <a:buFont typeface="+mj-lt"/>
              <a:buAutoNum type="arabicPeriod"/>
            </a:pPr>
            <a:r>
              <a:rPr lang="en-GB" sz="2400" i="0" dirty="0">
                <a:solidFill>
                  <a:srgbClr val="202214"/>
                </a:solidFill>
                <a:effectLst/>
                <a:latin typeface="Times New Roman" pitchFamily="18" charset="0"/>
                <a:ea typeface="Calibri" panose="020F0502020204030204" pitchFamily="34" charset="0"/>
                <a:cs typeface="Times New Roman" pitchFamily="18" charset="0"/>
              </a:rPr>
              <a:t>Software Engineer and Software Developer are the most aimed profession for amcat aspirants.</a:t>
            </a:r>
          </a:p>
        </p:txBody>
      </p:sp>
      <p:sp>
        <p:nvSpPr>
          <p:cNvPr id="9" name="TextBox 8">
            <a:extLst>
              <a:ext uri="{FF2B5EF4-FFF2-40B4-BE49-F238E27FC236}">
                <a16:creationId xmlns="" xmlns:a16="http://schemas.microsoft.com/office/drawing/2014/main" id="{80E53338-DF02-5B24-E9D0-FFC60FE9E7C5}"/>
              </a:ext>
            </a:extLst>
          </p:cNvPr>
          <p:cNvSpPr txBox="1"/>
          <p:nvPr/>
        </p:nvSpPr>
        <p:spPr>
          <a:xfrm>
            <a:off x="605673" y="317452"/>
            <a:ext cx="6094428" cy="523220"/>
          </a:xfrm>
          <a:prstGeom prst="rect">
            <a:avLst/>
          </a:prstGeom>
          <a:noFill/>
        </p:spPr>
        <p:txBody>
          <a:bodyPr wrap="square">
            <a:spAutoFit/>
          </a:bodyPr>
          <a:lstStyle/>
          <a:p>
            <a:pPr algn="l"/>
            <a:r>
              <a:rPr lang="en-GB" sz="2800" b="1" i="0" dirty="0" smtClean="0">
                <a:solidFill>
                  <a:srgbClr val="FF0000"/>
                </a:solidFill>
                <a:effectLst/>
                <a:latin typeface="Arial" panose="020B0604020202020204" pitchFamily="34" charset="0"/>
                <a:cs typeface="Arial" panose="020B0604020202020204" pitchFamily="34" charset="0"/>
              </a:rPr>
              <a:t>Conclusion:</a:t>
            </a:r>
            <a:endParaRPr lang="en-GB" sz="2800" b="1" i="0" dirty="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30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376</Words>
  <Application>Microsoft Office PowerPoint</Application>
  <PresentationFormat>Custom</PresentationFormat>
  <Paragraphs>23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Aarajula</cp:lastModifiedBy>
  <cp:revision>5</cp:revision>
  <dcterms:created xsi:type="dcterms:W3CDTF">2021-02-16T05:19:01Z</dcterms:created>
  <dcterms:modified xsi:type="dcterms:W3CDTF">2024-03-04T08:04:13Z</dcterms:modified>
</cp:coreProperties>
</file>