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2" Type="http://schemas.openxmlformats.org/officeDocument/2006/relationships/slide" Target="slides/slide9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097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4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7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0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D2F075-4203-43A8-907D-EB17B5F4479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C1E6E8-3CB8-4B1A-B719-415258719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34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"/>
          <p:cNvSpPr txBox="1"/>
          <p:nvPr>
            <p:ph type="ctrTitle"/>
          </p:nvPr>
        </p:nvSpPr>
        <p:spPr>
          <a:xfrm>
            <a:off x="1751012" y="1300785"/>
            <a:ext cx="8690100" cy="25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wentieth Century"/>
              <a:buNone/>
            </a:pPr>
            <a:r>
              <a:rPr lang="en-US" cap="none">
                <a:solidFill>
                  <a:srgbClr val="FF0000"/>
                </a:solidFill>
              </a:rPr>
              <a:t>Various Distributions</a:t>
            </a:r>
            <a:endParaRPr cap="none">
              <a:solidFill>
                <a:srgbClr val="FF0000"/>
              </a:solidFill>
            </a:endParaRPr>
          </a:p>
        </p:txBody>
      </p:sp>
      <p:sp>
        <p:nvSpPr>
          <p:cNvPr id="2054" name="Google Shape;2054;p1"/>
          <p:cNvSpPr txBox="1"/>
          <p:nvPr>
            <p:ph idx="1" type="subTitle"/>
          </p:nvPr>
        </p:nvSpPr>
        <p:spPr>
          <a:xfrm>
            <a:off x="1751012" y="3886200"/>
            <a:ext cx="8690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Skewed Distribution</a:t>
            </a:r>
            <a:endParaRPr lang="en-US" cap="non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54663" y="2214694"/>
            <a:ext cx="8539144" cy="36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Bernoulli’s Distribution</a:t>
            </a:r>
            <a:endParaRPr lang="en-US" cap="non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006874"/>
            <a:ext cx="5295987" cy="1318215"/>
          </a:xfrm>
          <a:prstGeom prst="rect">
            <a:avLst/>
          </a:prstGeom>
        </p:spPr>
      </p:pic>
      <p:pic>
        <p:nvPicPr>
          <p:cNvPr id="2050" name="Picture 2" descr="Special Distributions | Bernoulli Distribution | Geometric Distribution |  Binomial Distribution | Pascal Distribution | Poisson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98" y="2006874"/>
            <a:ext cx="5400098" cy="40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1118" y="798695"/>
            <a:ext cx="7287407" cy="502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Log normal distribution</a:t>
            </a:r>
            <a:endParaRPr lang="en-US" cap="non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-8092" b="8092"/>
          <a:stretch/>
        </p:blipFill>
        <p:spPr>
          <a:xfrm>
            <a:off x="1118847" y="1688477"/>
            <a:ext cx="6653553" cy="458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0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Power law distribution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chemeClr val="bg1"/>
                </a:solidFill>
              </a:rPr>
              <a:t>It follows 80-20 rule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18" y="2367092"/>
            <a:ext cx="5223164" cy="33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Empirical Rule</a:t>
            </a:r>
            <a:endParaRPr lang="en-US" cap="non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6061" t="14629" r="17701"/>
          <a:stretch/>
        </p:blipFill>
        <p:spPr>
          <a:xfrm>
            <a:off x="1496290" y="2214694"/>
            <a:ext cx="5250873" cy="37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4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solidFill>
                  <a:srgbClr val="FF0000"/>
                </a:solidFill>
              </a:rPr>
              <a:t>Chebyshev’s</a:t>
            </a:r>
            <a:r>
              <a:rPr lang="en-US" cap="none" dirty="0" smtClean="0">
                <a:solidFill>
                  <a:srgbClr val="FF0000"/>
                </a:solidFill>
              </a:rPr>
              <a:t> theorem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solidFill>
                  <a:schemeClr val="bg1"/>
                </a:solidFill>
              </a:rPr>
              <a:t>It says that the min. proportion of data that can be found within k standard deviations from the mean is :</a:t>
            </a:r>
          </a:p>
          <a:p>
            <a:pPr lvl="6"/>
            <a:endParaRPr lang="en-US" sz="1800" cap="non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810" y="3640995"/>
            <a:ext cx="31337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7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02" y="-235527"/>
            <a:ext cx="10364451" cy="1596177"/>
          </a:xfrm>
        </p:spPr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Kernel density estimation</a:t>
            </a:r>
            <a:endParaRPr lang="en-US" cap="non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4774" y="1127111"/>
            <a:ext cx="6702425" cy="50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589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