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CQ -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MCQ - 1</a:t>
            </a:r>
          </a:p>
        </p:txBody>
      </p:sp>
      <p:sp>
        <p:nvSpPr>
          <p:cNvPr id="120" name="Java Basic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Question 9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 9 </a:t>
            </a:r>
          </a:p>
        </p:txBody>
      </p:sp>
      <p:sp>
        <p:nvSpPr>
          <p:cNvPr id="147" name="How can we identify whether a compilation unit is class or interface from a .class file?…"/>
          <p:cNvSpPr txBox="1"/>
          <p:nvPr/>
        </p:nvSpPr>
        <p:spPr>
          <a:xfrm>
            <a:off x="127595" y="3232239"/>
            <a:ext cx="12749610" cy="3289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defRPr b="0" sz="3100">
                <a:latin typeface="Arial"/>
                <a:ea typeface="Arial"/>
                <a:cs typeface="Arial"/>
                <a:sym typeface="Arial"/>
              </a:defRPr>
            </a:pPr>
            <a:r>
              <a:t>How can we identify whether a compilation unit is class or interface from a .class file?</a:t>
            </a:r>
          </a:p>
          <a:p>
            <a:pPr algn="just" defTabSz="457200">
              <a:defRPr b="0" sz="3100">
                <a:latin typeface="Arial"/>
                <a:ea typeface="Arial"/>
                <a:cs typeface="Arial"/>
                <a:sym typeface="Arial"/>
              </a:defRPr>
            </a:pPr>
          </a:p>
          <a:p>
            <a:pPr algn="just" defTabSz="457200">
              <a:defRPr b="0" sz="3100">
                <a:latin typeface="Arial"/>
                <a:ea typeface="Arial"/>
                <a:cs typeface="Arial"/>
                <a:sym typeface="Arial"/>
              </a:defRPr>
            </a:pPr>
            <a:r>
              <a:t>a) Java source file header</a:t>
            </a:r>
          </a:p>
          <a:p>
            <a:pPr algn="just" defTabSz="457200">
              <a:defRPr b="0" sz="3100">
                <a:latin typeface="Arial"/>
                <a:ea typeface="Arial"/>
                <a:cs typeface="Arial"/>
                <a:sym typeface="Arial"/>
              </a:defRPr>
            </a:pPr>
            <a:r>
              <a:t>b) Extension of compilation unit</a:t>
            </a:r>
          </a:p>
          <a:p>
            <a:pPr algn="just" defTabSz="457200">
              <a:defRPr b="0" sz="3100">
                <a:latin typeface="Arial"/>
                <a:ea typeface="Arial"/>
                <a:cs typeface="Arial"/>
                <a:sym typeface="Arial"/>
              </a:defRPr>
            </a:pPr>
            <a:r>
              <a:t>c) We cannot differentiate between class and interface</a:t>
            </a:r>
          </a:p>
          <a:p>
            <a:pPr algn="just" defTabSz="457200">
              <a:defRPr b="0" sz="3100">
                <a:latin typeface="Arial"/>
                <a:ea typeface="Arial"/>
                <a:cs typeface="Arial"/>
                <a:sym typeface="Arial"/>
              </a:defRPr>
            </a:pPr>
            <a:r>
              <a:t>d) The class or interface name should be postfixed with unit type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Question 1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 10 </a:t>
            </a:r>
          </a:p>
        </p:txBody>
      </p:sp>
      <p:sp>
        <p:nvSpPr>
          <p:cNvPr id="150" name="What is use of interpreter?…"/>
          <p:cNvSpPr txBox="1"/>
          <p:nvPr/>
        </p:nvSpPr>
        <p:spPr>
          <a:xfrm>
            <a:off x="127595" y="3460839"/>
            <a:ext cx="12749610" cy="2831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defRPr b="0" sz="3100">
                <a:latin typeface="Arial"/>
                <a:ea typeface="Arial"/>
                <a:cs typeface="Arial"/>
                <a:sym typeface="Arial"/>
              </a:defRPr>
            </a:pPr>
            <a:r>
              <a:t>What is use of interpreter?</a:t>
            </a:r>
          </a:p>
          <a:p>
            <a:pPr algn="just" defTabSz="457200">
              <a:defRPr b="0" sz="3100">
                <a:latin typeface="Arial"/>
                <a:ea typeface="Arial"/>
                <a:cs typeface="Arial"/>
                <a:sym typeface="Arial"/>
              </a:defRPr>
            </a:pPr>
          </a:p>
          <a:p>
            <a:pPr algn="just" defTabSz="457200">
              <a:defRPr b="0" sz="3100">
                <a:latin typeface="Arial"/>
                <a:ea typeface="Arial"/>
                <a:cs typeface="Arial"/>
                <a:sym typeface="Arial"/>
              </a:defRPr>
            </a:pPr>
            <a:r>
              <a:t>a) They convert bytecode to machine language code</a:t>
            </a:r>
          </a:p>
          <a:p>
            <a:pPr algn="just" defTabSz="457200">
              <a:defRPr b="0" sz="3100">
                <a:latin typeface="Arial"/>
                <a:ea typeface="Arial"/>
                <a:cs typeface="Arial"/>
                <a:sym typeface="Arial"/>
              </a:defRPr>
            </a:pPr>
            <a:r>
              <a:t>b) They read high level code and execute them</a:t>
            </a:r>
          </a:p>
          <a:p>
            <a:pPr algn="just" defTabSz="457200">
              <a:defRPr b="0" sz="3100">
                <a:latin typeface="Arial"/>
                <a:ea typeface="Arial"/>
                <a:cs typeface="Arial"/>
                <a:sym typeface="Arial"/>
              </a:defRPr>
            </a:pPr>
            <a:r>
              <a:t>c) They are intermediated between JIT and JVM</a:t>
            </a:r>
          </a:p>
          <a:p>
            <a:pPr algn="just" defTabSz="457200">
              <a:defRPr b="0" sz="3100">
                <a:latin typeface="Arial"/>
                <a:ea typeface="Arial"/>
                <a:cs typeface="Arial"/>
                <a:sym typeface="Arial"/>
              </a:defRPr>
            </a:pPr>
            <a:r>
              <a:t>d) It is a synonym for JIT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Question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 1 </a:t>
            </a:r>
          </a:p>
        </p:txBody>
      </p:sp>
      <p:sp>
        <p:nvSpPr>
          <p:cNvPr id="123" name="Which component is used to compile, debug and execute java program?…"/>
          <p:cNvSpPr txBox="1"/>
          <p:nvPr/>
        </p:nvSpPr>
        <p:spPr>
          <a:xfrm>
            <a:off x="127595" y="3416300"/>
            <a:ext cx="12749610" cy="292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b="0" sz="3100">
                <a:latin typeface="Helvetica"/>
                <a:ea typeface="Helvetica"/>
                <a:cs typeface="Helvetica"/>
                <a:sym typeface="Helvetica"/>
              </a:defRPr>
            </a:pPr>
            <a:r>
              <a:t>Which component is used to compile, debug and execute java program?</a:t>
            </a:r>
          </a:p>
          <a:p>
            <a:pPr algn="l" defTabSz="457200">
              <a:defRPr b="0" sz="31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b="0" sz="3100">
                <a:latin typeface="Helvetica"/>
                <a:ea typeface="Helvetica"/>
                <a:cs typeface="Helvetica"/>
                <a:sym typeface="Helvetica"/>
              </a:defRPr>
            </a:pPr>
            <a:r>
              <a:t>a) JVM</a:t>
            </a:r>
          </a:p>
          <a:p>
            <a:pPr algn="l" defTabSz="457200">
              <a:defRPr b="0" sz="3100">
                <a:latin typeface="Helvetica"/>
                <a:ea typeface="Helvetica"/>
                <a:cs typeface="Helvetica"/>
                <a:sym typeface="Helvetica"/>
              </a:defRPr>
            </a:pPr>
            <a:r>
              <a:t>b) JDK</a:t>
            </a:r>
          </a:p>
          <a:p>
            <a:pPr algn="l" defTabSz="457200">
              <a:defRPr b="0" sz="3100">
                <a:latin typeface="Helvetica"/>
                <a:ea typeface="Helvetica"/>
                <a:cs typeface="Helvetica"/>
                <a:sym typeface="Helvetica"/>
              </a:defRPr>
            </a:pPr>
            <a:r>
              <a:t>c) JIT</a:t>
            </a:r>
          </a:p>
          <a:p>
            <a:pPr algn="l" defTabSz="457200">
              <a:defRPr b="0" sz="3100">
                <a:latin typeface="Helvetica"/>
                <a:ea typeface="Helvetica"/>
                <a:cs typeface="Helvetica"/>
                <a:sym typeface="Helvetica"/>
              </a:defRPr>
            </a:pPr>
            <a:r>
              <a:t>d) JRE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Question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 2 </a:t>
            </a:r>
          </a:p>
        </p:txBody>
      </p:sp>
      <p:sp>
        <p:nvSpPr>
          <p:cNvPr id="126" name="Which component is responsible for converting bytecode into machine specific code?…"/>
          <p:cNvSpPr txBox="1"/>
          <p:nvPr/>
        </p:nvSpPr>
        <p:spPr>
          <a:xfrm>
            <a:off x="127595" y="3232239"/>
            <a:ext cx="12749610" cy="3289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defRPr b="0" sz="3100">
                <a:latin typeface="Arial"/>
                <a:ea typeface="Arial"/>
                <a:cs typeface="Arial"/>
                <a:sym typeface="Arial"/>
              </a:defRPr>
            </a:pPr>
            <a:r>
              <a:t>Which component is responsible for converting bytecode into machine specific code?</a:t>
            </a:r>
          </a:p>
          <a:p>
            <a:pPr algn="just" defTabSz="457200">
              <a:defRPr b="0" sz="3100">
                <a:latin typeface="Arial"/>
                <a:ea typeface="Arial"/>
                <a:cs typeface="Arial"/>
                <a:sym typeface="Arial"/>
              </a:defRPr>
            </a:pPr>
          </a:p>
          <a:p>
            <a:pPr algn="just" defTabSz="457200">
              <a:defRPr b="0" sz="3100">
                <a:latin typeface="Arial"/>
                <a:ea typeface="Arial"/>
                <a:cs typeface="Arial"/>
                <a:sym typeface="Arial"/>
              </a:defRPr>
            </a:pPr>
            <a:r>
              <a:t>a) JVM</a:t>
            </a:r>
          </a:p>
          <a:p>
            <a:pPr algn="just" defTabSz="457200">
              <a:defRPr b="0" sz="3100">
                <a:latin typeface="Arial"/>
                <a:ea typeface="Arial"/>
                <a:cs typeface="Arial"/>
                <a:sym typeface="Arial"/>
              </a:defRPr>
            </a:pPr>
            <a:r>
              <a:t>b) JDK</a:t>
            </a:r>
          </a:p>
          <a:p>
            <a:pPr algn="just" defTabSz="457200">
              <a:defRPr b="0" sz="3100">
                <a:latin typeface="Arial"/>
                <a:ea typeface="Arial"/>
                <a:cs typeface="Arial"/>
                <a:sym typeface="Arial"/>
              </a:defRPr>
            </a:pPr>
            <a:r>
              <a:t>c) JIT</a:t>
            </a:r>
          </a:p>
          <a:p>
            <a:pPr algn="just" defTabSz="457200">
              <a:defRPr b="0" sz="3100">
                <a:latin typeface="Arial"/>
                <a:ea typeface="Arial"/>
                <a:cs typeface="Arial"/>
                <a:sym typeface="Arial"/>
              </a:defRPr>
            </a:pPr>
            <a:r>
              <a:t>d) JRE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Question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 3 </a:t>
            </a:r>
          </a:p>
        </p:txBody>
      </p:sp>
      <p:sp>
        <p:nvSpPr>
          <p:cNvPr id="129" name="Which component is responsible to run java program?…"/>
          <p:cNvSpPr txBox="1"/>
          <p:nvPr/>
        </p:nvSpPr>
        <p:spPr>
          <a:xfrm>
            <a:off x="127595" y="3460839"/>
            <a:ext cx="12749610" cy="2831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defRPr b="0" sz="3100">
                <a:latin typeface="Arial"/>
                <a:ea typeface="Arial"/>
                <a:cs typeface="Arial"/>
                <a:sym typeface="Arial"/>
              </a:defRPr>
            </a:pPr>
            <a:r>
              <a:t>Which component is responsible to run java program?</a:t>
            </a:r>
          </a:p>
          <a:p>
            <a:pPr algn="just" defTabSz="457200">
              <a:defRPr b="0" sz="3100">
                <a:latin typeface="Arial"/>
                <a:ea typeface="Arial"/>
                <a:cs typeface="Arial"/>
                <a:sym typeface="Arial"/>
              </a:defRPr>
            </a:pPr>
          </a:p>
          <a:p>
            <a:pPr algn="just" defTabSz="457200">
              <a:defRPr b="0" sz="3100">
                <a:latin typeface="Arial"/>
                <a:ea typeface="Arial"/>
                <a:cs typeface="Arial"/>
                <a:sym typeface="Arial"/>
              </a:defRPr>
            </a:pPr>
            <a:r>
              <a:t>a) JVM</a:t>
            </a:r>
          </a:p>
          <a:p>
            <a:pPr algn="just" defTabSz="457200">
              <a:defRPr b="0" sz="3100">
                <a:latin typeface="Arial"/>
                <a:ea typeface="Arial"/>
                <a:cs typeface="Arial"/>
                <a:sym typeface="Arial"/>
              </a:defRPr>
            </a:pPr>
            <a:r>
              <a:t>b) JDK</a:t>
            </a:r>
          </a:p>
          <a:p>
            <a:pPr algn="just" defTabSz="457200">
              <a:defRPr b="0" sz="3100">
                <a:latin typeface="Arial"/>
                <a:ea typeface="Arial"/>
                <a:cs typeface="Arial"/>
                <a:sym typeface="Arial"/>
              </a:defRPr>
            </a:pPr>
            <a:r>
              <a:t>c) JIT</a:t>
            </a:r>
          </a:p>
          <a:p>
            <a:pPr algn="just" defTabSz="457200">
              <a:defRPr b="0" sz="3100">
                <a:latin typeface="Arial"/>
                <a:ea typeface="Arial"/>
                <a:cs typeface="Arial"/>
                <a:sym typeface="Arial"/>
              </a:defRPr>
            </a:pPr>
            <a:r>
              <a:t>d) JRE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Question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 4 </a:t>
            </a:r>
          </a:p>
        </p:txBody>
      </p:sp>
      <p:sp>
        <p:nvSpPr>
          <p:cNvPr id="132" name="Which component is responsible to optimize bytecode to machine code?…"/>
          <p:cNvSpPr txBox="1"/>
          <p:nvPr/>
        </p:nvSpPr>
        <p:spPr>
          <a:xfrm>
            <a:off x="127595" y="3460839"/>
            <a:ext cx="12749610" cy="2831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defRPr b="0" sz="3100">
                <a:latin typeface="Arial"/>
                <a:ea typeface="Arial"/>
                <a:cs typeface="Arial"/>
                <a:sym typeface="Arial"/>
              </a:defRPr>
            </a:pPr>
            <a:r>
              <a:t>Which component is responsible to optimize bytecode to machine code?</a:t>
            </a:r>
          </a:p>
          <a:p>
            <a:pPr algn="just" defTabSz="457200">
              <a:defRPr b="0" sz="3100">
                <a:latin typeface="Arial"/>
                <a:ea typeface="Arial"/>
                <a:cs typeface="Arial"/>
                <a:sym typeface="Arial"/>
              </a:defRPr>
            </a:pPr>
          </a:p>
          <a:p>
            <a:pPr algn="just" defTabSz="457200">
              <a:defRPr b="0" sz="3100">
                <a:latin typeface="Arial"/>
                <a:ea typeface="Arial"/>
                <a:cs typeface="Arial"/>
                <a:sym typeface="Arial"/>
              </a:defRPr>
            </a:pPr>
            <a:r>
              <a:t>a) JVM</a:t>
            </a:r>
          </a:p>
          <a:p>
            <a:pPr algn="just" defTabSz="457200">
              <a:defRPr b="0" sz="3100">
                <a:latin typeface="Arial"/>
                <a:ea typeface="Arial"/>
                <a:cs typeface="Arial"/>
                <a:sym typeface="Arial"/>
              </a:defRPr>
            </a:pPr>
            <a:r>
              <a:t>b) JDK</a:t>
            </a:r>
          </a:p>
          <a:p>
            <a:pPr algn="just" defTabSz="457200">
              <a:defRPr b="0" sz="3100">
                <a:latin typeface="Arial"/>
                <a:ea typeface="Arial"/>
                <a:cs typeface="Arial"/>
                <a:sym typeface="Arial"/>
              </a:defRPr>
            </a:pPr>
            <a:r>
              <a:t>c) JIT</a:t>
            </a:r>
          </a:p>
          <a:p>
            <a:pPr algn="just" defTabSz="457200">
              <a:defRPr b="0" sz="3100">
                <a:latin typeface="Arial"/>
                <a:ea typeface="Arial"/>
                <a:cs typeface="Arial"/>
                <a:sym typeface="Arial"/>
              </a:defRPr>
            </a:pPr>
            <a:r>
              <a:t>d) JRE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Question 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 5 </a:t>
            </a:r>
          </a:p>
        </p:txBody>
      </p:sp>
      <p:sp>
        <p:nvSpPr>
          <p:cNvPr id="135" name="Which statement is true about java?…"/>
          <p:cNvSpPr txBox="1"/>
          <p:nvPr/>
        </p:nvSpPr>
        <p:spPr>
          <a:xfrm>
            <a:off x="127595" y="3460839"/>
            <a:ext cx="12749610" cy="2831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defRPr b="0" sz="3100">
                <a:latin typeface="Arial"/>
                <a:ea typeface="Arial"/>
                <a:cs typeface="Arial"/>
                <a:sym typeface="Arial"/>
              </a:defRPr>
            </a:pPr>
            <a:r>
              <a:t>Which statement is true about java?</a:t>
            </a:r>
          </a:p>
          <a:p>
            <a:pPr algn="just" defTabSz="457200">
              <a:defRPr b="0" sz="3100">
                <a:latin typeface="Arial"/>
                <a:ea typeface="Arial"/>
                <a:cs typeface="Arial"/>
                <a:sym typeface="Arial"/>
              </a:defRPr>
            </a:pPr>
          </a:p>
          <a:p>
            <a:pPr algn="just" defTabSz="457200">
              <a:defRPr b="0" sz="3100">
                <a:latin typeface="Arial"/>
                <a:ea typeface="Arial"/>
                <a:cs typeface="Arial"/>
                <a:sym typeface="Arial"/>
              </a:defRPr>
            </a:pPr>
            <a:r>
              <a:t>a) Platform independent programming language</a:t>
            </a:r>
          </a:p>
          <a:p>
            <a:pPr algn="just" defTabSz="457200">
              <a:defRPr b="0" sz="3100">
                <a:latin typeface="Arial"/>
                <a:ea typeface="Arial"/>
                <a:cs typeface="Arial"/>
                <a:sym typeface="Arial"/>
              </a:defRPr>
            </a:pPr>
            <a:r>
              <a:t>b) Platform dependent programming language</a:t>
            </a:r>
          </a:p>
          <a:p>
            <a:pPr algn="just" defTabSz="457200">
              <a:defRPr b="0" sz="3100">
                <a:latin typeface="Arial"/>
                <a:ea typeface="Arial"/>
                <a:cs typeface="Arial"/>
                <a:sym typeface="Arial"/>
              </a:defRPr>
            </a:pPr>
            <a:r>
              <a:t>c) Code dependent programming language</a:t>
            </a:r>
          </a:p>
          <a:p>
            <a:pPr algn="just" defTabSz="457200">
              <a:defRPr b="0" sz="3100">
                <a:latin typeface="Arial"/>
                <a:ea typeface="Arial"/>
                <a:cs typeface="Arial"/>
                <a:sym typeface="Arial"/>
              </a:defRPr>
            </a:pPr>
            <a:r>
              <a:t>d) Sequence dependent programming language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Question 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 6 </a:t>
            </a:r>
          </a:p>
        </p:txBody>
      </p:sp>
      <p:sp>
        <p:nvSpPr>
          <p:cNvPr id="138" name="Which of the below is invalid identifier with the main method?…"/>
          <p:cNvSpPr txBox="1"/>
          <p:nvPr/>
        </p:nvSpPr>
        <p:spPr>
          <a:xfrm>
            <a:off x="127595" y="3460839"/>
            <a:ext cx="12749610" cy="2831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defRPr b="0" sz="3100">
                <a:latin typeface="Arial"/>
                <a:ea typeface="Arial"/>
                <a:cs typeface="Arial"/>
                <a:sym typeface="Arial"/>
              </a:defRPr>
            </a:pPr>
            <a:r>
              <a:t>Which of the below is invalid identifier with the main method?</a:t>
            </a:r>
          </a:p>
          <a:p>
            <a:pPr algn="just" defTabSz="457200">
              <a:defRPr b="0" sz="3100">
                <a:latin typeface="Arial"/>
                <a:ea typeface="Arial"/>
                <a:cs typeface="Arial"/>
                <a:sym typeface="Arial"/>
              </a:defRPr>
            </a:pPr>
          </a:p>
          <a:p>
            <a:pPr algn="just" defTabSz="457200">
              <a:defRPr b="0" sz="3100">
                <a:latin typeface="Arial"/>
                <a:ea typeface="Arial"/>
                <a:cs typeface="Arial"/>
                <a:sym typeface="Arial"/>
              </a:defRPr>
            </a:pPr>
            <a:r>
              <a:t>a) public</a:t>
            </a:r>
          </a:p>
          <a:p>
            <a:pPr algn="just" defTabSz="457200">
              <a:defRPr b="0" sz="3100">
                <a:latin typeface="Arial"/>
                <a:ea typeface="Arial"/>
                <a:cs typeface="Arial"/>
                <a:sym typeface="Arial"/>
              </a:defRPr>
            </a:pPr>
            <a:r>
              <a:t>b) static</a:t>
            </a:r>
          </a:p>
          <a:p>
            <a:pPr algn="just" defTabSz="457200">
              <a:defRPr b="0" sz="3100">
                <a:latin typeface="Arial"/>
                <a:ea typeface="Arial"/>
                <a:cs typeface="Arial"/>
                <a:sym typeface="Arial"/>
              </a:defRPr>
            </a:pPr>
            <a:r>
              <a:t>c) private</a:t>
            </a:r>
          </a:p>
          <a:p>
            <a:pPr algn="just" defTabSz="457200">
              <a:defRPr b="0" sz="3100">
                <a:latin typeface="Arial"/>
                <a:ea typeface="Arial"/>
                <a:cs typeface="Arial"/>
                <a:sym typeface="Arial"/>
              </a:defRPr>
            </a:pPr>
            <a:r>
              <a:t>d) final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Question 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 7 </a:t>
            </a:r>
          </a:p>
        </p:txBody>
      </p:sp>
      <p:sp>
        <p:nvSpPr>
          <p:cNvPr id="141" name="What is the extension of java code files?…"/>
          <p:cNvSpPr txBox="1"/>
          <p:nvPr/>
        </p:nvSpPr>
        <p:spPr>
          <a:xfrm>
            <a:off x="127595" y="3460839"/>
            <a:ext cx="12749610" cy="2831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defRPr b="0" sz="3100">
                <a:latin typeface="Arial"/>
                <a:ea typeface="Arial"/>
                <a:cs typeface="Arial"/>
                <a:sym typeface="Arial"/>
              </a:defRPr>
            </a:pPr>
            <a:r>
              <a:t>What is the extension of java code files?</a:t>
            </a:r>
          </a:p>
          <a:p>
            <a:pPr algn="just" defTabSz="457200">
              <a:defRPr b="0" sz="3100">
                <a:latin typeface="Arial"/>
                <a:ea typeface="Arial"/>
                <a:cs typeface="Arial"/>
                <a:sym typeface="Arial"/>
              </a:defRPr>
            </a:pPr>
          </a:p>
          <a:p>
            <a:pPr algn="just" defTabSz="457200">
              <a:defRPr b="0" sz="3100">
                <a:latin typeface="Arial"/>
                <a:ea typeface="Arial"/>
                <a:cs typeface="Arial"/>
                <a:sym typeface="Arial"/>
              </a:defRPr>
            </a:pPr>
            <a:r>
              <a:t>a) .class</a:t>
            </a:r>
          </a:p>
          <a:p>
            <a:pPr algn="just" defTabSz="457200">
              <a:defRPr b="0" sz="3100">
                <a:latin typeface="Arial"/>
                <a:ea typeface="Arial"/>
                <a:cs typeface="Arial"/>
                <a:sym typeface="Arial"/>
              </a:defRPr>
            </a:pPr>
            <a:r>
              <a:t>b) .java</a:t>
            </a:r>
          </a:p>
          <a:p>
            <a:pPr algn="just" defTabSz="457200">
              <a:defRPr b="0" sz="3100">
                <a:latin typeface="Arial"/>
                <a:ea typeface="Arial"/>
                <a:cs typeface="Arial"/>
                <a:sym typeface="Arial"/>
              </a:defRPr>
            </a:pPr>
            <a:r>
              <a:t>c) .txt</a:t>
            </a:r>
          </a:p>
          <a:p>
            <a:pPr algn="just" defTabSz="457200">
              <a:defRPr b="0" sz="3100">
                <a:latin typeface="Arial"/>
                <a:ea typeface="Arial"/>
                <a:cs typeface="Arial"/>
                <a:sym typeface="Arial"/>
              </a:defRPr>
            </a:pPr>
            <a:r>
              <a:t>d) .js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Question 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 8 </a:t>
            </a:r>
          </a:p>
        </p:txBody>
      </p:sp>
      <p:sp>
        <p:nvSpPr>
          <p:cNvPr id="144" name="What is the extension of compiled java classes?…"/>
          <p:cNvSpPr txBox="1"/>
          <p:nvPr/>
        </p:nvSpPr>
        <p:spPr>
          <a:xfrm>
            <a:off x="127595" y="3460839"/>
            <a:ext cx="12749610" cy="2831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defRPr b="0" sz="3100">
                <a:latin typeface="Arial"/>
                <a:ea typeface="Arial"/>
                <a:cs typeface="Arial"/>
                <a:sym typeface="Arial"/>
              </a:defRPr>
            </a:pPr>
            <a:r>
              <a:t>What is the extension of compiled java classes?</a:t>
            </a:r>
          </a:p>
          <a:p>
            <a:pPr algn="just" defTabSz="457200">
              <a:defRPr b="0" sz="3100">
                <a:latin typeface="Arial"/>
                <a:ea typeface="Arial"/>
                <a:cs typeface="Arial"/>
                <a:sym typeface="Arial"/>
              </a:defRPr>
            </a:pPr>
          </a:p>
          <a:p>
            <a:pPr algn="just" defTabSz="457200">
              <a:defRPr b="0" sz="3100">
                <a:latin typeface="Arial"/>
                <a:ea typeface="Arial"/>
                <a:cs typeface="Arial"/>
                <a:sym typeface="Arial"/>
              </a:defRPr>
            </a:pPr>
            <a:r>
              <a:t>a) .class</a:t>
            </a:r>
          </a:p>
          <a:p>
            <a:pPr algn="just" defTabSz="457200">
              <a:defRPr b="0" sz="3100">
                <a:latin typeface="Arial"/>
                <a:ea typeface="Arial"/>
                <a:cs typeface="Arial"/>
                <a:sym typeface="Arial"/>
              </a:defRPr>
            </a:pPr>
            <a:r>
              <a:t>b) .java</a:t>
            </a:r>
          </a:p>
          <a:p>
            <a:pPr algn="just" defTabSz="457200">
              <a:defRPr b="0" sz="3100">
                <a:latin typeface="Arial"/>
                <a:ea typeface="Arial"/>
                <a:cs typeface="Arial"/>
                <a:sym typeface="Arial"/>
              </a:defRPr>
            </a:pPr>
            <a:r>
              <a:t>c) .txt</a:t>
            </a:r>
          </a:p>
          <a:p>
            <a:pPr algn="just" defTabSz="457200">
              <a:defRPr b="0" sz="3100">
                <a:latin typeface="Arial"/>
                <a:ea typeface="Arial"/>
                <a:cs typeface="Arial"/>
                <a:sym typeface="Arial"/>
              </a:defRPr>
            </a:pPr>
            <a:r>
              <a:t>d) .js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