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1D3236-D35E-472C-8043-AF8CB70E56E3}">
  <a:tblStyle styleId="{B31D3236-D35E-472C-8043-AF8CB70E56E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0156e206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0156e206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156e206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156e206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0156e206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0156e206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0156e206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0156e206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0156e206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0156e206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0d20ffbc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0d20ffbc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0d20ffb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0d20ffb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0156e206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0156e206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0156e206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0156e206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0156e20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0156e20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0156e20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0156e20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application of TC how it gives structure and connectedness of graphs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0156e206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0156e206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0156e206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0156e206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0156e206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0156e206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156e20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156e20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0156e20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0156e20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Doulin (KDD ‘09)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fa9b6b8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fa9b6b8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neeleshg23/TriangleCount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800" y="0"/>
            <a:ext cx="1017200" cy="10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9522" y="4457700"/>
            <a:ext cx="2724477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49000" y="1422100"/>
            <a:ext cx="7837500" cy="14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Accelerating Approximate Triangle Counting in Sparse Graphs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77200" y="3212175"/>
            <a:ext cx="44865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EE451: Project Presentation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University of Southern California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Team: Neelesh Gupta, Prasanna Akolkar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Experiments: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Operating System: </a:t>
            </a:r>
            <a:r>
              <a:rPr lang="en"/>
              <a:t>Linux Mint 21.1 Cinnamon based on Ubuntu 22.04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GPU: </a:t>
            </a:r>
            <a:r>
              <a:rPr lang="en"/>
              <a:t>Nvidia GeForce RTX 2070 SUPER (8 GB VRAM)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CPU &amp; RAM: </a:t>
            </a:r>
            <a:r>
              <a:rPr lang="en"/>
              <a:t>AMD Ryzen 7 3700X (8 core, 16 th.) w/ </a:t>
            </a:r>
            <a:r>
              <a:rPr lang="en"/>
              <a:t>16 GB DDR4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Algorithms:</a:t>
            </a:r>
            <a:r>
              <a:rPr lang="en"/>
              <a:t> Compact-Forward on CUDA, Node-Iterator on 1 CPU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Datasets: </a:t>
            </a:r>
            <a:r>
              <a:rPr lang="en" sz="1600"/>
              <a:t>ak2010, asia_osm, belgium_osm, coAuthorsDBLP, delaunay_n13, delaunay_n21, delaunay_n24, hollywood-2009, kron_g500-logn21, road_central, road_usa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GPU Memory Profiling: </a:t>
            </a:r>
            <a:r>
              <a:rPr lang="en"/>
              <a:t>CUPTI &amp; NVBench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CUDA</a:t>
            </a:r>
            <a:endParaRPr/>
          </a:p>
        </p:txBody>
      </p:sp>
      <p:pic>
        <p:nvPicPr>
          <p:cNvPr id="134" name="Google Shape;134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88" y="1017725"/>
            <a:ext cx="667241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CUDA</a:t>
            </a:r>
            <a:endParaRPr/>
          </a:p>
        </p:txBody>
      </p:sp>
      <p:pic>
        <p:nvPicPr>
          <p:cNvPr id="140" name="Google Shape;140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200" y="1322525"/>
            <a:ext cx="70856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Serial</a:t>
            </a:r>
            <a:endParaRPr/>
          </a:p>
        </p:txBody>
      </p:sp>
      <p:pic>
        <p:nvPicPr>
          <p:cNvPr id="146" name="Google Shape;146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976" y="1132950"/>
            <a:ext cx="6486051" cy="401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Serial</a:t>
            </a:r>
            <a:endParaRPr/>
          </a:p>
        </p:txBody>
      </p:sp>
      <p:pic>
        <p:nvPicPr>
          <p:cNvPr id="152" name="Google Shape;152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313" y="1103700"/>
            <a:ext cx="6533370" cy="40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GPU Memory Profiling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000" y="1510897"/>
            <a:ext cx="3212001" cy="163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27"/>
          <p:cNvGraphicFramePr/>
          <p:nvPr/>
        </p:nvGraphicFramePr>
        <p:xfrm>
          <a:off x="454300" y="344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{B31D3236-D35E-472C-8043-AF8CB70E56E3}</a:tableStyleId>
              </a:tblPr>
              <a:tblGrid>
                <a:gridCol w="959400"/>
                <a:gridCol w="978425"/>
                <a:gridCol w="1400125"/>
                <a:gridCol w="1331525"/>
                <a:gridCol w="712875"/>
                <a:gridCol w="1296025"/>
                <a:gridCol w="1557025"/>
              </a:tblGrid>
              <a:tr h="43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nodes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edges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density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triangles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triangles per edge</a:t>
                      </a:r>
                      <a:endParaRPr b="1" sz="1000" u="sng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triangles per node</a:t>
                      </a:r>
                      <a:endParaRPr b="1" sz="1000" u="sng"/>
                    </a:p>
                  </a:txBody>
                  <a:tcPr marT="19050" marB="19050" marR="91425" marL="9142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belgium_osm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</a:rPr>
                        <a:t>1,441,295</a:t>
                      </a:r>
                      <a:endParaRPr sz="1200">
                        <a:solidFill>
                          <a:srgbClr val="2125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</a:rPr>
                        <a:t>3,099,940</a:t>
                      </a:r>
                      <a:endParaRPr sz="1200">
                        <a:solidFill>
                          <a:srgbClr val="2125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0.000002984542894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0.002341980813</a:t>
                      </a:r>
                      <a:endParaRPr b="1" sz="1000" u="sng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0.005037136742</a:t>
                      </a:r>
                      <a:endParaRPr b="1" sz="1000" u="sng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delaunay_n13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</a:rPr>
                        <a:t>8,192</a:t>
                      </a:r>
                      <a:endParaRPr sz="1200">
                        <a:solidFill>
                          <a:srgbClr val="2125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</a:rPr>
                        <a:t>49,094</a:t>
                      </a:r>
                      <a:endParaRPr sz="1200">
                        <a:solidFill>
                          <a:srgbClr val="21252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0.00146329384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49326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1.004725628</a:t>
                      </a:r>
                      <a:endParaRPr b="1" sz="1000" u="sng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6.021240234</a:t>
                      </a:r>
                      <a:endParaRPr b="1" sz="1000" u="sng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GPU Memory Profiling</a:t>
            </a:r>
            <a:endParaRPr/>
          </a:p>
        </p:txBody>
      </p:sp>
      <p:pic>
        <p:nvPicPr>
          <p:cNvPr id="165" name="Google Shape;165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00" y="1252474"/>
            <a:ext cx="4267239" cy="26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024" y="1252475"/>
            <a:ext cx="4267200" cy="263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Approximate Triangle Counting, there is a tradeoff observed between accuracy and speedup based on the percent edges sparsified (p).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Furthermore, denser graphs </a:t>
            </a:r>
            <a:r>
              <a:rPr i="1" lang="en"/>
              <a:t>w.r.t. triangles</a:t>
            </a:r>
            <a:r>
              <a:rPr lang="en"/>
              <a:t> are more amenable to higher p values for a faster and more accurate approximation compared to sparser graphs.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GPU profiling, we see less cache utilization for sparser input → less GPU util.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denser graphs are more amenable to approximation for 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https://github.com/neeleshg23/TriangleCounting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Wang, Y., Pan, Y., Davidson, A., Wu, Y., Yang, C., Wang, L., Osama, M., Yuan, C., Liu, W., Riffel, A. T., &amp; Owens, J. D. (2017). Gunrock: GPU Graph Analytics. ACM Transactions on Parallel Computing, 4(1), 3:1-3:49. doi: 10.1145/3108140.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Tsourakakis, C.E., Kang, U, Miller, G.L., Faloutsos, C.: Doulion: Counting Triangles in Massive Graphs with a Coin. Proceedings of ACM KDD, 2009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What is triangle counting (TC) 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which require executing TC: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Metrics: clustering coefficient &amp; transitivity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 mining</a:t>
            </a:r>
            <a:r>
              <a:rPr lang="en"/>
              <a:t>: spam detection, community detection, finding common topics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an </a:t>
            </a:r>
            <a:r>
              <a:rPr i="1" lang="en"/>
              <a:t>undirected unweighted</a:t>
            </a:r>
            <a:r>
              <a:rPr lang="en"/>
              <a:t> graph G = (V, E), we want to count the number of triangles where a triangle is three nodes connected together with three edges.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 G =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025" y="3200850"/>
            <a:ext cx="2271374" cy="17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31975" y="1931925"/>
            <a:ext cx="98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767375" y="4403375"/>
            <a:ext cx="24003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Then, TC(G) = 2.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 rot="2481824">
            <a:off x="2405761" y="3765328"/>
            <a:ext cx="581989" cy="593250"/>
          </a:xfrm>
          <a:prstGeom prst="rtTriangl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rot="-8318412">
            <a:off x="2709208" y="3782575"/>
            <a:ext cx="557972" cy="558621"/>
          </a:xfrm>
          <a:prstGeom prst="rtTriangl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Sparsity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38450" y="2936525"/>
            <a:ext cx="8520600" cy="21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G = (V, E), let D be density = num. edges / total possible edges.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Sparse graphs typically contain fewer triangles. Hence, recent approaches for even</a:t>
            </a:r>
            <a:r>
              <a:rPr b="1" lang="en"/>
              <a:t> exact</a:t>
            </a:r>
            <a:r>
              <a:rPr lang="en"/>
              <a:t> triangle counting try to avoid iterating on sparsely connected regions.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181038" y="2331975"/>
            <a:ext cx="4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</a:t>
            </a:r>
            <a:r>
              <a:rPr baseline="-25000" lang="en" sz="1800">
                <a:solidFill>
                  <a:schemeClr val="dk2"/>
                </a:solidFill>
              </a:rPr>
              <a:t>4</a:t>
            </a:r>
            <a:endParaRPr baseline="-25000" sz="1800">
              <a:solidFill>
                <a:schemeClr val="dk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22" y="1096550"/>
            <a:ext cx="1235425" cy="12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050" y="1144800"/>
            <a:ext cx="1138925" cy="11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517362" y="2396000"/>
            <a:ext cx="130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All isolated</a:t>
            </a:r>
            <a:endParaRPr baseline="-25000" sz="1800">
              <a:solidFill>
                <a:schemeClr val="dk2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500" y="3458913"/>
            <a:ext cx="50673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Algorithms: Naive All-Triplets for Exact Triangle Counting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49"/>
            <a:ext cx="5430925" cy="28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11700" y="4273600"/>
            <a:ext cx="450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Runtime is O(|V|</a:t>
            </a:r>
            <a:r>
              <a:rPr baseline="30000" lang="en" sz="1800">
                <a:solidFill>
                  <a:schemeClr val="dk2"/>
                </a:solidFill>
              </a:rPr>
              <a:t>3</a:t>
            </a:r>
            <a:r>
              <a:rPr lang="en" sz="1800">
                <a:solidFill>
                  <a:schemeClr val="dk2"/>
                </a:solidFill>
              </a:rPr>
              <a:t>) for any graph G.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Algorithms: Node-Iterator for Exact Triangle Counting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4270725"/>
            <a:ext cx="825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Average runtime is O(|V|*d</a:t>
            </a:r>
            <a:r>
              <a:rPr baseline="30000" lang="en" sz="1800">
                <a:solidFill>
                  <a:schemeClr val="dk2"/>
                </a:solidFill>
              </a:rPr>
              <a:t>2</a:t>
            </a:r>
            <a:r>
              <a:rPr lang="en" sz="1800">
                <a:solidFill>
                  <a:schemeClr val="dk2"/>
                </a:solidFill>
              </a:rPr>
              <a:t>) where d is the average degree for all v in V.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G connected, d=|V|, so runtime → O(|V|</a:t>
            </a:r>
            <a:r>
              <a:rPr baseline="30000" lang="en" sz="1800">
                <a:solidFill>
                  <a:schemeClr val="dk2"/>
                </a:solidFill>
              </a:rPr>
              <a:t>3</a:t>
            </a:r>
            <a:r>
              <a:rPr lang="en" sz="1800">
                <a:solidFill>
                  <a:schemeClr val="dk2"/>
                </a:solidFill>
              </a:rPr>
              <a:t>) as graph becomes more dense.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5364647" cy="29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Algorithms: Compact-Forward for Exact Triangle Counting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2699"/>
            <a:ext cx="4430998" cy="1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700" y="1502705"/>
            <a:ext cx="4431001" cy="281971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88625" y="3617775"/>
            <a:ext cx="4579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Average</a:t>
            </a:r>
            <a:r>
              <a:rPr lang="en" sz="1800">
                <a:solidFill>
                  <a:schemeClr val="dk2"/>
                </a:solidFill>
              </a:rPr>
              <a:t> runtime is O(|V|log|V|+|V|d</a:t>
            </a:r>
            <a:r>
              <a:rPr baseline="30000" lang="en" sz="1800">
                <a:solidFill>
                  <a:schemeClr val="dk2"/>
                </a:solidFill>
              </a:rPr>
              <a:t>2</a:t>
            </a:r>
            <a:r>
              <a:rPr lang="en" sz="1800">
                <a:solidFill>
                  <a:schemeClr val="dk2"/>
                </a:solidFill>
              </a:rPr>
              <a:t>) b/c we sort |V| nodes and ∀ v∈V, we iterate over d neighbors to intersect in O(d) time.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G connected, runtime → O(|V|</a:t>
            </a:r>
            <a:r>
              <a:rPr baseline="30000" lang="en" sz="1800">
                <a:solidFill>
                  <a:schemeClr val="dk2"/>
                </a:solidFill>
              </a:rPr>
              <a:t>3</a:t>
            </a:r>
            <a:r>
              <a:rPr lang="en" sz="1800">
                <a:solidFill>
                  <a:schemeClr val="dk2"/>
                </a:solidFill>
              </a:rPr>
              <a:t>+|V|log|V|)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Algorithms: Doulion for Approximate Triangle Counting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950" y="1045288"/>
            <a:ext cx="3190879" cy="21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531750" y="3238875"/>
            <a:ext cx="8080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Given density D and average degree d of G and </a:t>
            </a:r>
            <a:r>
              <a:rPr b="1" lang="en" sz="1800">
                <a:solidFill>
                  <a:schemeClr val="dk2"/>
                </a:solidFill>
                <a:highlight>
                  <a:srgbClr val="FFFF00"/>
                </a:highlight>
              </a:rPr>
              <a:t>percent edges sparsified p</a:t>
            </a:r>
            <a:r>
              <a:rPr lang="en" sz="1800">
                <a:solidFill>
                  <a:schemeClr val="dk2"/>
                </a:solidFill>
              </a:rPr>
              <a:t>, sparsifying G to G’ gives density D’ = p*D and average degree d’ = p*d.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Runtime is O(|E| + runtime of ExactTriangleCount)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Node-Iterator, O(|E|+|V|(d’)</a:t>
            </a:r>
            <a:r>
              <a:rPr baseline="30000" lang="en" sz="1800">
                <a:solidFill>
                  <a:schemeClr val="dk2"/>
                </a:solidFill>
              </a:rPr>
              <a:t>2</a:t>
            </a:r>
            <a:r>
              <a:rPr lang="en" sz="1800">
                <a:solidFill>
                  <a:schemeClr val="dk2"/>
                </a:solidFill>
              </a:rPr>
              <a:t>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Compact-Forward, O(|E|+|V|log|V|+|V|(d’)</a:t>
            </a:r>
            <a:r>
              <a:rPr baseline="30000" lang="en" sz="1800">
                <a:solidFill>
                  <a:schemeClr val="dk2"/>
                </a:solidFill>
              </a:rPr>
              <a:t>2</a:t>
            </a:r>
            <a:r>
              <a:rPr lang="en" sz="1800">
                <a:solidFill>
                  <a:schemeClr val="dk2"/>
                </a:solidFill>
              </a:rPr>
              <a:t>).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00" y="1515400"/>
            <a:ext cx="4486175" cy="11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sparse graph G = (V, E), the approximate triangle counting approach with percent edges sparsified 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/>
              <a:t>educes </a:t>
            </a:r>
            <a:r>
              <a:rPr lang="en"/>
              <a:t>execution time</a:t>
            </a:r>
            <a:r>
              <a:rPr lang="en"/>
              <a:t> as p → 0;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/>
              <a:t>eturns closer estimates to exact TC(G) </a:t>
            </a:r>
            <a:r>
              <a:rPr lang="en"/>
              <a:t>as p →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Edge sparsification introduces a tradeoff between TC accuracy and time.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