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69" r:id="rId3"/>
    <p:sldId id="268" r:id="rId4"/>
    <p:sldId id="259" r:id="rId5"/>
    <p:sldId id="260" r:id="rId6"/>
    <p:sldId id="261" r:id="rId7"/>
    <p:sldId id="262" r:id="rId8"/>
    <p:sldId id="263" r:id="rId9"/>
    <p:sldId id="264" r:id="rId10"/>
    <p:sldId id="267"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8+IvUwCQu2A14tvufnLdEt6Ds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13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99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85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1"/>
          <p:cNvSpPr txBox="1"/>
          <p:nvPr/>
        </p:nvSpPr>
        <p:spPr>
          <a:xfrm>
            <a:off x="4612455" y="3734441"/>
            <a:ext cx="7049729" cy="124776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Submitted By</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a:t>
            </a:r>
            <a:r>
              <a:rPr lang="en-GB" sz="2000" dirty="0" err="1">
                <a:latin typeface="Trebuchet MS"/>
                <a:ea typeface="Trebuchet MS"/>
                <a:cs typeface="Trebuchet MS"/>
                <a:sym typeface="Trebuchet MS"/>
              </a:rPr>
              <a:t>M.Prasanna</a:t>
            </a:r>
            <a:r>
              <a:rPr lang="en-GB" sz="2000" dirty="0">
                <a:latin typeface="Trebuchet MS"/>
                <a:ea typeface="Trebuchet MS"/>
                <a:cs typeface="Trebuchet MS"/>
                <a:sym typeface="Trebuchet MS"/>
              </a:rPr>
              <a:t> balaji</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NM ID: au711721243067</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KGISL Institute of Technology (7117) </a:t>
            </a:r>
          </a:p>
        </p:txBody>
      </p:sp>
      <p:sp>
        <p:nvSpPr>
          <p:cNvPr id="59" name="Google Shape;59;p1"/>
          <p:cNvSpPr txBox="1"/>
          <p:nvPr/>
        </p:nvSpPr>
        <p:spPr>
          <a:xfrm>
            <a:off x="1116207" y="2999612"/>
            <a:ext cx="7850812"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600" b="1" dirty="0">
                <a:solidFill>
                  <a:srgbClr val="2D936B"/>
                </a:solidFill>
                <a:latin typeface="Trebuchet MS"/>
                <a:ea typeface="Trebuchet MS"/>
                <a:cs typeface="Trebuchet MS"/>
                <a:sym typeface="Trebuchet MS"/>
              </a:rPr>
              <a:t>Real-time Sign Language Detection</a:t>
            </a: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dirty="0">
                <a:solidFill>
                  <a:srgbClr val="2D83C3"/>
                </a:solidFill>
                <a:latin typeface="Trebuchet MS"/>
                <a:ea typeface="Trebuchet MS"/>
                <a:cs typeface="Trebuchet MS"/>
                <a:sym typeface="Trebuchet MS"/>
              </a:rPr>
              <a:t>3/21/2024  </a:t>
            </a:r>
            <a:r>
              <a:rPr lang="en-GB" sz="1100" b="1" dirty="0">
                <a:solidFill>
                  <a:srgbClr val="2D83C3"/>
                </a:solidFill>
                <a:latin typeface="Trebuchet MS"/>
                <a:ea typeface="Trebuchet MS"/>
                <a:cs typeface="Trebuchet MS"/>
                <a:sym typeface="Trebuchet MS"/>
              </a:rPr>
              <a:t>Annual Review</a:t>
            </a:r>
            <a:endParaRPr sz="1100" dirty="0">
              <a:latin typeface="Trebuchet MS"/>
              <a:ea typeface="Trebuchet MS"/>
              <a:cs typeface="Trebuchet MS"/>
              <a:sym typeface="Trebuchet MS"/>
            </a:endParaRPr>
          </a:p>
        </p:txBody>
      </p:sp>
      <p:sp>
        <p:nvSpPr>
          <p:cNvPr id="183" name="Google Shape;183;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9"/>
          <p:cNvSpPr txBox="1"/>
          <p:nvPr/>
        </p:nvSpPr>
        <p:spPr>
          <a:xfrm>
            <a:off x="477514" y="844345"/>
            <a:ext cx="10933443" cy="4721805"/>
          </a:xfrm>
          <a:prstGeom prst="rect">
            <a:avLst/>
          </a:prstGeom>
          <a:noFill/>
          <a:ln>
            <a:noFill/>
          </a:ln>
        </p:spPr>
        <p:txBody>
          <a:bodyPr spcFirstLastPara="1" wrap="square" lIns="0" tIns="12700" rIns="0" bIns="0" anchor="t" anchorCtr="0">
            <a:spAutoFit/>
          </a:bodyPr>
          <a:lstStyle/>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4. Model Training and Optimization: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Divide the annotated dataset into distinct subsets for training, validation, and testing purposes, ensuring robust model evaluation.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Refine model hyperparameters through systematic exploration using methodologies such as grid search or random search.</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Enhance dataset diversity and augment training samples employing techniques like data augmentation, thereby bolstering model generalization capabilities.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Employ optimization strategies such as gradient descent or stochastic gradient descent to iteratively minimize classification loss and optimize model performance.</a:t>
            </a: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5. Real-time Inference and Performance Optimization:</a:t>
            </a:r>
            <a:endParaRPr lang="en-GB" sz="1800" dirty="0">
              <a:latin typeface="Times New Roman" panose="02020603050405020304" pitchFamily="18" charset="0"/>
              <a:ea typeface="Trebuchet MS"/>
              <a:cs typeface="Times New Roman" panose="02020603050405020304" pitchFamily="18" charset="0"/>
              <a:sym typeface="Trebuchet MS"/>
            </a:endParaRP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Implement the trained model for instantaneous inference on live video feeds.</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Enhance model inference speed by employing methodologies such as model quantization, pruning, or compression to streamline computational requirements.</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Leverage hardware acceleration libraries like Open VINO to harness the power of GPUs(RTX3050) or specialized hardware, thereby expediting computations.</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Continuously monitor key system performance metrics like latency, throughput, and resource utilization to guarantee seamless real-time functionality.</a:t>
            </a:r>
            <a:endParaRPr lang="en-US" sz="1800" dirty="0">
              <a:latin typeface="Times New Roman" panose="02020603050405020304" pitchFamily="18" charset="0"/>
              <a:ea typeface="Trebuchet MS"/>
              <a:cs typeface="Times New Roman" panose="02020603050405020304" pitchFamily="18" charset="0"/>
              <a:sym typeface="Trebuchet MS"/>
            </a:endParaRPr>
          </a:p>
        </p:txBody>
      </p:sp>
      <p:sp>
        <p:nvSpPr>
          <p:cNvPr id="188" name="Google Shape;188;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10</a:t>
            </a:fld>
            <a:endParaRPr/>
          </a:p>
        </p:txBody>
      </p:sp>
      <p:sp>
        <p:nvSpPr>
          <p:cNvPr id="189" name="Google Shape;189;p9"/>
          <p:cNvSpPr txBox="1">
            <a:spLocks noGrp="1"/>
          </p:cNvSpPr>
          <p:nvPr>
            <p:ph type="ctrTitle"/>
          </p:nvPr>
        </p:nvSpPr>
        <p:spPr>
          <a:xfrm>
            <a:off x="739775" y="74839"/>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dirty="0"/>
              <a:t>MODELLING</a:t>
            </a:r>
            <a:endParaRPr dirty="0"/>
          </a:p>
        </p:txBody>
      </p:sp>
    </p:spTree>
    <p:extLst>
      <p:ext uri="{BB962C8B-B14F-4D97-AF65-F5344CB8AC3E}">
        <p14:creationId xmlns:p14="http://schemas.microsoft.com/office/powerpoint/2010/main" val="363939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5" name="Google Shape;195;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GB" dirty="0"/>
              <a:t>RESULTS</a:t>
            </a:r>
            <a:endParaRPr dirty="0"/>
          </a:p>
        </p:txBody>
      </p:sp>
      <p:sp>
        <p:nvSpPr>
          <p:cNvPr id="200" name="Google Shape;200;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11</a:t>
            </a:fld>
            <a:endParaRPr/>
          </a:p>
        </p:txBody>
      </p:sp>
      <p:sp>
        <p:nvSpPr>
          <p:cNvPr id="5" name="TextBox 4">
            <a:extLst>
              <a:ext uri="{FF2B5EF4-FFF2-40B4-BE49-F238E27FC236}">
                <a16:creationId xmlns:a16="http://schemas.microsoft.com/office/drawing/2014/main" id="{1E53D24B-5552-E8B8-F1EB-959240405FFB}"/>
              </a:ext>
            </a:extLst>
          </p:cNvPr>
          <p:cNvSpPr txBox="1"/>
          <p:nvPr/>
        </p:nvSpPr>
        <p:spPr>
          <a:xfrm>
            <a:off x="1989432" y="5418921"/>
            <a:ext cx="6100916" cy="954107"/>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Robustness: Demonstrated reliability across diverse scenarios.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Latency: Reduced to &lt;100 milliseconds.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Accuracy: Achieved over 90% classification accuracy.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Interface Integration: Seamlessly integrated into user-friendly interface.</a:t>
            </a:r>
          </a:p>
        </p:txBody>
      </p:sp>
      <p:pic>
        <p:nvPicPr>
          <p:cNvPr id="4" name="Picture 3">
            <a:extLst>
              <a:ext uri="{FF2B5EF4-FFF2-40B4-BE49-F238E27FC236}">
                <a16:creationId xmlns:a16="http://schemas.microsoft.com/office/drawing/2014/main" id="{90D5AD9D-E04C-766D-A03D-18FBDC5BC09A}"/>
              </a:ext>
            </a:extLst>
          </p:cNvPr>
          <p:cNvPicPr>
            <a:picLocks noChangeAspect="1"/>
          </p:cNvPicPr>
          <p:nvPr/>
        </p:nvPicPr>
        <p:blipFill>
          <a:blip r:embed="rId3"/>
          <a:stretch>
            <a:fillRect/>
          </a:stretch>
        </p:blipFill>
        <p:spPr>
          <a:xfrm>
            <a:off x="646812" y="1035151"/>
            <a:ext cx="6363588" cy="41273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4" name="Google Shape;124;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2</a:t>
            </a:fld>
            <a:endParaRPr/>
          </a:p>
        </p:txBody>
      </p:sp>
      <p:sp>
        <p:nvSpPr>
          <p:cNvPr id="82" name="Google Shape;82;p2"/>
          <p:cNvSpPr txBox="1">
            <a:spLocks/>
          </p:cNvSpPr>
          <p:nvPr/>
        </p:nvSpPr>
        <p:spPr>
          <a:xfrm>
            <a:off x="485908" y="735013"/>
            <a:ext cx="9764395" cy="1122362"/>
          </a:xfrm>
          <a:prstGeom prst="rect">
            <a:avLst/>
          </a:prstGeom>
          <a:noFill/>
          <a:ln>
            <a:noFill/>
          </a:ln>
        </p:spPr>
        <p:txBody>
          <a:bodyPr spcFirstLastPara="1" wrap="square" lIns="0" tIns="46067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93675"/>
            <a:r>
              <a:rPr lang="en-GB" sz="4250"/>
              <a:t>PROJECT TITLE</a:t>
            </a:r>
            <a:endParaRPr lang="en-GB" sz="4250" dirty="0"/>
          </a:p>
        </p:txBody>
      </p:sp>
      <p:sp>
        <p:nvSpPr>
          <p:cNvPr id="88" name="Google Shape;88;p2"/>
          <p:cNvSpPr txBox="1"/>
          <p:nvPr/>
        </p:nvSpPr>
        <p:spPr>
          <a:xfrm>
            <a:off x="485908" y="2660598"/>
            <a:ext cx="9271819" cy="1077178"/>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GB" sz="3200" dirty="0">
                <a:latin typeface="Times New Roman" panose="02020603050405020304" pitchFamily="18" charset="0"/>
                <a:cs typeface="Times New Roman" panose="02020603050405020304" pitchFamily="18" charset="0"/>
              </a:rPr>
              <a:t>Real-time Sign Language Detection using Machine Learning and Computer Vision</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84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3" name="Google Shape;123;p4"/>
          <p:cNvSpPr txBox="1">
            <a:spLocks noGrp="1"/>
          </p:cNvSpPr>
          <p:nvPr>
            <p:ph type="title"/>
          </p:nvPr>
        </p:nvSpPr>
        <p:spPr>
          <a:xfrm>
            <a:off x="834072" y="575055"/>
            <a:ext cx="5638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dirty="0"/>
              <a:t>AGENDA</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3</a:t>
            </a:fld>
            <a:endParaRPr/>
          </a:p>
        </p:txBody>
      </p:sp>
      <p:pic>
        <p:nvPicPr>
          <p:cNvPr id="2" name="Picture 1">
            <a:extLst>
              <a:ext uri="{FF2B5EF4-FFF2-40B4-BE49-F238E27FC236}">
                <a16:creationId xmlns:a16="http://schemas.microsoft.com/office/drawing/2014/main" id="{167154C5-B18F-3BD7-B489-15B4DEF3844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4260" b="97769" l="7101" r="37574">
                        <a14:foregroundMark x1="21154" y1="7911" x2="21154" y2="7911"/>
                        <a14:foregroundMark x1="17308" y1="4665" x2="17308" y2="4665"/>
                        <a14:foregroundMark x1="15237" y1="23935" x2="15237" y2="23935"/>
                        <a14:foregroundMark x1="23817" y1="27181" x2="23817" y2="27181"/>
                        <a14:foregroundMark x1="23225" y1="26572" x2="23225" y2="26572"/>
                        <a14:foregroundMark x1="23225" y1="26572" x2="23225" y2="26572"/>
                        <a14:foregroundMark x1="18047" y1="39351" x2="18047" y2="39351"/>
                        <a14:foregroundMark x1="7101" y1="22921" x2="7101" y2="22921"/>
                        <a14:foregroundMark x1="25000" y1="56592" x2="25000" y2="56592"/>
                        <a14:foregroundMark x1="33580" y1="52738" x2="33580" y2="52738"/>
                        <a14:foregroundMark x1="35947" y1="78905" x2="35947" y2="78905"/>
                        <a14:foregroundMark x1="34911" y1="68966" x2="34911" y2="68966"/>
                        <a14:foregroundMark x1="35207" y1="85801" x2="35207" y2="85801"/>
                        <a14:foregroundMark x1="35947" y1="88032" x2="35651" y2="90061"/>
                        <a14:foregroundMark x1="35503" y1="87018" x2="35503" y2="87018"/>
                        <a14:foregroundMark x1="25444" y1="91886" x2="25444" y2="91886"/>
                        <a14:foregroundMark x1="21598" y1="76673" x2="21598" y2="76673"/>
                        <a14:foregroundMark x1="22337" y1="77485" x2="22337" y2="77485"/>
                        <a14:foregroundMark x1="19231" y1="41582" x2="19231" y2="41582"/>
                        <a14:foregroundMark x1="13462" y1="91684" x2="13462" y2="91684"/>
                        <a14:foregroundMark x1="12130" y1="91684" x2="12130" y2="91684"/>
                        <a14:foregroundMark x1="7988" y1="88032" x2="7988" y2="88032"/>
                        <a14:foregroundMark x1="11095" y1="92901" x2="11095" y2="92901"/>
                        <a14:foregroundMark x1="10355" y1="93509" x2="10355" y2="93509"/>
                        <a14:foregroundMark x1="7544" y1="92901" x2="7544" y2="92901"/>
                        <a14:foregroundMark x1="9911" y1="92292" x2="10651" y2="92292"/>
                        <a14:foregroundMark x1="11095" y1="91684" x2="11095" y2="91684"/>
                        <a14:foregroundMark x1="27367" y1="89655" x2="27367" y2="89655"/>
                        <a14:foregroundMark x1="27367" y1="89655" x2="27367" y2="89655"/>
                        <a14:foregroundMark x1="28254" y1="89655" x2="28254" y2="89655"/>
                        <a14:foregroundMark x1="28254" y1="92292" x2="28254" y2="92292"/>
                        <a14:foregroundMark x1="28254" y1="92292" x2="28254" y2="92292"/>
                        <a14:foregroundMark x1="28254" y1="92698" x2="28254" y2="92698"/>
                        <a14:foregroundMark x1="29734" y1="92698" x2="29734" y2="92698"/>
                        <a14:foregroundMark x1="29438" y1="92698" x2="25148" y2="93306"/>
                        <a14:foregroundMark x1="23225" y1="75254" x2="12426" y2="83164"/>
                        <a14:foregroundMark x1="12426" y1="83164" x2="10207" y2="91278"/>
                        <a14:foregroundMark x1="33580" y1="62272" x2="36686" y2="84178"/>
                        <a14:foregroundMark x1="36686" y1="84178" x2="37130" y2="84381"/>
                        <a14:foregroundMark x1="28254" y1="89655" x2="31213" y2="94929"/>
                        <a14:foregroundMark x1="31361" y1="89249" x2="32101" y2="97769"/>
                        <a14:foregroundMark x1="13757" y1="96146" x2="16568" y2="92698"/>
                        <a14:foregroundMark x1="35503" y1="95943" x2="35503" y2="95943"/>
                        <a14:foregroundMark x1="36391" y1="95943" x2="36391" y2="95943"/>
                        <a14:foregroundMark x1="37574" y1="93509" x2="37574" y2="93509"/>
                        <a14:foregroundMark x1="21893" y1="94320" x2="21893" y2="94320"/>
                        <a14:foregroundMark x1="11834" y1="94929" x2="11834" y2="94929"/>
                        <a14:foregroundMark x1="11834" y1="94929" x2="9615" y2="96552"/>
                        <a14:foregroundMark x1="8728" y1="97769" x2="8728" y2="97769"/>
                      </a14:backgroundRemoval>
                    </a14:imgEffect>
                  </a14:imgLayer>
                </a14:imgProps>
              </a:ext>
            </a:extLst>
          </a:blip>
          <a:srcRect l="4007" r="61213"/>
          <a:stretch/>
        </p:blipFill>
        <p:spPr>
          <a:xfrm>
            <a:off x="395442" y="3467749"/>
            <a:ext cx="1433358" cy="3005588"/>
          </a:xfrm>
          <a:prstGeom prst="rect">
            <a:avLst/>
          </a:prstGeom>
        </p:spPr>
      </p:pic>
      <p:sp>
        <p:nvSpPr>
          <p:cNvPr id="3" name="TextBox 2">
            <a:extLst>
              <a:ext uri="{FF2B5EF4-FFF2-40B4-BE49-F238E27FC236}">
                <a16:creationId xmlns:a16="http://schemas.microsoft.com/office/drawing/2014/main" id="{89149B5D-D556-6980-981B-0F4B92CC4F42}"/>
              </a:ext>
            </a:extLst>
          </p:cNvPr>
          <p:cNvSpPr txBox="1"/>
          <p:nvPr/>
        </p:nvSpPr>
        <p:spPr>
          <a:xfrm>
            <a:off x="1540640" y="1682091"/>
            <a:ext cx="8534400" cy="3416320"/>
          </a:xfrm>
          <a:prstGeom prst="rect">
            <a:avLst/>
          </a:prstGeom>
          <a:noFill/>
        </p:spPr>
        <p:txBody>
          <a:bodyPr wrap="square" rtlCol="0">
            <a:spAutoFit/>
          </a:bodyPr>
          <a:lstStyle/>
          <a:p>
            <a:pPr marL="342900" indent="-342900">
              <a:buAutoNum type="arabicPeriod"/>
            </a:pPr>
            <a:r>
              <a:rPr lang="en-GB" sz="24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GB" sz="24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GB" sz="2400" dirty="0">
                <a:latin typeface="Times New Roman" panose="02020603050405020304" pitchFamily="18" charset="0"/>
                <a:cs typeface="Times New Roman" panose="02020603050405020304" pitchFamily="18" charset="0"/>
              </a:rPr>
              <a:t>WHO ARE THE END USERS?</a:t>
            </a:r>
          </a:p>
          <a:p>
            <a:pPr marL="342900" indent="-342900">
              <a:buAutoNum type="arabicPeriod"/>
            </a:pPr>
            <a:r>
              <a:rPr lang="en-GB" sz="2400" dirty="0">
                <a:latin typeface="Times New Roman" panose="02020603050405020304" pitchFamily="18" charset="0"/>
                <a:cs typeface="Times New Roman" panose="02020603050405020304" pitchFamily="18" charset="0"/>
              </a:rPr>
              <a:t>OUR INNOVATIVE APPROACH AND ITS IMPACT</a:t>
            </a:r>
          </a:p>
          <a:p>
            <a:pPr marL="342900" indent="-342900">
              <a:buAutoNum type="arabicPeriod"/>
            </a:pPr>
            <a:r>
              <a:rPr lang="en-GB" sz="2400" dirty="0">
                <a:latin typeface="Times New Roman" panose="02020603050405020304" pitchFamily="18" charset="0"/>
                <a:cs typeface="Times New Roman" panose="02020603050405020304" pitchFamily="18" charset="0"/>
              </a:rPr>
              <a:t>THE WOW FACTOR IN OUR SOLUTION</a:t>
            </a:r>
          </a:p>
          <a:p>
            <a:pPr marL="342900" indent="-342900">
              <a:buAutoNum type="arabicPeriod"/>
            </a:pPr>
            <a:r>
              <a:rPr lang="en-GB" sz="2400" dirty="0">
                <a:latin typeface="Times New Roman" panose="02020603050405020304" pitchFamily="18" charset="0"/>
                <a:cs typeface="Times New Roman" panose="02020603050405020304" pitchFamily="18" charset="0"/>
              </a:rPr>
              <a:t>MODELLING</a:t>
            </a:r>
          </a:p>
          <a:p>
            <a:pPr marL="342900" indent="-342900">
              <a:buAutoNum type="arabicPeriod"/>
            </a:pPr>
            <a:r>
              <a:rPr lang="en-GB" sz="2400" dirty="0">
                <a:latin typeface="Times New Roman" panose="02020603050405020304" pitchFamily="18" charset="0"/>
                <a:cs typeface="Times New Roman" panose="02020603050405020304" pitchFamily="18" charset="0"/>
              </a:rPr>
              <a:t>RESULTS</a:t>
            </a:r>
          </a:p>
          <a:p>
            <a:pPr marL="342900" indent="-342900">
              <a:buAutoNum type="arabicPeriod"/>
            </a:pPr>
            <a:endParaRPr lang="en-GB" sz="2400" dirty="0">
              <a:latin typeface="Times New Roman" panose="02020603050405020304" pitchFamily="18" charset="0"/>
              <a:cs typeface="Times New Roman" panose="02020603050405020304" pitchFamily="18" charset="0"/>
            </a:endParaRPr>
          </a:p>
          <a:p>
            <a:pPr marL="342900" indent="-342900">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44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3" name="Google Shape;123;p4"/>
          <p:cNvSpPr txBox="1">
            <a:spLocks noGrp="1"/>
          </p:cNvSpPr>
          <p:nvPr>
            <p:ph type="title"/>
          </p:nvPr>
        </p:nvSpPr>
        <p:spPr>
          <a:xfrm>
            <a:off x="834072" y="575055"/>
            <a:ext cx="5638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dirty="0"/>
              <a:t>PROBLEM STATEMENT</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4</a:t>
            </a:fld>
            <a:endParaRPr/>
          </a:p>
        </p:txBody>
      </p:sp>
      <p:sp>
        <p:nvSpPr>
          <p:cNvPr id="127" name="Google Shape;127;p4"/>
          <p:cNvSpPr txBox="1"/>
          <p:nvPr/>
        </p:nvSpPr>
        <p:spPr>
          <a:xfrm>
            <a:off x="676275" y="2255274"/>
            <a:ext cx="7450834" cy="341627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400" dirty="0">
                <a:latin typeface="Times New Roman" panose="02020603050405020304" pitchFamily="18" charset="0"/>
                <a:cs typeface="Times New Roman" panose="02020603050405020304" pitchFamily="18" charset="0"/>
              </a:rPr>
              <a:t>	 The project is to develop a real-time sign language detection system harnessing machine learning and computer vision methodologies. Its core mission is to precisely identify hand gestures from video input, thereby facilitating fluid communication for individuals with hearing impairments. Key objectives encompass hand detection, gesture recognition, optimizing for low-latency operation, and crafting a user-friendly interface for intuitive interaction.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7" name="Google Shape;137;p5"/>
          <p:cNvSpPr txBox="1">
            <a:spLocks noGrp="1"/>
          </p:cNvSpPr>
          <p:nvPr>
            <p:ph type="title"/>
          </p:nvPr>
        </p:nvSpPr>
        <p:spPr>
          <a:xfrm>
            <a:off x="739775" y="829625"/>
            <a:ext cx="6270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dirty="0"/>
              <a:t>PROJECT OVERVIEW</a:t>
            </a:r>
            <a:endParaRPr sz="4250" dirty="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5</a:t>
            </a:fld>
            <a:endParaRPr/>
          </a:p>
        </p:txBody>
      </p:sp>
      <p:sp>
        <p:nvSpPr>
          <p:cNvPr id="141" name="Google Shape;141;p5"/>
          <p:cNvSpPr txBox="1"/>
          <p:nvPr/>
        </p:nvSpPr>
        <p:spPr>
          <a:xfrm>
            <a:off x="575033" y="2319817"/>
            <a:ext cx="8283831" cy="347783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	 Our project is dedicated to crafting a real-time sign language detection system, blending machine learning and computer vision methodologies. Our goal is to dismantle communication barriers for individuals with hearing impairments by precisely identifying and interpreting sign language gestures instantaneously. This endeavour encompasses implementing cutting-edge algorithms for hand detection and tracking, refining machine learning models for gesture recognition, fine-tuning performance for swift operation, and sculpting an instinctive user interface. Through this initiative, we strive to champion inclusivity and accessibility by furnishing a tool that facilitates effortless communication for those who depend on sign language as their primary form of expression..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7" name="Google Shape;147;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6"/>
          <p:cNvSpPr txBox="1">
            <a:spLocks noGrp="1"/>
          </p:cNvSpPr>
          <p:nvPr>
            <p:ph type="title"/>
          </p:nvPr>
        </p:nvSpPr>
        <p:spPr>
          <a:xfrm>
            <a:off x="558165" y="385444"/>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GB" sz="3200" dirty="0"/>
              <a:t>WHO ARE THE END USERS?</a:t>
            </a:r>
            <a:endParaRPr sz="3200" dirty="0"/>
          </a:p>
        </p:txBody>
      </p:sp>
      <p:pic>
        <p:nvPicPr>
          <p:cNvPr id="150" name="Google Shape;150;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6</a:t>
            </a:fld>
            <a:endParaRPr/>
          </a:p>
        </p:txBody>
      </p:sp>
      <p:sp>
        <p:nvSpPr>
          <p:cNvPr id="153" name="Google Shape;153;p6"/>
          <p:cNvSpPr txBox="1"/>
          <p:nvPr/>
        </p:nvSpPr>
        <p:spPr>
          <a:xfrm>
            <a:off x="470647" y="2050204"/>
            <a:ext cx="8330381" cy="317005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b="1" dirty="0">
                <a:latin typeface="Times New Roman" panose="02020603050405020304" pitchFamily="18" charset="0"/>
                <a:cs typeface="Times New Roman" panose="02020603050405020304" pitchFamily="18" charset="0"/>
              </a:rPr>
              <a:t>1. Educational Institutions: </a:t>
            </a:r>
            <a:r>
              <a:rPr lang="en-GB" sz="2000" dirty="0">
                <a:latin typeface="Times New Roman" panose="02020603050405020304" pitchFamily="18" charset="0"/>
                <a:cs typeface="Times New Roman" panose="02020603050405020304" pitchFamily="18" charset="0"/>
              </a:rPr>
              <a:t>Educational institutions catering to deaf students or offering sign language courses. They can integrate the system into their curriculum to facilitate interactive learning experiences, enabling students to practice and refine their signing skills in real-time, both inside and outside the classroom.</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000" b="1"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Healthcare Professionals: </a:t>
            </a:r>
            <a:r>
              <a:rPr lang="en-GB" sz="2000" dirty="0">
                <a:latin typeface="Times New Roman" panose="02020603050405020304" pitchFamily="18" charset="0"/>
                <a:cs typeface="Times New Roman" panose="02020603050405020304" pitchFamily="18" charset="0"/>
              </a:rPr>
              <a:t>Healthcare professionals working with deaf patients or individuals with communication disorders. They can employ the system to improve patient-provider communication, ensuring accurate understanding of medical concerns and treatment plans, thereby enhancing the quality of healthcare delivery for this demographic</a:t>
            </a:r>
            <a:r>
              <a:rPr lang="en-GB" sz="2000" b="1"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235502" y="1695450"/>
            <a:ext cx="2695574" cy="3248025"/>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0" name="Google Shape;160;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1" name="Google Shape;16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2" name="Google Shape;162;p7"/>
          <p:cNvSpPr txBox="1">
            <a:spLocks noGrp="1"/>
          </p:cNvSpPr>
          <p:nvPr>
            <p:ph type="title"/>
          </p:nvPr>
        </p:nvSpPr>
        <p:spPr>
          <a:xfrm>
            <a:off x="894018" y="490625"/>
            <a:ext cx="10624500" cy="1044517"/>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GB" sz="3600" dirty="0"/>
              <a:t>Our Innovative Approach and its Impact:</a:t>
            </a:r>
            <a:endParaRPr sz="3600" dirty="0"/>
          </a:p>
        </p:txBody>
      </p:sp>
      <p:pic>
        <p:nvPicPr>
          <p:cNvPr id="163" name="Google Shape;163;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7</a:t>
            </a:fld>
            <a:endParaRPr/>
          </a:p>
        </p:txBody>
      </p:sp>
      <p:sp>
        <p:nvSpPr>
          <p:cNvPr id="166" name="Google Shape;166;p7"/>
          <p:cNvSpPr txBox="1"/>
          <p:nvPr/>
        </p:nvSpPr>
        <p:spPr>
          <a:xfrm>
            <a:off x="2552085" y="2271693"/>
            <a:ext cx="7476818" cy="286228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	Our solution is a real-time sign language detection system that utilizes machine learning and computer vision technologies to accurately interpret sign language gestures from video input. Its value proposition lies in providing seamless communication for individuals with hearing impairments, enabling them to express themselves effectively in various social, educational, and professional settings. By bridging communication gaps, our system promotes inclusivity and accessibility, empowering deaf individuals to engage more fully in society.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3" name="Google Shape;173;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4" name="Google Shape;174;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75" name="Google Shape;175;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6" name="Google Shape;176;p8"/>
          <p:cNvSpPr txBox="1">
            <a:spLocks noGrp="1"/>
          </p:cNvSpPr>
          <p:nvPr>
            <p:ph type="title"/>
          </p:nvPr>
        </p:nvSpPr>
        <p:spPr>
          <a:xfrm>
            <a:off x="558165" y="385444"/>
            <a:ext cx="9764395" cy="942818"/>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GB" sz="4250" dirty="0"/>
              <a:t>THE WOW FACTOR IN OUR SOLUTION</a:t>
            </a:r>
            <a:endParaRPr sz="4250" dirty="0"/>
          </a:p>
        </p:txBody>
      </p:sp>
      <p:sp>
        <p:nvSpPr>
          <p:cNvPr id="177" name="Google Shape;17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8</a:t>
            </a:fld>
            <a:endParaRPr/>
          </a:p>
        </p:txBody>
      </p:sp>
      <p:sp>
        <p:nvSpPr>
          <p:cNvPr id="2" name="TextBox 1">
            <a:extLst>
              <a:ext uri="{FF2B5EF4-FFF2-40B4-BE49-F238E27FC236}">
                <a16:creationId xmlns:a16="http://schemas.microsoft.com/office/drawing/2014/main" id="{FB456D03-C5B9-8C2A-7043-BB658AC872B7}"/>
              </a:ext>
            </a:extLst>
          </p:cNvPr>
          <p:cNvSpPr txBox="1"/>
          <p:nvPr/>
        </p:nvSpPr>
        <p:spPr>
          <a:xfrm>
            <a:off x="2381250" y="2331214"/>
            <a:ext cx="779653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Our solution integrates state-of-the-art machine learning algorithms and advanced computer vision techniques to accomplish real-time sign language detection with exceptional accuracy and speed. What distinguishes us is our dedication to providing a seamless user experience, featuring an intuitive interface and low-latency operation, guaranteeing instantaneous and dependable communication for the deaf community. This fusion of cutting-edge technology and user-centric design truly sets our solution apart.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dirty="0">
                <a:solidFill>
                  <a:srgbClr val="2D83C3"/>
                </a:solidFill>
                <a:latin typeface="Trebuchet MS"/>
                <a:ea typeface="Trebuchet MS"/>
                <a:cs typeface="Trebuchet MS"/>
                <a:sym typeface="Trebuchet MS"/>
              </a:rPr>
              <a:t>3/21/2024  </a:t>
            </a:r>
            <a:r>
              <a:rPr lang="en-GB" sz="1100" b="1" dirty="0">
                <a:solidFill>
                  <a:srgbClr val="2D83C3"/>
                </a:solidFill>
                <a:latin typeface="Trebuchet MS"/>
                <a:ea typeface="Trebuchet MS"/>
                <a:cs typeface="Trebuchet MS"/>
                <a:sym typeface="Trebuchet MS"/>
              </a:rPr>
              <a:t>Annual Review</a:t>
            </a:r>
            <a:endParaRPr sz="1100" dirty="0">
              <a:latin typeface="Trebuchet MS"/>
              <a:ea typeface="Trebuchet MS"/>
              <a:cs typeface="Trebuchet MS"/>
              <a:sym typeface="Trebuchet MS"/>
            </a:endParaRPr>
          </a:p>
        </p:txBody>
      </p:sp>
      <p:sp>
        <p:nvSpPr>
          <p:cNvPr id="183" name="Google Shape;183;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9"/>
          <p:cNvSpPr txBox="1"/>
          <p:nvPr/>
        </p:nvSpPr>
        <p:spPr>
          <a:xfrm>
            <a:off x="506082" y="1097970"/>
            <a:ext cx="10891786" cy="5275803"/>
          </a:xfrm>
          <a:prstGeom prst="rect">
            <a:avLst/>
          </a:prstGeom>
          <a:noFill/>
          <a:ln>
            <a:noFill/>
          </a:ln>
        </p:spPr>
        <p:txBody>
          <a:bodyPr spcFirstLastPara="1" wrap="square" lIns="0" tIns="12700" rIns="0" bIns="0" anchor="t" anchorCtr="0">
            <a:spAutoFit/>
          </a:bodyPr>
          <a:lstStyle/>
          <a:p>
            <a:pPr algn="l">
              <a:buFont typeface="+mj-lt"/>
              <a:buAutoNum type="arabicPeriod"/>
            </a:pPr>
            <a:r>
              <a:rPr lang="en-GB" sz="1800" b="1" dirty="0">
                <a:latin typeface="Times New Roman" panose="02020603050405020304" pitchFamily="18" charset="0"/>
                <a:ea typeface="Trebuchet MS"/>
                <a:cs typeface="Times New Roman" panose="02020603050405020304" pitchFamily="18" charset="0"/>
                <a:sym typeface="Trebuchet MS"/>
              </a:rPr>
              <a:t>Hand Presence Monitoring and Motion Tracing:</a:t>
            </a:r>
          </a:p>
          <a:p>
            <a:pPr marL="285750" indent="-285750">
              <a:buFont typeface="Arial" panose="020B0604020202020204" pitchFamily="34" charset="0"/>
              <a:buChar char="•"/>
            </a:pPr>
            <a:r>
              <a:rPr lang="en-GB" sz="1800" b="1" dirty="0">
                <a:latin typeface="Times New Roman" panose="02020603050405020304" pitchFamily="18" charset="0"/>
                <a:ea typeface="Trebuchet MS"/>
                <a:cs typeface="Times New Roman" panose="02020603050405020304" pitchFamily="18" charset="0"/>
                <a:sym typeface="Trebuchet MS"/>
              </a:rPr>
              <a:t> </a:t>
            </a:r>
            <a:r>
              <a:rPr lang="en-GB" sz="1800" dirty="0">
                <a:latin typeface="Times New Roman" panose="02020603050405020304" pitchFamily="18" charset="0"/>
                <a:ea typeface="Trebuchet MS"/>
                <a:cs typeface="Times New Roman" panose="02020603050405020304" pitchFamily="18" charset="0"/>
                <a:sym typeface="Trebuchet MS"/>
              </a:rPr>
              <a:t>Employ advanced computer vision techniques like those found in OpenCV to identify and monitor the presence of hands within video streams.</a:t>
            </a:r>
          </a:p>
          <a:p>
            <a:pPr marL="285750" indent="-285750" algn="l">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 Develop custom tracking algorithms to accurately trace the movement of hands across successive frames,           </a:t>
            </a:r>
          </a:p>
          <a:p>
            <a:pPr algn="l"/>
            <a:r>
              <a:rPr lang="en-GB" sz="1800" dirty="0">
                <a:latin typeface="Times New Roman" panose="02020603050405020304" pitchFamily="18" charset="0"/>
                <a:ea typeface="Trebuchet MS"/>
                <a:cs typeface="Times New Roman" panose="02020603050405020304" pitchFamily="18" charset="0"/>
                <a:sym typeface="Trebuchet MS"/>
              </a:rPr>
              <a:t> ensuring reliable tracking performance.</a:t>
            </a:r>
          </a:p>
          <a:p>
            <a:pPr marL="285750" indent="-285750" algn="l">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  Utilize a combination of methodologies including background differentiation, contour examination, and            </a:t>
            </a:r>
          </a:p>
          <a:p>
            <a:pPr algn="l"/>
            <a:r>
              <a:rPr lang="en-GB" sz="1800" dirty="0">
                <a:latin typeface="Times New Roman" panose="02020603050405020304" pitchFamily="18" charset="0"/>
                <a:ea typeface="Trebuchet MS"/>
                <a:cs typeface="Times New Roman" panose="02020603050405020304" pitchFamily="18" charset="0"/>
                <a:sym typeface="Trebuchet MS"/>
              </a:rPr>
              <a:t> potentially deep learning models to enhance the precision and robustness of hand motion tracking</a:t>
            </a:r>
            <a:endParaRPr lang="en-US" sz="1800" dirty="0">
              <a:latin typeface="Times New Roman" panose="02020603050405020304" pitchFamily="18" charset="0"/>
              <a:ea typeface="Trebuchet MS"/>
              <a:cs typeface="Times New Roman" panose="02020603050405020304" pitchFamily="18" charset="0"/>
              <a:sym typeface="Trebuchet MS"/>
            </a:endParaRP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2. Feature Extraction and Representation:</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Capture pertinent attributes from the monitored hand area, encompassing factors like hand contour, motion path, and finger articulations.</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Translate the gathered features into an appropriate representation scheme, which may involve encoding them into numerical arrays or descriptive image representations.</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Investigate methodologies like hand pose inference or key point localization to encapsulate intricate hand formations and movements effectively.</a:t>
            </a:r>
            <a:endParaRPr lang="en-US" sz="1800" dirty="0">
              <a:latin typeface="Times New Roman" panose="02020603050405020304" pitchFamily="18" charset="0"/>
              <a:ea typeface="Trebuchet MS"/>
              <a:cs typeface="Times New Roman" panose="02020603050405020304" pitchFamily="18" charset="0"/>
              <a:sym typeface="Trebuchet MS"/>
            </a:endParaRPr>
          </a:p>
          <a:p>
            <a:pPr marL="298450" lvl="0" indent="-285750" algn="l" rtl="0">
              <a:lnSpc>
                <a:spcPct val="100000"/>
              </a:lnSpc>
              <a:spcBef>
                <a:spcPts val="0"/>
              </a:spcBef>
              <a:spcAft>
                <a:spcPts val="0"/>
              </a:spcAft>
              <a:buFont typeface="Arial" panose="020B0604020202020204" pitchFamily="34" charset="0"/>
              <a:buChar char="•"/>
            </a:pPr>
            <a:r>
              <a:rPr lang="en-US" sz="1800" b="1" dirty="0">
                <a:latin typeface="Times New Roman" panose="02020603050405020304" pitchFamily="18" charset="0"/>
                <a:ea typeface="Trebuchet MS"/>
                <a:cs typeface="Times New Roman" panose="02020603050405020304" pitchFamily="18" charset="0"/>
                <a:sym typeface="Trebuchet MS"/>
              </a:rPr>
              <a:t>3. Machine Learning Model Selection:</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Explore a range of machine learning algorithms, including Support Vector Machines (SVM), Random Forests, and Convolutional Neural Networks (CNNs), through systematic experimentation.</a:t>
            </a:r>
          </a:p>
          <a:p>
            <a:pPr marL="298450" lvl="0" indent="-285750" algn="l" rtl="0">
              <a:lnSpc>
                <a:spcPct val="10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Trebuchet MS"/>
                <a:cs typeface="Times New Roman" panose="02020603050405020304" pitchFamily="18" charset="0"/>
                <a:sym typeface="Trebuchet MS"/>
              </a:rPr>
              <a:t>Factor in crucial considerations such as model intricacy, training duration, and classification precision to identify the optimal algorithm for the task at hand.</a:t>
            </a:r>
            <a:r>
              <a:rPr lang="en-US" sz="1800" dirty="0">
                <a:latin typeface="Times New Roman" panose="02020603050405020304" pitchFamily="18" charset="0"/>
                <a:ea typeface="Trebuchet MS"/>
                <a:cs typeface="Times New Roman" panose="02020603050405020304" pitchFamily="18" charset="0"/>
                <a:sym typeface="Trebuchet MS"/>
              </a:rPr>
              <a:t>.</a:t>
            </a:r>
            <a:endParaRPr lang="en-GB" sz="1800" dirty="0">
              <a:latin typeface="Times New Roman" panose="02020603050405020304" pitchFamily="18" charset="0"/>
              <a:ea typeface="Trebuchet MS"/>
              <a:cs typeface="Times New Roman" panose="02020603050405020304" pitchFamily="18" charset="0"/>
              <a:sym typeface="Trebuchet MS"/>
            </a:endParaRPr>
          </a:p>
        </p:txBody>
      </p:sp>
      <p:sp>
        <p:nvSpPr>
          <p:cNvPr id="188" name="Google Shape;188;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9</a:t>
            </a:fld>
            <a:endParaRPr/>
          </a:p>
        </p:txBody>
      </p:sp>
      <p:sp>
        <p:nvSpPr>
          <p:cNvPr id="189" name="Google Shape;189;p9"/>
          <p:cNvSpPr txBox="1">
            <a:spLocks noGrp="1"/>
          </p:cNvSpPr>
          <p:nvPr>
            <p:ph type="ctrTitle"/>
          </p:nvPr>
        </p:nvSpPr>
        <p:spPr>
          <a:xfrm>
            <a:off x="739775" y="94505"/>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dirty="0"/>
              <a:t>MODELLING</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979</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PowerPoint Presentation</vt:lpstr>
      <vt:lpstr>PowerPoint Presentation</vt:lpstr>
      <vt:lpstr>AGENDA</vt:lpstr>
      <vt:lpstr>PROBLEM STATEMENT</vt:lpstr>
      <vt:lpstr>PROJECT OVERVIEW</vt:lpstr>
      <vt:lpstr>WHO ARE THE END USERS?</vt:lpstr>
      <vt:lpstr>Our Innovative Approach and its Impact:</vt:lpstr>
      <vt:lpstr>THE WOW FACTOR IN 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dc:creator>
  <cp:lastModifiedBy>PRASANNA BALAJI MAHESH</cp:lastModifiedBy>
  <cp:revision>5</cp:revision>
  <dcterms:created xsi:type="dcterms:W3CDTF">2024-04-17T05:59:10Z</dcterms:created>
  <dcterms:modified xsi:type="dcterms:W3CDTF">2024-04-17T17:13:50Z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2024-04-17T00:00:00Z</vt:filetime>
  </property>
</Properties>
</file>