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8"/>
  </p:normalViewPr>
  <p:slideViewPr>
    <p:cSldViewPr snapToGrid="0">
      <p:cViewPr varScale="1">
        <p:scale>
          <a:sx n="141" d="100"/>
          <a:sy n="141" d="100"/>
        </p:scale>
        <p:origin x="2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9472dd135_0_19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9472dd135_0_1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9472dd135_0_20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9472dd135_0_2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9472dd135_0_19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9472dd135_0_1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9472dd135_0_19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9472dd135_0_1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60fe10596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60fe10596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9527021d6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9527021d6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9527021d6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9527021d6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94bd5c38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94bd5c38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94bd5c38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94bd5c38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60fe1059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60fe1059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9527021d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9527021d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9472dd135_0_19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9472dd135_0_1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800">
                <a:solidFill>
                  <a:schemeClr val="dk1"/>
                </a:solidFill>
              </a:rPr>
              <a:t>What the actual size is and what we have reduced it to?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60fe10596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60fe1059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94bd5c38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94bd5c38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chemeClr val="dk1"/>
              </a:buClr>
              <a:buSzPts val="1200"/>
              <a:buChar char="●"/>
            </a:pPr>
            <a:r>
              <a:rPr lang="en" sz="1200">
                <a:solidFill>
                  <a:schemeClr val="dk1"/>
                </a:solidFill>
              </a:rPr>
              <a:t>##Optimization done by batches, hence we need to extend paragraphs and questions to have a fixed length. At training time, we chose a paragraph size of 300 and a question size of 30 and discard the rest and at test time the longest paragraph size and question size in the dev/test set. We then fill the vectors with 0 and create a boolean mask stating if the values are added or not.</a:t>
            </a:r>
            <a:endParaRPr sz="1200">
              <a:solidFill>
                <a:schemeClr val="dk1"/>
              </a:solidFill>
            </a:endParaRPr>
          </a:p>
          <a:p>
            <a:pPr marL="0" lvl="0" indent="0" algn="just" rtl="0">
              <a:spcBef>
                <a:spcPts val="0"/>
              </a:spcBef>
              <a:spcAft>
                <a:spcPts val="0"/>
              </a:spcAft>
              <a:buClr>
                <a:schemeClr val="dk1"/>
              </a:buClr>
              <a:buSzPts val="1100"/>
              <a:buFont typeface="Arial"/>
              <a:buNone/>
            </a:pPr>
            <a:endParaRPr sz="1200">
              <a:solidFill>
                <a:schemeClr val="dk1"/>
              </a:solidFill>
            </a:endParaRPr>
          </a:p>
          <a:p>
            <a:pPr marL="457200" lvl="0" indent="-304800" algn="just" rtl="0">
              <a:spcBef>
                <a:spcPts val="0"/>
              </a:spcBef>
              <a:spcAft>
                <a:spcPts val="0"/>
              </a:spcAft>
              <a:buClr>
                <a:schemeClr val="dk1"/>
              </a:buClr>
              <a:buSzPts val="1200"/>
              <a:buChar char="●"/>
            </a:pPr>
            <a:r>
              <a:rPr lang="en" sz="1200">
                <a:solidFill>
                  <a:schemeClr val="dk1"/>
                </a:solidFill>
              </a:rPr>
              <a:t>##This simplifies the architecture for training and can still be used for longer size when testing as the variables never depend on the number of words (recurrent approach). We chose those limits to keep more than 95% of the examples at training time.</a:t>
            </a:r>
            <a:endParaRPr sz="1200">
              <a:solidFill>
                <a:schemeClr val="dk1"/>
              </a:solidFill>
            </a:endParaRPr>
          </a:p>
          <a:p>
            <a:pPr marL="0" lvl="0" indent="0" algn="just" rtl="0">
              <a:spcBef>
                <a:spcPts val="0"/>
              </a:spcBef>
              <a:spcAft>
                <a:spcPts val="0"/>
              </a:spcAft>
              <a:buClr>
                <a:schemeClr val="dk1"/>
              </a:buClr>
              <a:buSzPts val="1100"/>
              <a:buFont typeface="Arial"/>
              <a:buNone/>
            </a:pPr>
            <a:endParaRPr sz="1200">
              <a:solidFill>
                <a:schemeClr val="dk1"/>
              </a:solidFill>
            </a:endParaRPr>
          </a:p>
          <a:p>
            <a:pPr marL="457200" lvl="0" indent="-304800" algn="just" rtl="0">
              <a:spcBef>
                <a:spcPts val="0"/>
              </a:spcBef>
              <a:spcAft>
                <a:spcPts val="0"/>
              </a:spcAft>
              <a:buClr>
                <a:schemeClr val="dk1"/>
              </a:buClr>
              <a:buSzPts val="1200"/>
              <a:buChar char="●"/>
            </a:pPr>
            <a:r>
              <a:rPr lang="en" sz="1200">
                <a:solidFill>
                  <a:schemeClr val="dk1"/>
                </a:solidFill>
              </a:rPr>
              <a:t>##We finally convert words to its corresponding indices in the embedding table(</a:t>
            </a:r>
            <a:r>
              <a:rPr lang="en" sz="800">
                <a:solidFill>
                  <a:schemeClr val="dk1"/>
                </a:solidFill>
              </a:rPr>
              <a:t>see section6)</a:t>
            </a:r>
            <a:r>
              <a:rPr lang="en" sz="1200">
                <a:solidFill>
                  <a:schemeClr val="dk1"/>
                </a:solidFill>
              </a:rPr>
              <a:t> for an easier lookup and a decrease in variable storage.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9472dd135_0_19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9472dd135_0_1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72dd135_0_19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72dd135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9472dd135_0_19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9472dd135_0_1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15775"/>
            <a:ext cx="8520600" cy="133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Machine Reading Comprehension using </a:t>
            </a:r>
            <a:endParaRPr sz="3000"/>
          </a:p>
          <a:p>
            <a:pPr marL="0" lvl="0" indent="0" algn="ctr" rtl="0">
              <a:spcBef>
                <a:spcPts val="0"/>
              </a:spcBef>
              <a:spcAft>
                <a:spcPts val="0"/>
              </a:spcAft>
              <a:buNone/>
            </a:pPr>
            <a:r>
              <a:rPr lang="en" sz="3000"/>
              <a:t>Deep Learning</a:t>
            </a:r>
            <a:endParaRPr sz="3000"/>
          </a:p>
        </p:txBody>
      </p:sp>
      <p:sp>
        <p:nvSpPr>
          <p:cNvPr id="55" name="Google Shape;55;p13"/>
          <p:cNvSpPr txBox="1">
            <a:spLocks noGrp="1"/>
          </p:cNvSpPr>
          <p:nvPr>
            <p:ph type="subTitle" idx="1"/>
          </p:nvPr>
        </p:nvSpPr>
        <p:spPr>
          <a:xfrm>
            <a:off x="5184725" y="2834125"/>
            <a:ext cx="3647700" cy="10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Prasanna Kumar Challa</a:t>
            </a:r>
            <a:endParaRPr sz="1800"/>
          </a:p>
          <a:p>
            <a:pPr marL="0" lvl="0" indent="0" algn="l" rtl="0">
              <a:spcBef>
                <a:spcPts val="0"/>
              </a:spcBef>
              <a:spcAft>
                <a:spcPts val="0"/>
              </a:spcAft>
              <a:buNone/>
            </a:pPr>
            <a:r>
              <a:rPr lang="en" sz="1800"/>
              <a:t>Prathwish Shetty</a:t>
            </a:r>
            <a:endParaRPr sz="1800"/>
          </a:p>
          <a:p>
            <a:pPr marL="0" lvl="0" indent="0" algn="l" rtl="0">
              <a:spcBef>
                <a:spcPts val="0"/>
              </a:spcBef>
              <a:spcAft>
                <a:spcPts val="0"/>
              </a:spcAft>
              <a:buNone/>
            </a:pPr>
            <a:r>
              <a:rPr lang="en" sz="1800"/>
              <a:t>Sriram Jayaraman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t>Layer 3: Attention Layer</a:t>
            </a:r>
            <a:endParaRPr sz="2400"/>
          </a:p>
          <a:p>
            <a:pPr marL="0" lvl="0" indent="0" algn="l" rtl="0">
              <a:spcBef>
                <a:spcPts val="0"/>
              </a:spcBef>
              <a:spcAft>
                <a:spcPts val="0"/>
              </a:spcAft>
              <a:buNone/>
            </a:pPr>
            <a:endParaRPr/>
          </a:p>
        </p:txBody>
      </p:sp>
      <p:pic>
        <p:nvPicPr>
          <p:cNvPr id="114" name="Google Shape;114;p22"/>
          <p:cNvPicPr preferRelativeResize="0"/>
          <p:nvPr/>
        </p:nvPicPr>
        <p:blipFill>
          <a:blip r:embed="rId3">
            <a:alphaModFix/>
          </a:blip>
          <a:stretch>
            <a:fillRect/>
          </a:stretch>
        </p:blipFill>
        <p:spPr>
          <a:xfrm>
            <a:off x="3721675" y="1078075"/>
            <a:ext cx="5110624" cy="3582401"/>
          </a:xfrm>
          <a:prstGeom prst="rect">
            <a:avLst/>
          </a:prstGeom>
          <a:noFill/>
          <a:ln>
            <a:noFill/>
          </a:ln>
        </p:spPr>
      </p:pic>
      <p:sp>
        <p:nvSpPr>
          <p:cNvPr id="115" name="Google Shape;115;p22"/>
          <p:cNvSpPr txBox="1"/>
          <p:nvPr/>
        </p:nvSpPr>
        <p:spPr>
          <a:xfrm>
            <a:off x="355375" y="1038775"/>
            <a:ext cx="3421800" cy="3659400"/>
          </a:xfrm>
          <a:prstGeom prst="rect">
            <a:avLst/>
          </a:prstGeom>
          <a:noFill/>
          <a:ln>
            <a:noFill/>
          </a:ln>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sz="1200"/>
              <a:t>Input: phrase-aware context and query words</a:t>
            </a:r>
            <a:endParaRPr sz="1200"/>
          </a:p>
          <a:p>
            <a:pPr marL="0" lvl="0" indent="0" algn="just" rtl="0">
              <a:spcBef>
                <a:spcPts val="0"/>
              </a:spcBef>
              <a:spcAft>
                <a:spcPts val="0"/>
              </a:spcAft>
              <a:buNone/>
            </a:pPr>
            <a:endParaRPr sz="1200"/>
          </a:p>
          <a:p>
            <a:pPr marL="457200" lvl="0" indent="-304800" algn="just" rtl="0">
              <a:spcBef>
                <a:spcPts val="0"/>
              </a:spcBef>
              <a:spcAft>
                <a:spcPts val="0"/>
              </a:spcAft>
              <a:buSzPts val="1200"/>
              <a:buChar char="●"/>
            </a:pPr>
            <a:r>
              <a:rPr lang="en" sz="1200">
                <a:solidFill>
                  <a:schemeClr val="dk1"/>
                </a:solidFill>
              </a:rPr>
              <a:t>Output:  query-aware representations of context words</a:t>
            </a:r>
            <a:endParaRPr sz="1200"/>
          </a:p>
          <a:p>
            <a:pPr marL="457200" lvl="0" indent="0" algn="just" rtl="0">
              <a:spcBef>
                <a:spcPts val="0"/>
              </a:spcBef>
              <a:spcAft>
                <a:spcPts val="0"/>
              </a:spcAft>
              <a:buNone/>
            </a:pPr>
            <a:endParaRPr sz="1200"/>
          </a:p>
          <a:p>
            <a:pPr marL="457200" lvl="0" indent="-304800" algn="just" rtl="0">
              <a:spcBef>
                <a:spcPts val="0"/>
              </a:spcBef>
              <a:spcAft>
                <a:spcPts val="0"/>
              </a:spcAft>
              <a:buSzPts val="1200"/>
              <a:buChar char="●"/>
            </a:pPr>
            <a:r>
              <a:rPr lang="en" sz="1200" b="1"/>
              <a:t>Context-to-query attention:</a:t>
            </a:r>
            <a:r>
              <a:rPr lang="en" sz="1200"/>
              <a:t> For each (phrase-aware) context word, choose the most relevant word from the (phrase-aware) query words</a:t>
            </a:r>
            <a:endParaRPr sz="1200"/>
          </a:p>
          <a:p>
            <a:pPr marL="457200" lvl="0" indent="0" algn="just" rtl="0">
              <a:spcBef>
                <a:spcPts val="0"/>
              </a:spcBef>
              <a:spcAft>
                <a:spcPts val="0"/>
              </a:spcAft>
              <a:buNone/>
            </a:pPr>
            <a:endParaRPr sz="1200"/>
          </a:p>
          <a:p>
            <a:pPr marL="457200" lvl="0" indent="-304800" algn="just" rtl="0">
              <a:spcBef>
                <a:spcPts val="0"/>
              </a:spcBef>
              <a:spcAft>
                <a:spcPts val="0"/>
              </a:spcAft>
              <a:buSzPts val="1200"/>
              <a:buChar char="●"/>
            </a:pPr>
            <a:r>
              <a:rPr lang="en" sz="1200" b="1"/>
              <a:t>Query-to-context attention:</a:t>
            </a:r>
            <a:r>
              <a:rPr lang="en" sz="1200"/>
              <a:t> Choose the context word that is most relevant to any of query words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t>Layer 3: Attention Layer</a:t>
            </a:r>
            <a:endParaRPr sz="2400"/>
          </a:p>
          <a:p>
            <a:pPr marL="0" lvl="0" indent="0" algn="l" rtl="0">
              <a:spcBef>
                <a:spcPts val="0"/>
              </a:spcBef>
              <a:spcAft>
                <a:spcPts val="0"/>
              </a:spcAft>
              <a:buNone/>
            </a:pPr>
            <a:endParaRPr/>
          </a:p>
        </p:txBody>
      </p:sp>
      <p:sp>
        <p:nvSpPr>
          <p:cNvPr id="121" name="Google Shape;121;p23"/>
          <p:cNvSpPr txBox="1"/>
          <p:nvPr/>
        </p:nvSpPr>
        <p:spPr>
          <a:xfrm>
            <a:off x="311700" y="1515075"/>
            <a:ext cx="3807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Context-to-Query Attention (C2Q)</a:t>
            </a:r>
            <a:endParaRPr/>
          </a:p>
        </p:txBody>
      </p:sp>
      <p:pic>
        <p:nvPicPr>
          <p:cNvPr id="122" name="Google Shape;122;p23"/>
          <p:cNvPicPr preferRelativeResize="0"/>
          <p:nvPr/>
        </p:nvPicPr>
        <p:blipFill>
          <a:blip r:embed="rId3">
            <a:alphaModFix/>
          </a:blip>
          <a:stretch>
            <a:fillRect/>
          </a:stretch>
        </p:blipFill>
        <p:spPr>
          <a:xfrm>
            <a:off x="3789175" y="1052600"/>
            <a:ext cx="3762277" cy="1456901"/>
          </a:xfrm>
          <a:prstGeom prst="rect">
            <a:avLst/>
          </a:prstGeom>
          <a:noFill/>
          <a:ln>
            <a:noFill/>
          </a:ln>
        </p:spPr>
      </p:pic>
      <p:sp>
        <p:nvSpPr>
          <p:cNvPr id="123" name="Google Shape;123;p23"/>
          <p:cNvSpPr txBox="1"/>
          <p:nvPr/>
        </p:nvSpPr>
        <p:spPr>
          <a:xfrm>
            <a:off x="311700" y="3484175"/>
            <a:ext cx="3807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Query-to-Context Attention (Q2C)</a:t>
            </a:r>
            <a:endParaRPr/>
          </a:p>
        </p:txBody>
      </p:sp>
      <p:pic>
        <p:nvPicPr>
          <p:cNvPr id="124" name="Google Shape;124;p23"/>
          <p:cNvPicPr preferRelativeResize="0"/>
          <p:nvPr/>
        </p:nvPicPr>
        <p:blipFill>
          <a:blip r:embed="rId4">
            <a:alphaModFix/>
          </a:blip>
          <a:stretch>
            <a:fillRect/>
          </a:stretch>
        </p:blipFill>
        <p:spPr>
          <a:xfrm>
            <a:off x="3789175" y="3092325"/>
            <a:ext cx="4902049" cy="12933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Layer 4: Modeling Layer</a:t>
            </a:r>
            <a:endParaRPr sz="2400"/>
          </a:p>
        </p:txBody>
      </p:sp>
      <p:pic>
        <p:nvPicPr>
          <p:cNvPr id="130" name="Google Shape;130;p24"/>
          <p:cNvPicPr preferRelativeResize="0"/>
          <p:nvPr/>
        </p:nvPicPr>
        <p:blipFill>
          <a:blip r:embed="rId3">
            <a:alphaModFix/>
          </a:blip>
          <a:stretch>
            <a:fillRect/>
          </a:stretch>
        </p:blipFill>
        <p:spPr>
          <a:xfrm>
            <a:off x="3777175" y="1056175"/>
            <a:ext cx="5055125" cy="3642000"/>
          </a:xfrm>
          <a:prstGeom prst="rect">
            <a:avLst/>
          </a:prstGeom>
          <a:noFill/>
          <a:ln>
            <a:noFill/>
          </a:ln>
        </p:spPr>
      </p:pic>
      <p:sp>
        <p:nvSpPr>
          <p:cNvPr id="131" name="Google Shape;131;p24"/>
          <p:cNvSpPr txBox="1"/>
          <p:nvPr/>
        </p:nvSpPr>
        <p:spPr>
          <a:xfrm>
            <a:off x="355375" y="1038775"/>
            <a:ext cx="3421800" cy="3659400"/>
          </a:xfrm>
          <a:prstGeom prst="rect">
            <a:avLst/>
          </a:prstGeom>
          <a:noFill/>
          <a:ln>
            <a:noFill/>
          </a:ln>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sz="1200">
                <a:solidFill>
                  <a:schemeClr val="dk1"/>
                </a:solidFill>
              </a:rPr>
              <a:t>Input: query-aware representations of context words</a:t>
            </a:r>
            <a:endParaRPr sz="1200">
              <a:solidFill>
                <a:schemeClr val="dk1"/>
              </a:solidFill>
            </a:endParaRPr>
          </a:p>
          <a:p>
            <a:pPr marL="457200" lvl="0" indent="0" algn="just" rtl="0">
              <a:spcBef>
                <a:spcPts val="0"/>
              </a:spcBef>
              <a:spcAft>
                <a:spcPts val="0"/>
              </a:spcAft>
              <a:buNone/>
            </a:pPr>
            <a:endParaRPr sz="1200">
              <a:solidFill>
                <a:schemeClr val="dk1"/>
              </a:solidFill>
            </a:endParaRPr>
          </a:p>
          <a:p>
            <a:pPr marL="457200" lvl="0" indent="-304800" algn="just" rtl="0">
              <a:spcBef>
                <a:spcPts val="0"/>
              </a:spcBef>
              <a:spcAft>
                <a:spcPts val="0"/>
              </a:spcAft>
              <a:buClr>
                <a:schemeClr val="dk1"/>
              </a:buClr>
              <a:buSzPts val="1200"/>
              <a:buChar char="●"/>
            </a:pPr>
            <a:r>
              <a:rPr lang="en" sz="1200">
                <a:solidFill>
                  <a:schemeClr val="dk1"/>
                </a:solidFill>
              </a:rPr>
              <a:t>Output: interaction among the context words conditioned on the query</a:t>
            </a:r>
            <a:endParaRPr sz="1200"/>
          </a:p>
          <a:p>
            <a:pPr marL="457200" lvl="0" indent="0" algn="just" rtl="0">
              <a:spcBef>
                <a:spcPts val="0"/>
              </a:spcBef>
              <a:spcAft>
                <a:spcPts val="0"/>
              </a:spcAft>
              <a:buNone/>
            </a:pPr>
            <a:endParaRPr sz="1200"/>
          </a:p>
          <a:p>
            <a:pPr marL="457200" lvl="0" indent="-304800" algn="just" rtl="0">
              <a:spcBef>
                <a:spcPts val="0"/>
              </a:spcBef>
              <a:spcAft>
                <a:spcPts val="0"/>
              </a:spcAft>
              <a:buSzPts val="1200"/>
              <a:buChar char="●"/>
            </a:pPr>
            <a:r>
              <a:rPr lang="en" sz="1200"/>
              <a:t>We use two of Bi-Directional LSTM in both forward and backward direction</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Layer 5: Output Layer</a:t>
            </a:r>
            <a:endParaRPr sz="2400"/>
          </a:p>
          <a:p>
            <a:pPr marL="0" lvl="0" indent="0" algn="l" rtl="0">
              <a:spcBef>
                <a:spcPts val="0"/>
              </a:spcBef>
              <a:spcAft>
                <a:spcPts val="0"/>
              </a:spcAft>
              <a:buNone/>
            </a:pPr>
            <a:endParaRPr/>
          </a:p>
        </p:txBody>
      </p:sp>
      <p:pic>
        <p:nvPicPr>
          <p:cNvPr id="137" name="Google Shape;137;p25"/>
          <p:cNvPicPr preferRelativeResize="0"/>
          <p:nvPr/>
        </p:nvPicPr>
        <p:blipFill>
          <a:blip r:embed="rId3">
            <a:alphaModFix/>
          </a:blip>
          <a:stretch>
            <a:fillRect/>
          </a:stretch>
        </p:blipFill>
        <p:spPr>
          <a:xfrm>
            <a:off x="3576350" y="1017725"/>
            <a:ext cx="5255949" cy="3429926"/>
          </a:xfrm>
          <a:prstGeom prst="rect">
            <a:avLst/>
          </a:prstGeom>
          <a:noFill/>
          <a:ln>
            <a:noFill/>
          </a:ln>
        </p:spPr>
      </p:pic>
      <p:sp>
        <p:nvSpPr>
          <p:cNvPr id="138" name="Google Shape;138;p25"/>
          <p:cNvSpPr txBox="1"/>
          <p:nvPr/>
        </p:nvSpPr>
        <p:spPr>
          <a:xfrm>
            <a:off x="355375" y="1038775"/>
            <a:ext cx="3421800" cy="13422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solidFill>
                  <a:schemeClr val="dk1"/>
                </a:solidFill>
              </a:rPr>
              <a:t>Input: Interaction among the context words conditioned on the query</a:t>
            </a:r>
            <a:endParaRPr sz="1200">
              <a:solidFill>
                <a:schemeClr val="dk1"/>
              </a:solidFill>
            </a:endParaRPr>
          </a:p>
          <a:p>
            <a:pPr marL="457200" lvl="0" indent="0" algn="l" rtl="0">
              <a:spcBef>
                <a:spcPts val="0"/>
              </a:spcBef>
              <a:spcAft>
                <a:spcPts val="0"/>
              </a:spcAft>
              <a:buNone/>
            </a:pP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Output: Probability distribution of the start index and end index over the entire paragraph</a:t>
            </a:r>
            <a:endParaRPr sz="1200"/>
          </a:p>
        </p:txBody>
      </p:sp>
      <p:pic>
        <p:nvPicPr>
          <p:cNvPr id="139" name="Google Shape;139;p25"/>
          <p:cNvPicPr preferRelativeResize="0"/>
          <p:nvPr/>
        </p:nvPicPr>
        <p:blipFill>
          <a:blip r:embed="rId4">
            <a:alphaModFix/>
          </a:blip>
          <a:stretch>
            <a:fillRect/>
          </a:stretch>
        </p:blipFill>
        <p:spPr>
          <a:xfrm>
            <a:off x="629537" y="2402013"/>
            <a:ext cx="2873475" cy="18757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t>Evaluation Metrics</a:t>
            </a:r>
            <a:endParaRPr sz="2400"/>
          </a:p>
          <a:p>
            <a:pPr marL="0" lvl="0" indent="0" algn="l" rtl="0">
              <a:spcBef>
                <a:spcPts val="0"/>
              </a:spcBef>
              <a:spcAft>
                <a:spcPts val="0"/>
              </a:spcAft>
              <a:buNone/>
            </a:pPr>
            <a:endParaRPr/>
          </a:p>
        </p:txBody>
      </p:sp>
      <p:sp>
        <p:nvSpPr>
          <p:cNvPr id="145" name="Google Shape;145;p26"/>
          <p:cNvSpPr txBox="1"/>
          <p:nvPr/>
        </p:nvSpPr>
        <p:spPr>
          <a:xfrm>
            <a:off x="381750" y="1135175"/>
            <a:ext cx="8056800" cy="3124200"/>
          </a:xfrm>
          <a:prstGeom prst="rect">
            <a:avLst/>
          </a:prstGeom>
          <a:noFill/>
          <a:ln>
            <a:noFill/>
          </a:ln>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sz="1200" b="1" dirty="0"/>
              <a:t>EM Score:</a:t>
            </a:r>
            <a:endParaRPr sz="1200" b="1" dirty="0"/>
          </a:p>
          <a:p>
            <a:pPr marL="0" lvl="0" indent="0" algn="just" rtl="0">
              <a:spcBef>
                <a:spcPts val="0"/>
              </a:spcBef>
              <a:spcAft>
                <a:spcPts val="0"/>
              </a:spcAft>
              <a:buNone/>
            </a:pPr>
            <a:endParaRPr dirty="0"/>
          </a:p>
          <a:p>
            <a:pPr marL="0" lvl="0" indent="457200" algn="just" rtl="0">
              <a:spcBef>
                <a:spcPts val="0"/>
              </a:spcBef>
              <a:spcAft>
                <a:spcPts val="0"/>
              </a:spcAft>
              <a:buNone/>
            </a:pPr>
            <a:r>
              <a:rPr lang="en" sz="1200" dirty="0"/>
              <a:t>1 if predicted and ground truth answer is exactly same and 0 otherwise</a:t>
            </a:r>
            <a:endParaRPr sz="1200" dirty="0"/>
          </a:p>
          <a:p>
            <a:pPr marL="0" lvl="0" indent="0" algn="just" rtl="0">
              <a:spcBef>
                <a:spcPts val="0"/>
              </a:spcBef>
              <a:spcAft>
                <a:spcPts val="0"/>
              </a:spcAft>
              <a:buNone/>
            </a:pPr>
            <a:endParaRPr dirty="0"/>
          </a:p>
          <a:p>
            <a:pPr marL="457200" lvl="0" indent="-304800" algn="just" rtl="0">
              <a:spcBef>
                <a:spcPts val="0"/>
              </a:spcBef>
              <a:spcAft>
                <a:spcPts val="0"/>
              </a:spcAft>
              <a:buSzPts val="1200"/>
              <a:buChar char="●"/>
            </a:pPr>
            <a:r>
              <a:rPr lang="en" sz="1200" b="1" dirty="0"/>
              <a:t>F1 Score:</a:t>
            </a:r>
            <a:endParaRPr sz="1200" b="1" dirty="0"/>
          </a:p>
          <a:p>
            <a:pPr marL="0" lvl="0" indent="0" algn="just" rtl="0">
              <a:spcBef>
                <a:spcPts val="0"/>
              </a:spcBef>
              <a:spcAft>
                <a:spcPts val="0"/>
              </a:spcAft>
              <a:buNone/>
            </a:pPr>
            <a:endParaRPr dirty="0"/>
          </a:p>
          <a:p>
            <a:pPr marL="457200" lvl="0" indent="0" algn="just" rtl="0">
              <a:spcBef>
                <a:spcPts val="0"/>
              </a:spcBef>
              <a:spcAft>
                <a:spcPts val="0"/>
              </a:spcAft>
              <a:buNone/>
            </a:pPr>
            <a:r>
              <a:rPr lang="en" sz="1200" dirty="0"/>
              <a:t>F1 score is harmonic mean between precision and recall</a:t>
            </a:r>
            <a:endParaRPr sz="1200" dirty="0"/>
          </a:p>
          <a:p>
            <a:pPr marL="457200" lvl="0" indent="0" algn="just" rtl="0">
              <a:spcBef>
                <a:spcPts val="0"/>
              </a:spcBef>
              <a:spcAft>
                <a:spcPts val="0"/>
              </a:spcAft>
              <a:buNone/>
            </a:pPr>
            <a:endParaRPr sz="1200" dirty="0"/>
          </a:p>
          <a:p>
            <a:pPr marL="457200" lvl="0" indent="0" algn="just" rtl="0">
              <a:spcBef>
                <a:spcPts val="0"/>
              </a:spcBef>
              <a:spcAft>
                <a:spcPts val="0"/>
              </a:spcAft>
              <a:buNone/>
            </a:pPr>
            <a:r>
              <a:rPr lang="en" sz="1200" dirty="0"/>
              <a:t>Precision = Number of Common Tokens / </a:t>
            </a:r>
            <a:r>
              <a:rPr lang="en" sz="1200" dirty="0">
                <a:solidFill>
                  <a:schemeClr val="dk1"/>
                </a:solidFill>
              </a:rPr>
              <a:t>Number of Predicted Tokens</a:t>
            </a:r>
            <a:endParaRPr sz="1200" dirty="0"/>
          </a:p>
          <a:p>
            <a:pPr marL="457200" lvl="0" indent="0" algn="just" rtl="0">
              <a:spcBef>
                <a:spcPts val="0"/>
              </a:spcBef>
              <a:spcAft>
                <a:spcPts val="0"/>
              </a:spcAft>
              <a:buNone/>
            </a:pPr>
            <a:endParaRPr sz="1200" dirty="0"/>
          </a:p>
          <a:p>
            <a:pPr marL="457200" lvl="0" indent="0" algn="just" rtl="0">
              <a:spcBef>
                <a:spcPts val="0"/>
              </a:spcBef>
              <a:spcAft>
                <a:spcPts val="0"/>
              </a:spcAft>
              <a:buNone/>
            </a:pPr>
            <a:r>
              <a:rPr lang="en" sz="1200" dirty="0"/>
              <a:t>Recall = </a:t>
            </a:r>
            <a:r>
              <a:rPr lang="en" sz="1200" dirty="0">
                <a:solidFill>
                  <a:schemeClr val="dk1"/>
                </a:solidFill>
              </a:rPr>
              <a:t>Number of Common Tokens / Number of Ground Truth Tokens</a:t>
            </a:r>
            <a:endParaRPr sz="1200" dirty="0"/>
          </a:p>
          <a:p>
            <a:pPr marL="0" lvl="0" indent="0" algn="just" rtl="0">
              <a:spcBef>
                <a:spcPts val="0"/>
              </a:spcBef>
              <a:spcAft>
                <a:spcPts val="0"/>
              </a:spcAft>
              <a:buNone/>
            </a:pPr>
            <a:endParaRPr sz="1200" dirty="0"/>
          </a:p>
          <a:p>
            <a:pPr marL="457200" lvl="0" indent="-304800" algn="just" rtl="0">
              <a:spcBef>
                <a:spcPts val="0"/>
              </a:spcBef>
              <a:spcAft>
                <a:spcPts val="0"/>
              </a:spcAft>
              <a:buSzPts val="1200"/>
              <a:buChar char="●"/>
            </a:pPr>
            <a:r>
              <a:rPr lang="en" sz="1200" dirty="0"/>
              <a:t>In case of multiple answers, we take the maximum of the scores</a:t>
            </a:r>
            <a:endParaRPr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t>Hyperparameters</a:t>
            </a:r>
            <a:endParaRPr sz="2400"/>
          </a:p>
          <a:p>
            <a:pPr marL="0" lvl="0" indent="0" algn="l" rtl="0">
              <a:spcBef>
                <a:spcPts val="0"/>
              </a:spcBef>
              <a:spcAft>
                <a:spcPts val="0"/>
              </a:spcAft>
              <a:buNone/>
            </a:pPr>
            <a:endParaRPr/>
          </a:p>
        </p:txBody>
      </p:sp>
      <p:sp>
        <p:nvSpPr>
          <p:cNvPr id="151" name="Google Shape;151;p27"/>
          <p:cNvSpPr txBox="1"/>
          <p:nvPr/>
        </p:nvSpPr>
        <p:spPr>
          <a:xfrm>
            <a:off x="311725" y="1082350"/>
            <a:ext cx="8520600" cy="213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2" name="Google Shape;152;p27"/>
          <p:cNvPicPr preferRelativeResize="0"/>
          <p:nvPr/>
        </p:nvPicPr>
        <p:blipFill>
          <a:blip r:embed="rId3">
            <a:alphaModFix/>
          </a:blip>
          <a:stretch>
            <a:fillRect/>
          </a:stretch>
        </p:blipFill>
        <p:spPr>
          <a:xfrm>
            <a:off x="405025" y="960425"/>
            <a:ext cx="3677900" cy="2274168"/>
          </a:xfrm>
          <a:prstGeom prst="rect">
            <a:avLst/>
          </a:prstGeom>
          <a:noFill/>
          <a:ln>
            <a:noFill/>
          </a:ln>
        </p:spPr>
      </p:pic>
      <p:pic>
        <p:nvPicPr>
          <p:cNvPr id="153" name="Google Shape;153;p27"/>
          <p:cNvPicPr preferRelativeResize="0"/>
          <p:nvPr/>
        </p:nvPicPr>
        <p:blipFill>
          <a:blip r:embed="rId4">
            <a:alphaModFix/>
          </a:blip>
          <a:stretch>
            <a:fillRect/>
          </a:stretch>
        </p:blipFill>
        <p:spPr>
          <a:xfrm>
            <a:off x="4520900" y="960425"/>
            <a:ext cx="3946226" cy="2133950"/>
          </a:xfrm>
          <a:prstGeom prst="rect">
            <a:avLst/>
          </a:prstGeom>
          <a:noFill/>
          <a:ln>
            <a:noFill/>
          </a:ln>
        </p:spPr>
      </p:pic>
      <p:sp>
        <p:nvSpPr>
          <p:cNvPr id="154" name="Google Shape;154;p27"/>
          <p:cNvSpPr txBox="1"/>
          <p:nvPr/>
        </p:nvSpPr>
        <p:spPr>
          <a:xfrm>
            <a:off x="2646075" y="3280875"/>
            <a:ext cx="1628400" cy="8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rPr>
              <a:t>Epochs: 12</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Learning Rate: 0.3</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Layers: 2</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Hidden Units: 100</a:t>
            </a:r>
            <a:endParaRPr sz="1200">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
        <p:nvSpPr>
          <p:cNvPr id="155" name="Google Shape;155;p27"/>
          <p:cNvSpPr txBox="1"/>
          <p:nvPr/>
        </p:nvSpPr>
        <p:spPr>
          <a:xfrm>
            <a:off x="4683725" y="3280875"/>
            <a:ext cx="1829400" cy="8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rPr>
              <a:t>Dropout: 0.2</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Optimizer: AdaDelta</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Char Embedding: 8d</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Glove Embedding: 100d</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t>Predictions</a:t>
            </a:r>
            <a:endParaRPr sz="2400"/>
          </a:p>
        </p:txBody>
      </p:sp>
      <p:sp>
        <p:nvSpPr>
          <p:cNvPr id="161" name="Google Shape;161;p28"/>
          <p:cNvSpPr txBox="1"/>
          <p:nvPr/>
        </p:nvSpPr>
        <p:spPr>
          <a:xfrm>
            <a:off x="311700" y="3455600"/>
            <a:ext cx="1915500" cy="2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Incorrect Prediction:</a:t>
            </a:r>
            <a:endParaRPr sz="1200"/>
          </a:p>
        </p:txBody>
      </p:sp>
      <p:sp>
        <p:nvSpPr>
          <p:cNvPr id="162" name="Google Shape;162;p28"/>
          <p:cNvSpPr txBox="1"/>
          <p:nvPr/>
        </p:nvSpPr>
        <p:spPr>
          <a:xfrm>
            <a:off x="311700" y="2645800"/>
            <a:ext cx="1915500" cy="2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Correct Prediction:</a:t>
            </a:r>
            <a:endParaRPr sz="1200"/>
          </a:p>
        </p:txBody>
      </p:sp>
      <p:pic>
        <p:nvPicPr>
          <p:cNvPr id="163" name="Google Shape;163;p28"/>
          <p:cNvPicPr preferRelativeResize="0"/>
          <p:nvPr/>
        </p:nvPicPr>
        <p:blipFill>
          <a:blip r:embed="rId3">
            <a:alphaModFix/>
          </a:blip>
          <a:stretch>
            <a:fillRect/>
          </a:stretch>
        </p:blipFill>
        <p:spPr>
          <a:xfrm>
            <a:off x="311700" y="1154100"/>
            <a:ext cx="8520601" cy="997862"/>
          </a:xfrm>
          <a:prstGeom prst="rect">
            <a:avLst/>
          </a:prstGeom>
          <a:noFill/>
          <a:ln>
            <a:noFill/>
          </a:ln>
        </p:spPr>
      </p:pic>
      <p:pic>
        <p:nvPicPr>
          <p:cNvPr id="164" name="Google Shape;164;p28"/>
          <p:cNvPicPr preferRelativeResize="0"/>
          <p:nvPr/>
        </p:nvPicPr>
        <p:blipFill>
          <a:blip r:embed="rId4">
            <a:alphaModFix/>
          </a:blip>
          <a:stretch>
            <a:fillRect/>
          </a:stretch>
        </p:blipFill>
        <p:spPr>
          <a:xfrm>
            <a:off x="311700" y="2288350"/>
            <a:ext cx="3744776" cy="228850"/>
          </a:xfrm>
          <a:prstGeom prst="rect">
            <a:avLst/>
          </a:prstGeom>
          <a:noFill/>
          <a:ln>
            <a:noFill/>
          </a:ln>
        </p:spPr>
      </p:pic>
      <p:pic>
        <p:nvPicPr>
          <p:cNvPr id="165" name="Google Shape;165;p28"/>
          <p:cNvPicPr preferRelativeResize="0"/>
          <p:nvPr/>
        </p:nvPicPr>
        <p:blipFill>
          <a:blip r:embed="rId5">
            <a:alphaModFix/>
          </a:blip>
          <a:stretch>
            <a:fillRect/>
          </a:stretch>
        </p:blipFill>
        <p:spPr>
          <a:xfrm>
            <a:off x="1120713" y="3823050"/>
            <a:ext cx="3086449" cy="442350"/>
          </a:xfrm>
          <a:prstGeom prst="rect">
            <a:avLst/>
          </a:prstGeom>
          <a:noFill/>
          <a:ln>
            <a:noFill/>
          </a:ln>
        </p:spPr>
      </p:pic>
      <p:pic>
        <p:nvPicPr>
          <p:cNvPr id="166" name="Google Shape;166;p28"/>
          <p:cNvPicPr preferRelativeResize="0"/>
          <p:nvPr/>
        </p:nvPicPr>
        <p:blipFill>
          <a:blip r:embed="rId6">
            <a:alphaModFix/>
          </a:blip>
          <a:stretch>
            <a:fillRect/>
          </a:stretch>
        </p:blipFill>
        <p:spPr>
          <a:xfrm>
            <a:off x="1221462" y="2967925"/>
            <a:ext cx="2985700" cy="487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dirty="0" smtClean="0"/>
              <a:t>Results</a:t>
            </a:r>
            <a:endParaRPr sz="2400" dirty="0"/>
          </a:p>
          <a:p>
            <a:pPr marL="0" lvl="0" indent="0" algn="l" rtl="0">
              <a:spcBef>
                <a:spcPts val="0"/>
              </a:spcBef>
              <a:spcAft>
                <a:spcPts val="0"/>
              </a:spcAft>
              <a:buNone/>
            </a:pPr>
            <a:endParaRPr dirty="0"/>
          </a:p>
        </p:txBody>
      </p:sp>
      <p:sp>
        <p:nvSpPr>
          <p:cNvPr id="172" name="Google Shape;172;p29"/>
          <p:cNvSpPr txBox="1"/>
          <p:nvPr/>
        </p:nvSpPr>
        <p:spPr>
          <a:xfrm>
            <a:off x="311700" y="1120650"/>
            <a:ext cx="7777500" cy="3055500"/>
          </a:xfrm>
          <a:prstGeom prst="rect">
            <a:avLst/>
          </a:prstGeom>
          <a:noFill/>
          <a:ln>
            <a:noFill/>
          </a:ln>
        </p:spPr>
        <p:txBody>
          <a:bodyPr spcFirstLastPara="1" wrap="square" lIns="91425" tIns="91425" rIns="91425" bIns="91425" anchor="t" anchorCtr="0">
            <a:noAutofit/>
          </a:bodyPr>
          <a:lstStyle/>
          <a:p>
            <a:pPr marL="457200" lvl="0" indent="-304800">
              <a:buClr>
                <a:schemeClr val="dk1"/>
              </a:buClr>
              <a:buSzPts val="1200"/>
              <a:buChar char="●"/>
            </a:pPr>
            <a:r>
              <a:rPr lang="en" sz="1200" dirty="0">
                <a:solidFill>
                  <a:schemeClr val="dk1"/>
                </a:solidFill>
              </a:rPr>
              <a:t>Human Performance EM: 82.304, </a:t>
            </a:r>
            <a:r>
              <a:rPr lang="en" sz="1200" dirty="0" smtClean="0">
                <a:solidFill>
                  <a:schemeClr val="dk1"/>
                </a:solidFill>
              </a:rPr>
              <a:t>F1</a:t>
            </a:r>
            <a:r>
              <a:rPr lang="en" sz="1200" dirty="0">
                <a:solidFill>
                  <a:schemeClr val="dk1"/>
                </a:solidFill>
              </a:rPr>
              <a:t>: 91.221</a:t>
            </a:r>
          </a:p>
          <a:p>
            <a:pPr marL="457200" lvl="0" indent="0" algn="l" rtl="0">
              <a:spcBef>
                <a:spcPts val="0"/>
              </a:spcBef>
              <a:spcAft>
                <a:spcPts val="0"/>
              </a:spcAft>
              <a:buClr>
                <a:schemeClr val="dk1"/>
              </a:buClr>
              <a:buSzPts val="1100"/>
              <a:buFont typeface="Arial"/>
              <a:buNone/>
            </a:pPr>
            <a:endParaRPr sz="1200" dirty="0">
              <a:solidFill>
                <a:schemeClr val="dk1"/>
              </a:solidFill>
            </a:endParaRPr>
          </a:p>
          <a:p>
            <a:pPr marL="457200" lvl="0" indent="-304800">
              <a:buClr>
                <a:schemeClr val="dk1"/>
              </a:buClr>
              <a:buSzPts val="1200"/>
              <a:buChar char="●"/>
            </a:pPr>
            <a:r>
              <a:rPr lang="en-US" sz="1200" dirty="0">
                <a:solidFill>
                  <a:schemeClr val="dk1"/>
                </a:solidFill>
              </a:rPr>
              <a:t>Best Model Performance EM: 87.433, </a:t>
            </a:r>
            <a:r>
              <a:rPr lang="en-US" sz="1200" dirty="0" smtClean="0">
                <a:solidFill>
                  <a:schemeClr val="dk1"/>
                </a:solidFill>
              </a:rPr>
              <a:t>F1</a:t>
            </a:r>
            <a:r>
              <a:rPr lang="en-US" sz="1200" dirty="0">
                <a:solidFill>
                  <a:schemeClr val="dk1"/>
                </a:solidFill>
              </a:rPr>
              <a:t>: 93.160</a:t>
            </a:r>
          </a:p>
          <a:p>
            <a:pPr marL="457200" lvl="0" indent="0" algn="l" rtl="0">
              <a:spcBef>
                <a:spcPts val="0"/>
              </a:spcBef>
              <a:spcAft>
                <a:spcPts val="0"/>
              </a:spcAft>
              <a:buClr>
                <a:schemeClr val="dk1"/>
              </a:buClr>
              <a:buSzPts val="1100"/>
              <a:buFont typeface="Arial"/>
              <a:buNone/>
            </a:pPr>
            <a:endParaRPr sz="1200" dirty="0">
              <a:solidFill>
                <a:schemeClr val="dk1"/>
              </a:solidFill>
            </a:endParaRPr>
          </a:p>
          <a:p>
            <a:pPr marL="457200" lvl="0" indent="-304800">
              <a:buClr>
                <a:schemeClr val="dk1"/>
              </a:buClr>
              <a:buSzPts val="1200"/>
              <a:buChar char="●"/>
            </a:pPr>
            <a:r>
              <a:rPr lang="en-US" sz="1200" dirty="0" err="1" smtClean="0"/>
              <a:t>BiDAF</a:t>
            </a:r>
            <a:r>
              <a:rPr lang="en-US" sz="1200" dirty="0" smtClean="0"/>
              <a:t> Original </a:t>
            </a:r>
            <a:r>
              <a:rPr lang="en" sz="1200" dirty="0" smtClean="0">
                <a:solidFill>
                  <a:schemeClr val="dk1"/>
                </a:solidFill>
              </a:rPr>
              <a:t>Model </a:t>
            </a:r>
            <a:r>
              <a:rPr lang="en" sz="1200" dirty="0">
                <a:solidFill>
                  <a:schemeClr val="dk1"/>
                </a:solidFill>
              </a:rPr>
              <a:t>Performance EM: </a:t>
            </a:r>
            <a:r>
              <a:rPr lang="hr-HR" sz="1200" dirty="0" smtClean="0"/>
              <a:t>68.000</a:t>
            </a:r>
            <a:r>
              <a:rPr lang="en" sz="1200" dirty="0" smtClean="0">
                <a:solidFill>
                  <a:schemeClr val="dk1"/>
                </a:solidFill>
              </a:rPr>
              <a:t>, F1</a:t>
            </a:r>
            <a:r>
              <a:rPr lang="en" sz="1200" dirty="0">
                <a:solidFill>
                  <a:schemeClr val="dk1"/>
                </a:solidFill>
              </a:rPr>
              <a:t>: </a:t>
            </a:r>
            <a:r>
              <a:rPr lang="en-US" sz="1200" dirty="0" smtClean="0">
                <a:solidFill>
                  <a:schemeClr val="dk1"/>
                </a:solidFill>
              </a:rPr>
              <a:t>77.300</a:t>
            </a:r>
            <a:endParaRPr sz="1200" dirty="0" smtClean="0">
              <a:solidFill>
                <a:schemeClr val="dk1"/>
              </a:solidFill>
            </a:endParaRPr>
          </a:p>
          <a:p>
            <a:pPr marL="457200" lvl="0" indent="0" algn="l" rtl="0">
              <a:spcBef>
                <a:spcPts val="0"/>
              </a:spcBef>
              <a:spcAft>
                <a:spcPts val="0"/>
              </a:spcAft>
              <a:buClr>
                <a:schemeClr val="dk1"/>
              </a:buClr>
              <a:buSzPts val="1100"/>
              <a:buFont typeface="Arial"/>
              <a:buNone/>
            </a:pPr>
            <a:endParaRPr sz="1200" dirty="0" smtClean="0">
              <a:solidFill>
                <a:schemeClr val="dk1"/>
              </a:solidFill>
            </a:endParaRPr>
          </a:p>
          <a:p>
            <a:pPr marL="457200" lvl="0" indent="-304800" algn="l" rtl="0">
              <a:spcBef>
                <a:spcPts val="0"/>
              </a:spcBef>
              <a:spcAft>
                <a:spcPts val="0"/>
              </a:spcAft>
              <a:buClr>
                <a:schemeClr val="dk1"/>
              </a:buClr>
              <a:buSzPts val="1200"/>
              <a:buChar char="●"/>
            </a:pPr>
            <a:r>
              <a:rPr lang="en" sz="1200" dirty="0" smtClean="0">
                <a:solidFill>
                  <a:schemeClr val="dk1"/>
                </a:solidFill>
              </a:rPr>
              <a:t>Our </a:t>
            </a:r>
            <a:r>
              <a:rPr lang="en" sz="1200" dirty="0">
                <a:solidFill>
                  <a:schemeClr val="dk1"/>
                </a:solidFill>
              </a:rPr>
              <a:t>Model Performance EM: </a:t>
            </a:r>
            <a:r>
              <a:rPr lang="en" sz="1200" dirty="0" smtClean="0">
                <a:solidFill>
                  <a:schemeClr val="dk1"/>
                </a:solidFill>
              </a:rPr>
              <a:t>29.423</a:t>
            </a:r>
            <a:r>
              <a:rPr lang="en-US" sz="1200" dirty="0" smtClean="0">
                <a:solidFill>
                  <a:schemeClr val="dk1"/>
                </a:solidFill>
              </a:rPr>
              <a:t>, </a:t>
            </a:r>
            <a:r>
              <a:rPr lang="en" sz="1200" dirty="0" smtClean="0">
                <a:solidFill>
                  <a:schemeClr val="dk1"/>
                </a:solidFill>
              </a:rPr>
              <a:t>F1</a:t>
            </a:r>
            <a:r>
              <a:rPr lang="en" sz="1200" dirty="0">
                <a:solidFill>
                  <a:schemeClr val="dk1"/>
                </a:solidFill>
              </a:rPr>
              <a:t>: </a:t>
            </a:r>
            <a:r>
              <a:rPr lang="en" sz="1200" dirty="0" smtClean="0">
                <a:solidFill>
                  <a:schemeClr val="dk1"/>
                </a:solidFill>
              </a:rPr>
              <a:t>41.627</a:t>
            </a:r>
            <a:endParaRPr sz="1200" dirty="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t>References</a:t>
            </a:r>
            <a:endParaRPr sz="2400"/>
          </a:p>
          <a:p>
            <a:pPr marL="0" lvl="0" indent="0" algn="l" rtl="0">
              <a:spcBef>
                <a:spcPts val="0"/>
              </a:spcBef>
              <a:spcAft>
                <a:spcPts val="0"/>
              </a:spcAft>
              <a:buNone/>
            </a:pPr>
            <a:endParaRPr/>
          </a:p>
        </p:txBody>
      </p:sp>
      <p:sp>
        <p:nvSpPr>
          <p:cNvPr id="178" name="Google Shape;178;p30"/>
          <p:cNvSpPr txBox="1"/>
          <p:nvPr/>
        </p:nvSpPr>
        <p:spPr>
          <a:xfrm>
            <a:off x="450175" y="1125150"/>
            <a:ext cx="8716200" cy="22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[1] Pranav Rajpurkar, Jian Zhang, Konstantin Lopyrev, Percy Liang. “SQuAD: 100,000+ Questions for Machine Comprehension of Text”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[2] Minjoon Seo, Aniruddha Kembhavi, Ali Farhadi, Hannaneh Hajishirzi. “Bidirectional Attention Flow for Machine Comprehension”</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 sz="1200">
                <a:solidFill>
                  <a:schemeClr val="dk1"/>
                </a:solidFill>
              </a:rPr>
              <a:t>[3] Caiming Xiong, Victor Zhong, and Richard Socher. “Dynamic coattention networks for question answering”</a:t>
            </a:r>
            <a:endParaRPr sz="12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Task</a:t>
            </a:r>
            <a:endParaRPr sz="2400"/>
          </a:p>
        </p:txBody>
      </p:sp>
      <p:sp>
        <p:nvSpPr>
          <p:cNvPr id="61" name="Google Shape;61;p14"/>
          <p:cNvSpPr txBox="1"/>
          <p:nvPr/>
        </p:nvSpPr>
        <p:spPr>
          <a:xfrm>
            <a:off x="311700" y="1307150"/>
            <a:ext cx="8520600" cy="752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t>Nikola Tesla (Serbian Cyrillic: Никола Тесла; 10 July 1856 – 7 January 1943) was a Serbian American inventor, electrical engineer, mechanical engineer, physicist, and futurist best known for his contributions to the design of the modern alternating current (AC) electricity supply system.</a:t>
            </a:r>
            <a:endParaRPr sz="1200"/>
          </a:p>
        </p:txBody>
      </p:sp>
      <p:sp>
        <p:nvSpPr>
          <p:cNvPr id="62" name="Google Shape;62;p14"/>
          <p:cNvSpPr txBox="1"/>
          <p:nvPr/>
        </p:nvSpPr>
        <p:spPr>
          <a:xfrm>
            <a:off x="673350" y="2771075"/>
            <a:ext cx="3485400" cy="125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In what year was Nikola Tesla born?</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en" sz="1200"/>
              <a:t>Ground Truth Answers: 1856 1856 1856</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en" sz="1200"/>
              <a:t>Prediction: 1856</a:t>
            </a:r>
            <a:endParaRPr sz="1200"/>
          </a:p>
        </p:txBody>
      </p:sp>
      <p:sp>
        <p:nvSpPr>
          <p:cNvPr id="63" name="Google Shape;63;p14"/>
          <p:cNvSpPr txBox="1"/>
          <p:nvPr/>
        </p:nvSpPr>
        <p:spPr>
          <a:xfrm>
            <a:off x="4309125" y="2771075"/>
            <a:ext cx="4155000" cy="125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What is Tesla's home country?</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en" sz="1200"/>
              <a:t>Ground Truth Answers: Serbian Serbian Serbian</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en" sz="1200"/>
              <a:t>Prediction: Serbian</a:t>
            </a:r>
            <a:endParaRPr sz="1200"/>
          </a:p>
          <a:p>
            <a:pPr marL="0" lvl="0" indent="0" algn="l" rtl="0">
              <a:spcBef>
                <a:spcPts val="0"/>
              </a:spcBef>
              <a:spcAft>
                <a:spcPts val="0"/>
              </a:spcAft>
              <a:buNone/>
            </a:pP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Goal</a:t>
            </a:r>
            <a:endParaRPr sz="2400"/>
          </a:p>
        </p:txBody>
      </p:sp>
      <p:sp>
        <p:nvSpPr>
          <p:cNvPr id="69" name="Google Shape;69;p15"/>
          <p:cNvSpPr txBox="1"/>
          <p:nvPr/>
        </p:nvSpPr>
        <p:spPr>
          <a:xfrm>
            <a:off x="311700" y="1199150"/>
            <a:ext cx="8520600" cy="2009400"/>
          </a:xfrm>
          <a:prstGeom prst="rect">
            <a:avLst/>
          </a:prstGeom>
          <a:noFill/>
          <a:ln>
            <a:noFill/>
          </a:ln>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sz="1200">
                <a:solidFill>
                  <a:schemeClr val="dk1"/>
                </a:solidFill>
              </a:rPr>
              <a:t>Implement a bidirectional attention flow network to answer questions in the SQuAD dataset</a:t>
            </a:r>
            <a:endParaRPr sz="1200">
              <a:solidFill>
                <a:schemeClr val="dk1"/>
              </a:solidFill>
            </a:endParaRPr>
          </a:p>
          <a:p>
            <a:pPr marL="0" lvl="0" indent="0" algn="just" rtl="0">
              <a:spcBef>
                <a:spcPts val="0"/>
              </a:spcBef>
              <a:spcAft>
                <a:spcPts val="0"/>
              </a:spcAft>
              <a:buNone/>
            </a:pPr>
            <a:endParaRPr sz="1200">
              <a:solidFill>
                <a:schemeClr val="dk1"/>
              </a:solidFill>
            </a:endParaRPr>
          </a:p>
          <a:p>
            <a:pPr marL="457200" lvl="0" indent="-304800" algn="just" rtl="0">
              <a:spcBef>
                <a:spcPts val="0"/>
              </a:spcBef>
              <a:spcAft>
                <a:spcPts val="0"/>
              </a:spcAft>
              <a:buClr>
                <a:schemeClr val="dk1"/>
              </a:buClr>
              <a:buSzPts val="1200"/>
              <a:buChar char="●"/>
            </a:pPr>
            <a:r>
              <a:rPr lang="en" sz="1200">
                <a:solidFill>
                  <a:schemeClr val="dk1"/>
                </a:solidFill>
              </a:rPr>
              <a:t>Adopted Bi-directional Attention Flow model developed by Minjoon Seo et. al. (2016)</a:t>
            </a:r>
            <a:endParaRPr sz="1200">
              <a:solidFill>
                <a:schemeClr val="dk1"/>
              </a:solidFill>
            </a:endParaRPr>
          </a:p>
          <a:p>
            <a:pPr marL="0" lvl="0" indent="0" algn="just" rtl="0">
              <a:spcBef>
                <a:spcPts val="0"/>
              </a:spcBef>
              <a:spcAft>
                <a:spcPts val="0"/>
              </a:spcAft>
              <a:buNone/>
            </a:pPr>
            <a:endParaRPr sz="1200">
              <a:solidFill>
                <a:schemeClr val="dk1"/>
              </a:solidFill>
            </a:endParaRPr>
          </a:p>
          <a:p>
            <a:pPr marL="457200" lvl="0" indent="-304800" algn="just" rtl="0">
              <a:spcBef>
                <a:spcPts val="0"/>
              </a:spcBef>
              <a:spcAft>
                <a:spcPts val="0"/>
              </a:spcAft>
              <a:buClr>
                <a:schemeClr val="dk1"/>
              </a:buClr>
              <a:buSzPts val="1200"/>
              <a:buChar char="●"/>
            </a:pPr>
            <a:r>
              <a:rPr lang="en" sz="1200">
                <a:solidFill>
                  <a:schemeClr val="dk1"/>
                </a:solidFill>
              </a:rPr>
              <a:t>Machine understanding of the passage and question each of which is represented by a sequence of word tokens. </a:t>
            </a:r>
            <a:endParaRPr sz="1200">
              <a:solidFill>
                <a:schemeClr val="dk1"/>
              </a:solidFill>
            </a:endParaRPr>
          </a:p>
          <a:p>
            <a:pPr marL="2286000" lvl="0" indent="457200" algn="just" rtl="0">
              <a:spcBef>
                <a:spcPts val="0"/>
              </a:spcBef>
              <a:spcAft>
                <a:spcPts val="0"/>
              </a:spcAft>
              <a:buNone/>
            </a:pPr>
            <a:endParaRPr sz="1200">
              <a:solidFill>
                <a:schemeClr val="dk1"/>
              </a:solidFill>
            </a:endParaRPr>
          </a:p>
          <a:p>
            <a:pPr marL="457200" lvl="0" indent="-304800" algn="just" rtl="0">
              <a:spcBef>
                <a:spcPts val="0"/>
              </a:spcBef>
              <a:spcAft>
                <a:spcPts val="0"/>
              </a:spcAft>
              <a:buClr>
                <a:schemeClr val="dk1"/>
              </a:buClr>
              <a:buSzPts val="1200"/>
              <a:buChar char="●"/>
            </a:pPr>
            <a:r>
              <a:rPr lang="en" sz="1200">
                <a:solidFill>
                  <a:schemeClr val="dk1"/>
                </a:solidFill>
              </a:rPr>
              <a:t>Extract an arbitrary continuous answer span from the original passage to give the answer</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Dataset</a:t>
            </a:r>
            <a:endParaRPr sz="2400"/>
          </a:p>
        </p:txBody>
      </p:sp>
      <p:pic>
        <p:nvPicPr>
          <p:cNvPr id="75" name="Google Shape;75;p16"/>
          <p:cNvPicPr preferRelativeResize="0"/>
          <p:nvPr/>
        </p:nvPicPr>
        <p:blipFill>
          <a:blip r:embed="rId3">
            <a:alphaModFix/>
          </a:blip>
          <a:stretch>
            <a:fillRect/>
          </a:stretch>
        </p:blipFill>
        <p:spPr>
          <a:xfrm>
            <a:off x="4624550" y="1183800"/>
            <a:ext cx="4207751" cy="3723074"/>
          </a:xfrm>
          <a:prstGeom prst="rect">
            <a:avLst/>
          </a:prstGeom>
          <a:noFill/>
          <a:ln>
            <a:noFill/>
          </a:ln>
        </p:spPr>
      </p:pic>
      <p:sp>
        <p:nvSpPr>
          <p:cNvPr id="76" name="Google Shape;76;p16"/>
          <p:cNvSpPr txBox="1"/>
          <p:nvPr/>
        </p:nvSpPr>
        <p:spPr>
          <a:xfrm>
            <a:off x="341700" y="1243800"/>
            <a:ext cx="4207800" cy="3367200"/>
          </a:xfrm>
          <a:prstGeom prst="rect">
            <a:avLst/>
          </a:prstGeom>
          <a:noFill/>
          <a:ln>
            <a:noFill/>
          </a:ln>
        </p:spPr>
        <p:txBody>
          <a:bodyPr spcFirstLastPara="1" wrap="square" lIns="91425" tIns="91425" rIns="91425" bIns="91425" anchor="t" anchorCtr="0">
            <a:noAutofit/>
          </a:bodyPr>
          <a:lstStyle/>
          <a:p>
            <a:pPr marL="457200" lvl="0" indent="-304800" algn="just" rtl="0">
              <a:lnSpc>
                <a:spcPct val="115000"/>
              </a:lnSpc>
              <a:spcBef>
                <a:spcPts val="0"/>
              </a:spcBef>
              <a:spcAft>
                <a:spcPts val="0"/>
              </a:spcAft>
              <a:buSzPts val="1200"/>
              <a:buChar char="●"/>
            </a:pPr>
            <a:r>
              <a:rPr lang="en" sz="1200"/>
              <a:t>Subset of SQuAD dataset v1.1 </a:t>
            </a:r>
            <a:r>
              <a:rPr lang="en" sz="1200">
                <a:solidFill>
                  <a:schemeClr val="dk1"/>
                </a:solidFill>
              </a:rPr>
              <a:t>containing</a:t>
            </a:r>
            <a:r>
              <a:rPr lang="en" sz="1200"/>
              <a:t> </a:t>
            </a:r>
            <a:r>
              <a:rPr lang="en" sz="1200">
                <a:solidFill>
                  <a:schemeClr val="dk1"/>
                </a:solidFill>
              </a:rPr>
              <a:t>100 Wikipedia articles</a:t>
            </a:r>
            <a:r>
              <a:rPr lang="en" sz="1200"/>
              <a:t> is used</a:t>
            </a:r>
            <a:endParaRPr sz="1200"/>
          </a:p>
          <a:p>
            <a:pPr marL="0" lvl="0" indent="0" algn="just" rtl="0">
              <a:lnSpc>
                <a:spcPct val="115000"/>
              </a:lnSpc>
              <a:spcBef>
                <a:spcPts val="0"/>
              </a:spcBef>
              <a:spcAft>
                <a:spcPts val="0"/>
              </a:spcAft>
              <a:buNone/>
            </a:pPr>
            <a:endParaRPr sz="1200"/>
          </a:p>
          <a:p>
            <a:pPr marL="457200" lvl="0" indent="-304800" algn="just" rtl="0">
              <a:lnSpc>
                <a:spcPct val="115000"/>
              </a:lnSpc>
              <a:spcBef>
                <a:spcPts val="0"/>
              </a:spcBef>
              <a:spcAft>
                <a:spcPts val="0"/>
              </a:spcAft>
              <a:buSzPts val="1200"/>
              <a:buChar char="●"/>
            </a:pPr>
            <a:r>
              <a:rPr lang="en" sz="1200"/>
              <a:t>Q&amp;A created by humans through crowdsourcing making it realistic</a:t>
            </a:r>
            <a:endParaRPr sz="1200"/>
          </a:p>
          <a:p>
            <a:pPr marL="0" lvl="0" indent="0" algn="just" rtl="0">
              <a:lnSpc>
                <a:spcPct val="115000"/>
              </a:lnSpc>
              <a:spcBef>
                <a:spcPts val="0"/>
              </a:spcBef>
              <a:spcAft>
                <a:spcPts val="0"/>
              </a:spcAft>
              <a:buNone/>
            </a:pPr>
            <a:endParaRPr sz="1200"/>
          </a:p>
          <a:p>
            <a:pPr marL="457200" lvl="0" indent="-304800" algn="just" rtl="0">
              <a:lnSpc>
                <a:spcPct val="115000"/>
              </a:lnSpc>
              <a:spcBef>
                <a:spcPts val="0"/>
              </a:spcBef>
              <a:spcAft>
                <a:spcPts val="0"/>
              </a:spcAft>
              <a:buSzPts val="1200"/>
              <a:buChar char="●"/>
            </a:pPr>
            <a:r>
              <a:rPr lang="en" sz="1200"/>
              <a:t>It has 5071 passages and 22618 question answer pairs in total</a:t>
            </a:r>
            <a:endParaRPr sz="1200"/>
          </a:p>
          <a:p>
            <a:pPr marL="0" lvl="0" indent="0" algn="just" rtl="0">
              <a:lnSpc>
                <a:spcPct val="115000"/>
              </a:lnSpc>
              <a:spcBef>
                <a:spcPts val="0"/>
              </a:spcBef>
              <a:spcAft>
                <a:spcPts val="0"/>
              </a:spcAft>
              <a:buNone/>
            </a:pPr>
            <a:endParaRPr sz="1200"/>
          </a:p>
          <a:p>
            <a:pPr marL="457200" lvl="0" indent="-304800" algn="just" rtl="0">
              <a:lnSpc>
                <a:spcPct val="115000"/>
              </a:lnSpc>
              <a:spcBef>
                <a:spcPts val="0"/>
              </a:spcBef>
              <a:spcAft>
                <a:spcPts val="0"/>
              </a:spcAft>
              <a:buSzPts val="1200"/>
              <a:buChar char="●"/>
            </a:pPr>
            <a:r>
              <a:rPr lang="en" sz="1200"/>
              <a:t>The size of vocabulary is around 50k</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Related Work</a:t>
            </a:r>
            <a:endParaRPr sz="2400"/>
          </a:p>
        </p:txBody>
      </p:sp>
      <p:sp>
        <p:nvSpPr>
          <p:cNvPr id="82" name="Google Shape;82;p17"/>
          <p:cNvSpPr txBox="1"/>
          <p:nvPr/>
        </p:nvSpPr>
        <p:spPr>
          <a:xfrm>
            <a:off x="341700" y="1243800"/>
            <a:ext cx="8100300" cy="3367200"/>
          </a:xfrm>
          <a:prstGeom prst="rect">
            <a:avLst/>
          </a:prstGeom>
          <a:noFill/>
          <a:ln>
            <a:noFill/>
          </a:ln>
        </p:spPr>
        <p:txBody>
          <a:bodyPr spcFirstLastPara="1" wrap="square" lIns="91425" tIns="91425" rIns="91425" bIns="91425" anchor="t" anchorCtr="0">
            <a:noAutofit/>
          </a:bodyPr>
          <a:lstStyle/>
          <a:p>
            <a:pPr marL="457200" lvl="0" indent="-304800" algn="just" rtl="0">
              <a:spcBef>
                <a:spcPts val="0"/>
              </a:spcBef>
              <a:spcAft>
                <a:spcPts val="0"/>
              </a:spcAft>
              <a:buClr>
                <a:schemeClr val="dk1"/>
              </a:buClr>
              <a:buSzPts val="1200"/>
              <a:buChar char="●"/>
            </a:pPr>
            <a:r>
              <a:rPr lang="en" sz="1200"/>
              <a:t>Rajpurkar </a:t>
            </a:r>
            <a:r>
              <a:rPr lang="en" sz="1200">
                <a:solidFill>
                  <a:schemeClr val="dk1"/>
                </a:solidFill>
              </a:rPr>
              <a:t>et.al.</a:t>
            </a:r>
            <a:r>
              <a:rPr lang="en" sz="1200"/>
              <a:t>: logistic regression model based on detailed linguistic features.(Baseline model developed in 2016)</a:t>
            </a:r>
            <a:endParaRPr sz="1200"/>
          </a:p>
          <a:p>
            <a:pPr marL="0" lvl="0" indent="0" algn="just" rtl="0">
              <a:spcBef>
                <a:spcPts val="0"/>
              </a:spcBef>
              <a:spcAft>
                <a:spcPts val="0"/>
              </a:spcAft>
              <a:buNone/>
            </a:pPr>
            <a:endParaRPr sz="1200"/>
          </a:p>
          <a:p>
            <a:pPr marL="457200" lvl="0" indent="-304800" algn="just" rtl="0">
              <a:spcBef>
                <a:spcPts val="0"/>
              </a:spcBef>
              <a:spcAft>
                <a:spcPts val="0"/>
              </a:spcAft>
              <a:buClr>
                <a:schemeClr val="dk1"/>
              </a:buClr>
              <a:buSzPts val="1200"/>
              <a:buChar char="●"/>
            </a:pPr>
            <a:r>
              <a:rPr lang="en" sz="1200"/>
              <a:t>Xiong </a:t>
            </a:r>
            <a:r>
              <a:rPr lang="en" sz="1200">
                <a:solidFill>
                  <a:schemeClr val="dk1"/>
                </a:solidFill>
              </a:rPr>
              <a:t>et.al.</a:t>
            </a:r>
            <a:r>
              <a:rPr lang="en" sz="1200"/>
              <a:t>: dynamic coattention network for encoding and attention modeling</a:t>
            </a:r>
            <a:endParaRPr sz="1200"/>
          </a:p>
          <a:p>
            <a:pPr marL="0" lvl="0" indent="0" algn="just" rtl="0">
              <a:spcBef>
                <a:spcPts val="0"/>
              </a:spcBef>
              <a:spcAft>
                <a:spcPts val="0"/>
              </a:spcAft>
              <a:buNone/>
            </a:pPr>
            <a:endParaRPr sz="1200"/>
          </a:p>
          <a:p>
            <a:pPr marL="457200" lvl="0" indent="-304800" algn="just" rtl="0">
              <a:spcBef>
                <a:spcPts val="0"/>
              </a:spcBef>
              <a:spcAft>
                <a:spcPts val="0"/>
              </a:spcAft>
              <a:buClr>
                <a:schemeClr val="dk1"/>
              </a:buClr>
              <a:buSzPts val="1200"/>
              <a:buChar char="●"/>
            </a:pPr>
            <a:r>
              <a:rPr lang="en" sz="1200"/>
              <a:t>Wang </a:t>
            </a:r>
            <a:r>
              <a:rPr lang="en" sz="1200">
                <a:solidFill>
                  <a:schemeClr val="dk1"/>
                </a:solidFill>
              </a:rPr>
              <a:t>et.al.</a:t>
            </a:r>
            <a:r>
              <a:rPr lang="en" sz="1200"/>
              <a:t>: Multi-perspective context matching, </a:t>
            </a:r>
            <a:endParaRPr sz="1200"/>
          </a:p>
          <a:p>
            <a:pPr marL="457200" lvl="0" indent="0" algn="just" rtl="0">
              <a:spcBef>
                <a:spcPts val="0"/>
              </a:spcBef>
              <a:spcAft>
                <a:spcPts val="0"/>
              </a:spcAft>
              <a:buNone/>
            </a:pPr>
            <a:endParaRPr sz="1200"/>
          </a:p>
          <a:p>
            <a:pPr marL="0" lvl="0" indent="0" algn="just" rtl="0">
              <a:spcBef>
                <a:spcPts val="0"/>
              </a:spcBef>
              <a:spcAft>
                <a:spcPts val="0"/>
              </a:spcAft>
              <a:buNone/>
            </a:pPr>
            <a:r>
              <a:rPr lang="en" sz="1200"/>
              <a:t>Our model is based on </a:t>
            </a:r>
            <a:r>
              <a:rPr lang="en" sz="1200">
                <a:solidFill>
                  <a:schemeClr val="dk1"/>
                </a:solidFill>
              </a:rPr>
              <a:t>Minjoon Seo et.al. : </a:t>
            </a:r>
            <a:endParaRPr sz="1200">
              <a:solidFill>
                <a:schemeClr val="dk1"/>
              </a:solidFill>
            </a:endParaRPr>
          </a:p>
          <a:p>
            <a:pPr marL="0" lvl="0" indent="0" algn="just" rtl="0">
              <a:spcBef>
                <a:spcPts val="0"/>
              </a:spcBef>
              <a:spcAft>
                <a:spcPts val="0"/>
              </a:spcAft>
              <a:buNone/>
            </a:pPr>
            <a:endParaRPr sz="1200">
              <a:solidFill>
                <a:schemeClr val="dk1"/>
              </a:solidFill>
            </a:endParaRPr>
          </a:p>
          <a:p>
            <a:pPr marL="914400" lvl="0" indent="-304800" algn="just" rtl="0">
              <a:spcBef>
                <a:spcPts val="0"/>
              </a:spcBef>
              <a:spcAft>
                <a:spcPts val="0"/>
              </a:spcAft>
              <a:buClr>
                <a:schemeClr val="dk1"/>
              </a:buClr>
              <a:buSzPts val="1200"/>
              <a:buChar char="●"/>
            </a:pPr>
            <a:r>
              <a:rPr lang="en" sz="1200">
                <a:solidFill>
                  <a:schemeClr val="dk1"/>
                </a:solidFill>
              </a:rPr>
              <a:t>Utilize bidirectional attention flow encoding and attention schemes</a:t>
            </a:r>
            <a:endParaRPr sz="1200">
              <a:solidFill>
                <a:schemeClr val="dk1"/>
              </a:solidFill>
            </a:endParaRPr>
          </a:p>
          <a:p>
            <a:pPr marL="0" lvl="0" indent="0" algn="just" rtl="0">
              <a:spcBef>
                <a:spcPts val="0"/>
              </a:spcBef>
              <a:spcAft>
                <a:spcPts val="0"/>
              </a:spcAft>
              <a:buNone/>
            </a:pPr>
            <a:endParaRPr sz="1200">
              <a:solidFill>
                <a:schemeClr val="dk1"/>
              </a:solidFill>
            </a:endParaRPr>
          </a:p>
          <a:p>
            <a:pPr marL="914400" lvl="0" indent="-304800" algn="just" rtl="0">
              <a:spcBef>
                <a:spcPts val="0"/>
              </a:spcBef>
              <a:spcAft>
                <a:spcPts val="0"/>
              </a:spcAft>
              <a:buClr>
                <a:schemeClr val="dk1"/>
              </a:buClr>
              <a:buSzPts val="1200"/>
              <a:buChar char="●"/>
            </a:pPr>
            <a:r>
              <a:rPr lang="en" sz="1200">
                <a:solidFill>
                  <a:schemeClr val="dk1"/>
                </a:solidFill>
              </a:rPr>
              <a:t>Combining question and context influence via a bidirectional LSTM</a:t>
            </a:r>
            <a:endParaRPr sz="1200">
              <a:solidFill>
                <a:schemeClr val="dk1"/>
              </a:solidFill>
            </a:endParaRPr>
          </a:p>
          <a:p>
            <a:pPr marL="0" lvl="0" indent="0" algn="just" rtl="0">
              <a:spcBef>
                <a:spcPts val="0"/>
              </a:spcBef>
              <a:spcAft>
                <a:spcPts val="0"/>
              </a:spcAft>
              <a:buNone/>
            </a:pPr>
            <a:endParaRPr sz="1200">
              <a:solidFill>
                <a:schemeClr val="dk1"/>
              </a:solidFill>
            </a:endParaRPr>
          </a:p>
          <a:p>
            <a:pPr marL="914400" lvl="0" indent="-304800" algn="just" rtl="0">
              <a:spcBef>
                <a:spcPts val="0"/>
              </a:spcBef>
              <a:spcAft>
                <a:spcPts val="0"/>
              </a:spcAft>
              <a:buClr>
                <a:schemeClr val="dk1"/>
              </a:buClr>
              <a:buSzPts val="1200"/>
              <a:buChar char="●"/>
            </a:pPr>
            <a:r>
              <a:rPr lang="en" sz="1200">
                <a:solidFill>
                  <a:schemeClr val="dk1"/>
                </a:solidFill>
              </a:rPr>
              <a:t>Multistage encoding decoding</a:t>
            </a:r>
            <a:endParaRPr sz="1200">
              <a:solidFill>
                <a:schemeClr val="dk1"/>
              </a:solidFill>
            </a:endParaRPr>
          </a:p>
          <a:p>
            <a:pPr marL="0" lvl="0" indent="0" algn="just" rtl="0">
              <a:spcBef>
                <a:spcPts val="0"/>
              </a:spcBef>
              <a:spcAft>
                <a:spcPts val="0"/>
              </a:spcAft>
              <a:buNone/>
            </a:pP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t>Preprocessing Data</a:t>
            </a:r>
            <a:endParaRPr sz="2400"/>
          </a:p>
          <a:p>
            <a:pPr marL="0" lvl="0" indent="0" algn="l" rtl="0">
              <a:spcBef>
                <a:spcPts val="0"/>
              </a:spcBef>
              <a:spcAft>
                <a:spcPts val="0"/>
              </a:spcAft>
              <a:buNone/>
            </a:pPr>
            <a:endParaRPr/>
          </a:p>
        </p:txBody>
      </p:sp>
      <p:sp>
        <p:nvSpPr>
          <p:cNvPr id="88" name="Google Shape;88;p18"/>
          <p:cNvSpPr txBox="1"/>
          <p:nvPr/>
        </p:nvSpPr>
        <p:spPr>
          <a:xfrm>
            <a:off x="311700" y="1017725"/>
            <a:ext cx="8481000" cy="3551100"/>
          </a:xfrm>
          <a:prstGeom prst="rect">
            <a:avLst/>
          </a:prstGeom>
          <a:noFill/>
          <a:ln>
            <a:noFill/>
          </a:ln>
        </p:spPr>
        <p:txBody>
          <a:bodyPr spcFirstLastPara="1" wrap="square" lIns="91425" tIns="91425" rIns="91425" bIns="91425" anchor="t" anchorCtr="0">
            <a:noAutofit/>
          </a:bodyPr>
          <a:lstStyle/>
          <a:p>
            <a:pPr marL="457200" lvl="0" indent="-304800" algn="just" rtl="0">
              <a:spcBef>
                <a:spcPts val="0"/>
              </a:spcBef>
              <a:spcAft>
                <a:spcPts val="0"/>
              </a:spcAft>
              <a:buClr>
                <a:schemeClr val="dk1"/>
              </a:buClr>
              <a:buSzPts val="1200"/>
              <a:buChar char="●"/>
            </a:pPr>
            <a:r>
              <a:rPr lang="en" sz="1200">
                <a:solidFill>
                  <a:schemeClr val="dk1"/>
                </a:solidFill>
              </a:rPr>
              <a:t>Tokenize paragraph, question and answer by splitting on spaces and separating punctuation from text</a:t>
            </a:r>
            <a:endParaRPr sz="1200">
              <a:solidFill>
                <a:schemeClr val="dk1"/>
              </a:solidFill>
            </a:endParaRPr>
          </a:p>
          <a:p>
            <a:pPr marL="457200" lvl="0" indent="0" algn="just" rtl="0">
              <a:spcBef>
                <a:spcPts val="0"/>
              </a:spcBef>
              <a:spcAft>
                <a:spcPts val="0"/>
              </a:spcAft>
              <a:buNone/>
            </a:pPr>
            <a:endParaRPr sz="1200">
              <a:solidFill>
                <a:schemeClr val="dk1"/>
              </a:solidFill>
            </a:endParaRPr>
          </a:p>
          <a:p>
            <a:pPr marL="457200" lvl="0" indent="-304800" algn="just" rtl="0">
              <a:spcBef>
                <a:spcPts val="0"/>
              </a:spcBef>
              <a:spcAft>
                <a:spcPts val="0"/>
              </a:spcAft>
              <a:buClr>
                <a:schemeClr val="dk1"/>
              </a:buClr>
              <a:buSzPts val="1200"/>
              <a:buChar char="●"/>
            </a:pPr>
            <a:r>
              <a:rPr lang="en" sz="1200">
                <a:solidFill>
                  <a:schemeClr val="dk1"/>
                </a:solidFill>
              </a:rPr>
              <a:t>Clipped any paragraph longer than 400 words in length, and conversely padded shorter paragraphs with the buffer token</a:t>
            </a:r>
            <a:endParaRPr sz="1200">
              <a:solidFill>
                <a:schemeClr val="dk1"/>
              </a:solidFill>
            </a:endParaRPr>
          </a:p>
          <a:p>
            <a:pPr marL="457200" lvl="0" indent="0" algn="just" rtl="0">
              <a:spcBef>
                <a:spcPts val="0"/>
              </a:spcBef>
              <a:spcAft>
                <a:spcPts val="0"/>
              </a:spcAft>
              <a:buNone/>
            </a:pPr>
            <a:endParaRPr sz="1200">
              <a:solidFill>
                <a:schemeClr val="dk1"/>
              </a:solidFill>
            </a:endParaRPr>
          </a:p>
          <a:p>
            <a:pPr marL="457200" lvl="0" indent="-304800" algn="just" rtl="0">
              <a:spcBef>
                <a:spcPts val="0"/>
              </a:spcBef>
              <a:spcAft>
                <a:spcPts val="0"/>
              </a:spcAft>
              <a:buClr>
                <a:schemeClr val="dk1"/>
              </a:buClr>
              <a:buSzPts val="1200"/>
              <a:buChar char="●"/>
            </a:pPr>
            <a:r>
              <a:rPr lang="en" sz="1200">
                <a:solidFill>
                  <a:schemeClr val="dk1"/>
                </a:solidFill>
              </a:rPr>
              <a:t>Used pre-trained GloVe vectors (Pennington, et al.) to obtain a word vector for each word in the question and paragraph</a:t>
            </a:r>
            <a:endParaRPr sz="1200">
              <a:solidFill>
                <a:schemeClr val="dk1"/>
              </a:solidFill>
            </a:endParaRPr>
          </a:p>
          <a:p>
            <a:pPr marL="0" lvl="0" indent="0" algn="just" rtl="0">
              <a:spcBef>
                <a:spcPts val="0"/>
              </a:spcBef>
              <a:spcAft>
                <a:spcPts val="0"/>
              </a:spcAft>
              <a:buNone/>
            </a:pPr>
            <a:endParaRPr sz="1200">
              <a:solidFill>
                <a:schemeClr val="dk1"/>
              </a:solidFill>
            </a:endParaRPr>
          </a:p>
          <a:p>
            <a:pPr marL="457200" lvl="0" indent="-304800" algn="just" rtl="0">
              <a:spcBef>
                <a:spcPts val="0"/>
              </a:spcBef>
              <a:spcAft>
                <a:spcPts val="0"/>
              </a:spcAft>
              <a:buClr>
                <a:schemeClr val="dk1"/>
              </a:buClr>
              <a:buSzPts val="1200"/>
              <a:buChar char="●"/>
            </a:pPr>
            <a:r>
              <a:rPr lang="en" sz="1200">
                <a:solidFill>
                  <a:schemeClr val="dk1"/>
                </a:solidFill>
              </a:rPr>
              <a:t>For question with multiple answers, have multiple instances of the same question with different answers assigned to each instance. </a:t>
            </a:r>
            <a:endParaRPr sz="1200">
              <a:solidFill>
                <a:schemeClr val="dk1"/>
              </a:solidFill>
            </a:endParaRPr>
          </a:p>
          <a:p>
            <a:pPr marL="0" lvl="0" indent="0" algn="l" rtl="0">
              <a:spcBef>
                <a:spcPts val="0"/>
              </a:spcBef>
              <a:spcAft>
                <a:spcPts val="0"/>
              </a:spcAft>
              <a:buNone/>
            </a:pP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Bi-directional Attention Flow</a:t>
            </a:r>
            <a:endParaRPr sz="2400"/>
          </a:p>
        </p:txBody>
      </p:sp>
      <p:pic>
        <p:nvPicPr>
          <p:cNvPr id="94" name="Google Shape;94;p19"/>
          <p:cNvPicPr preferRelativeResize="0"/>
          <p:nvPr/>
        </p:nvPicPr>
        <p:blipFill>
          <a:blip r:embed="rId3">
            <a:alphaModFix/>
          </a:blip>
          <a:stretch>
            <a:fillRect/>
          </a:stretch>
        </p:blipFill>
        <p:spPr>
          <a:xfrm>
            <a:off x="1273600" y="1017725"/>
            <a:ext cx="6596792" cy="38209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t>Layer 1: Character and Word Embedding</a:t>
            </a:r>
            <a:endParaRPr sz="2400"/>
          </a:p>
          <a:p>
            <a:pPr marL="0" lvl="0" indent="0" algn="l" rtl="0">
              <a:spcBef>
                <a:spcPts val="0"/>
              </a:spcBef>
              <a:spcAft>
                <a:spcPts val="0"/>
              </a:spcAft>
              <a:buNone/>
            </a:pPr>
            <a:endParaRPr/>
          </a:p>
        </p:txBody>
      </p:sp>
      <p:pic>
        <p:nvPicPr>
          <p:cNvPr id="100" name="Google Shape;100;p20"/>
          <p:cNvPicPr preferRelativeResize="0"/>
          <p:nvPr/>
        </p:nvPicPr>
        <p:blipFill>
          <a:blip r:embed="rId3">
            <a:alphaModFix/>
          </a:blip>
          <a:stretch>
            <a:fillRect/>
          </a:stretch>
        </p:blipFill>
        <p:spPr>
          <a:xfrm>
            <a:off x="3868100" y="1038775"/>
            <a:ext cx="5180225" cy="3280951"/>
          </a:xfrm>
          <a:prstGeom prst="rect">
            <a:avLst/>
          </a:prstGeom>
          <a:noFill/>
          <a:ln>
            <a:noFill/>
          </a:ln>
        </p:spPr>
      </p:pic>
      <p:sp>
        <p:nvSpPr>
          <p:cNvPr id="101" name="Google Shape;101;p20"/>
          <p:cNvSpPr txBox="1"/>
          <p:nvPr/>
        </p:nvSpPr>
        <p:spPr>
          <a:xfrm>
            <a:off x="355375" y="1038775"/>
            <a:ext cx="3512700" cy="365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b="1"/>
              <a:t>Character embedding: </a:t>
            </a:r>
            <a:endParaRPr sz="1300" b="1"/>
          </a:p>
          <a:p>
            <a:pPr marL="457200" lvl="0" indent="0" algn="just" rtl="0">
              <a:spcBef>
                <a:spcPts val="0"/>
              </a:spcBef>
              <a:spcAft>
                <a:spcPts val="0"/>
              </a:spcAft>
              <a:buNone/>
            </a:pPr>
            <a:endParaRPr sz="1200"/>
          </a:p>
          <a:p>
            <a:pPr marL="457200" lvl="0" indent="-304800" algn="just" rtl="0">
              <a:spcBef>
                <a:spcPts val="0"/>
              </a:spcBef>
              <a:spcAft>
                <a:spcPts val="0"/>
              </a:spcAft>
              <a:buClr>
                <a:schemeClr val="dk1"/>
              </a:buClr>
              <a:buSzPts val="1200"/>
              <a:buChar char="●"/>
            </a:pPr>
            <a:r>
              <a:rPr lang="en" sz="1200">
                <a:solidFill>
                  <a:schemeClr val="dk1"/>
                </a:solidFill>
              </a:rPr>
              <a:t>Input: list a characters</a:t>
            </a:r>
            <a:endParaRPr sz="1200">
              <a:solidFill>
                <a:schemeClr val="dk1"/>
              </a:solidFill>
            </a:endParaRPr>
          </a:p>
          <a:p>
            <a:pPr marL="457200" lvl="0" indent="0" algn="just" rtl="0">
              <a:spcBef>
                <a:spcPts val="0"/>
              </a:spcBef>
              <a:spcAft>
                <a:spcPts val="0"/>
              </a:spcAft>
              <a:buNone/>
            </a:pPr>
            <a:endParaRPr sz="1200">
              <a:solidFill>
                <a:schemeClr val="dk1"/>
              </a:solidFill>
            </a:endParaRPr>
          </a:p>
          <a:p>
            <a:pPr marL="457200" lvl="0" indent="-304800" algn="just" rtl="0">
              <a:spcBef>
                <a:spcPts val="0"/>
              </a:spcBef>
              <a:spcAft>
                <a:spcPts val="0"/>
              </a:spcAft>
              <a:buClr>
                <a:schemeClr val="dk1"/>
              </a:buClr>
              <a:buSzPts val="1200"/>
              <a:buChar char="●"/>
            </a:pPr>
            <a:r>
              <a:rPr lang="en" sz="1200">
                <a:solidFill>
                  <a:schemeClr val="dk1"/>
                </a:solidFill>
              </a:rPr>
              <a:t>Output: 1 hot encoded sequence of vectors with 8 dimensionsional vector per every single character</a:t>
            </a:r>
            <a:endParaRPr sz="1200">
              <a:solidFill>
                <a:schemeClr val="dk1"/>
              </a:solidFill>
            </a:endParaRPr>
          </a:p>
          <a:p>
            <a:pPr marL="457200" lvl="0" indent="0" algn="just" rtl="0">
              <a:spcBef>
                <a:spcPts val="0"/>
              </a:spcBef>
              <a:spcAft>
                <a:spcPts val="0"/>
              </a:spcAft>
              <a:buNone/>
            </a:pPr>
            <a:endParaRPr sz="1200">
              <a:solidFill>
                <a:schemeClr val="dk1"/>
              </a:solidFill>
            </a:endParaRPr>
          </a:p>
          <a:p>
            <a:pPr marL="0" lvl="0" indent="0" algn="just" rtl="0">
              <a:spcBef>
                <a:spcPts val="0"/>
              </a:spcBef>
              <a:spcAft>
                <a:spcPts val="0"/>
              </a:spcAft>
              <a:buNone/>
            </a:pPr>
            <a:r>
              <a:rPr lang="en" sz="1300" b="1"/>
              <a:t>Word Embedding:</a:t>
            </a:r>
            <a:endParaRPr sz="1300" b="1"/>
          </a:p>
          <a:p>
            <a:pPr marL="0" lvl="0" indent="0" algn="just" rtl="0">
              <a:spcBef>
                <a:spcPts val="0"/>
              </a:spcBef>
              <a:spcAft>
                <a:spcPts val="0"/>
              </a:spcAft>
              <a:buNone/>
            </a:pPr>
            <a:endParaRPr b="1"/>
          </a:p>
          <a:p>
            <a:pPr marL="457200" lvl="0" indent="-304800" algn="just" rtl="0">
              <a:spcBef>
                <a:spcPts val="0"/>
              </a:spcBef>
              <a:spcAft>
                <a:spcPts val="0"/>
              </a:spcAft>
              <a:buSzPts val="1200"/>
              <a:buChar char="●"/>
            </a:pPr>
            <a:r>
              <a:rPr lang="en" sz="1200"/>
              <a:t>We use pre-trained word vectors, GloVe, to obtain the fixed word embedding of each word.</a:t>
            </a:r>
            <a:endParaRPr sz="1200"/>
          </a:p>
          <a:p>
            <a:pPr marL="457200" lvl="0" indent="0" algn="just" rtl="0">
              <a:spcBef>
                <a:spcPts val="0"/>
              </a:spcBef>
              <a:spcAft>
                <a:spcPts val="0"/>
              </a:spcAft>
              <a:buNone/>
            </a:pPr>
            <a:endParaRPr sz="1200"/>
          </a:p>
          <a:p>
            <a:pPr marL="457200" lvl="0" indent="-304800" algn="just" rtl="0">
              <a:spcBef>
                <a:spcPts val="0"/>
              </a:spcBef>
              <a:spcAft>
                <a:spcPts val="0"/>
              </a:spcAft>
              <a:buSzPts val="1200"/>
              <a:buChar char="●"/>
            </a:pPr>
            <a:r>
              <a:rPr lang="en" sz="1200"/>
              <a:t>The concatenation of the character and word embedding vectors is passed to two-layer Highway Network</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Layer 2: Phase Embedding Layer</a:t>
            </a:r>
            <a:endParaRPr sz="2400"/>
          </a:p>
        </p:txBody>
      </p:sp>
      <p:pic>
        <p:nvPicPr>
          <p:cNvPr id="107" name="Google Shape;107;p21"/>
          <p:cNvPicPr preferRelativeResize="0"/>
          <p:nvPr/>
        </p:nvPicPr>
        <p:blipFill>
          <a:blip r:embed="rId3">
            <a:alphaModFix/>
          </a:blip>
          <a:stretch>
            <a:fillRect/>
          </a:stretch>
        </p:blipFill>
        <p:spPr>
          <a:xfrm>
            <a:off x="3706925" y="1017725"/>
            <a:ext cx="5253623" cy="3234949"/>
          </a:xfrm>
          <a:prstGeom prst="rect">
            <a:avLst/>
          </a:prstGeom>
          <a:noFill/>
          <a:ln>
            <a:noFill/>
          </a:ln>
        </p:spPr>
      </p:pic>
      <p:sp>
        <p:nvSpPr>
          <p:cNvPr id="108" name="Google Shape;108;p21"/>
          <p:cNvSpPr txBox="1"/>
          <p:nvPr/>
        </p:nvSpPr>
        <p:spPr>
          <a:xfrm>
            <a:off x="355375" y="1038775"/>
            <a:ext cx="3421800" cy="3659400"/>
          </a:xfrm>
          <a:prstGeom prst="rect">
            <a:avLst/>
          </a:prstGeom>
          <a:noFill/>
          <a:ln>
            <a:noFill/>
          </a:ln>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sz="1200">
                <a:solidFill>
                  <a:schemeClr val="dk1"/>
                </a:solidFill>
              </a:rPr>
              <a:t>Char-word embeddings of query and context</a:t>
            </a:r>
            <a:endParaRPr sz="1200">
              <a:solidFill>
                <a:schemeClr val="dk1"/>
              </a:solidFill>
            </a:endParaRPr>
          </a:p>
          <a:p>
            <a:pPr marL="457200" lvl="0" indent="0" algn="just" rtl="0">
              <a:spcBef>
                <a:spcPts val="0"/>
              </a:spcBef>
              <a:spcAft>
                <a:spcPts val="0"/>
              </a:spcAft>
              <a:buNone/>
            </a:pPr>
            <a:endParaRPr sz="1200">
              <a:solidFill>
                <a:schemeClr val="dk1"/>
              </a:solidFill>
            </a:endParaRPr>
          </a:p>
          <a:p>
            <a:pPr marL="457200" lvl="0" indent="-304800" algn="just" rtl="0">
              <a:spcBef>
                <a:spcPts val="0"/>
              </a:spcBef>
              <a:spcAft>
                <a:spcPts val="0"/>
              </a:spcAft>
              <a:buSzPts val="1200"/>
              <a:buChar char="●"/>
            </a:pPr>
            <a:r>
              <a:rPr lang="en" sz="1200">
                <a:solidFill>
                  <a:schemeClr val="dk1"/>
                </a:solidFill>
              </a:rPr>
              <a:t>We use a Long Short-Term Memory Network (LSTM) on top of the embeddings provided by the previous layers to model the temporal interactions between words</a:t>
            </a:r>
            <a:endParaRPr sz="1200" b="1"/>
          </a:p>
          <a:p>
            <a:pPr marL="457200" lvl="0" indent="0" algn="just" rtl="0">
              <a:spcBef>
                <a:spcPts val="0"/>
              </a:spcBef>
              <a:spcAft>
                <a:spcPts val="0"/>
              </a:spcAft>
              <a:buNone/>
            </a:pPr>
            <a:endParaRPr sz="1200"/>
          </a:p>
          <a:p>
            <a:pPr marL="457200" lvl="0" indent="-304800" algn="just" rtl="0">
              <a:spcBef>
                <a:spcPts val="0"/>
              </a:spcBef>
              <a:spcAft>
                <a:spcPts val="0"/>
              </a:spcAft>
              <a:buSzPts val="1200"/>
              <a:buChar char="●"/>
            </a:pPr>
            <a:r>
              <a:rPr lang="en" sz="1200"/>
              <a:t>Apply bidirectional RNN (LSTM) for both query and context</a:t>
            </a:r>
            <a:endParaRPr sz="1200"/>
          </a:p>
          <a:p>
            <a:pPr marL="457200" lvl="0" indent="0" algn="just" rtl="0">
              <a:spcBef>
                <a:spcPts val="0"/>
              </a:spcBef>
              <a:spcAft>
                <a:spcPts val="0"/>
              </a:spcAft>
              <a:buNone/>
            </a:pPr>
            <a:endParaRPr sz="1200"/>
          </a:p>
          <a:p>
            <a:pPr marL="457200" lvl="0" indent="-304800" algn="just" rtl="0">
              <a:spcBef>
                <a:spcPts val="0"/>
              </a:spcBef>
              <a:spcAft>
                <a:spcPts val="0"/>
              </a:spcAft>
              <a:buSzPts val="1200"/>
              <a:buChar char="●"/>
            </a:pPr>
            <a:r>
              <a:rPr lang="en" sz="1200">
                <a:solidFill>
                  <a:schemeClr val="dk1"/>
                </a:solidFill>
              </a:rPr>
              <a:t>The outputs are word representations aware of their neighbors</a:t>
            </a:r>
            <a:endParaRPr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999</Words>
  <Application>Microsoft Macintosh PowerPoint</Application>
  <PresentationFormat>On-screen Show (16:9)</PresentationFormat>
  <Paragraphs>143</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Georgia</vt:lpstr>
      <vt:lpstr>Arial</vt:lpstr>
      <vt:lpstr>Simple Light</vt:lpstr>
      <vt:lpstr>Machine Reading Comprehension using  Deep Learning</vt:lpstr>
      <vt:lpstr>Task</vt:lpstr>
      <vt:lpstr>Goal</vt:lpstr>
      <vt:lpstr>Dataset</vt:lpstr>
      <vt:lpstr>Related Work</vt:lpstr>
      <vt:lpstr>Preprocessing Data </vt:lpstr>
      <vt:lpstr>Bi-directional Attention Flow</vt:lpstr>
      <vt:lpstr>Layer 1: Character and Word Embedding </vt:lpstr>
      <vt:lpstr>Layer 2: Phase Embedding Layer</vt:lpstr>
      <vt:lpstr>Layer 3: Attention Layer </vt:lpstr>
      <vt:lpstr>Layer 3: Attention Layer </vt:lpstr>
      <vt:lpstr>Layer 4: Modeling Layer</vt:lpstr>
      <vt:lpstr>Layer 5: Output Layer </vt:lpstr>
      <vt:lpstr>Evaluation Metrics </vt:lpstr>
      <vt:lpstr>Hyperparameters </vt:lpstr>
      <vt:lpstr>Predictions</vt:lpstr>
      <vt:lpstr>Results </vt:lpstr>
      <vt:lpstr>References </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Reading Comprehension using  Deep Learning</dc:title>
  <cp:lastModifiedBy>Prasanna Kumar Challa</cp:lastModifiedBy>
  <cp:revision>3</cp:revision>
  <dcterms:modified xsi:type="dcterms:W3CDTF">2018-11-27T00:03:37Z</dcterms:modified>
</cp:coreProperties>
</file>