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presProps" Target="presProps.xml"/>
</Relationships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en-IN" sz="1400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DejaVu Sans"/>
              </a:rPr>
              <a:t>Decade wise user count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1970's</c:v>
                </c:pt>
              </c:strCache>
            </c:strRef>
          </c:tx>
          <c:spPr>
            <a:solidFill>
              <a:srgbClr val="4472c4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User Count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1980's</c:v>
                </c:pt>
              </c:strCache>
            </c:strRef>
          </c:tx>
          <c:spPr>
            <a:solidFill>
              <a:srgbClr val="ed7d31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User Count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1990's</c:v>
                </c:pt>
              </c:strCache>
            </c:strRef>
          </c:tx>
          <c:spPr>
            <a:solidFill>
              <a:srgbClr val="a5a5a5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User Count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2000's</c:v>
                </c:pt>
              </c:strCache>
            </c:strRef>
          </c:tx>
          <c:spPr>
            <a:solidFill>
              <a:srgbClr val="ffc000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User Count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2010's</c:v>
                </c:pt>
              </c:strCache>
            </c:strRef>
          </c:tx>
          <c:spPr>
            <a:solidFill>
              <a:srgbClr val="5b9bd5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User Count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2020's</c:v>
                </c:pt>
              </c:strCache>
            </c:strRef>
          </c:tx>
          <c:spPr>
            <a:solidFill>
              <a:srgbClr val="70ad47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User Count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gapWidth val="219"/>
        <c:overlap val="-27"/>
        <c:axId val="97164593"/>
        <c:axId val="47779100"/>
      </c:barChart>
      <c:catAx>
        <c:axId val="9716459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</a:p>
        </c:txPr>
        <c:crossAx val="47779100"/>
        <c:crosses val="autoZero"/>
        <c:auto val="1"/>
        <c:lblAlgn val="ctr"/>
        <c:lblOffset val="100"/>
        <c:noMultiLvlLbl val="0"/>
      </c:catAx>
      <c:valAx>
        <c:axId val="47779100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</a:p>
        </c:txPr>
        <c:crossAx val="97164593"/>
        <c:crosses val="autoZero"/>
        <c:crossBetween val="between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noFill/>
    <a:ln w="9360">
      <a:noFill/>
    </a:ln>
  </c:sp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en-US" sz="1400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DejaVu Sans"/>
              </a:rPr>
              <a:t>Active user count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User Count</c:v>
                </c:pt>
              </c:strCache>
            </c:strRef>
          </c:tx>
          <c:spPr>
            <a:solidFill>
              <a:srgbClr val="4472c4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4472c4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ed7d31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General" sourceLinked="0"/>
            <c:dLbl>
              <c:idx val="0"/>
              <c:numFmt formatCode="General" sourceLinked="0"/>
              <c:txPr>
                <a:bodyPr wrap="square"/>
                <a:lstStyle/>
                <a:p>
                  <a:pPr>
                    <a:defRPr b="0" sz="900" spc="-1" strike="noStrike">
                      <a:solidFill>
                        <a:srgbClr val="404040"/>
                      </a:solidFill>
                      <a:latin typeface="Aria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1"/>
              <c:numFmt formatCode="General" sourceLinked="0"/>
              <c:txPr>
                <a:bodyPr wrap="square"/>
                <a:lstStyle/>
                <a:p>
                  <a:pPr>
                    <a:defRPr b="0" sz="900" spc="-1" strike="noStrike">
                      <a:solidFill>
                        <a:srgbClr val="404040"/>
                      </a:solidFill>
                      <a:latin typeface="Aria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900" spc="-1" strike="noStrike">
                    <a:solidFill>
                      <a:srgbClr val="404040"/>
                    </a:solidFill>
                    <a:latin typeface="Arial"/>
                    <a:ea typeface="DejaVu San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29</c:v>
                </c:pt>
                <c:pt idx="1">
                  <c:v>46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noFill/>
    <a:ln w="936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5B7C5A-ECB3-4742-8BEB-2C7ED1EEF5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15623A-084B-4E06-AF0A-80A6C15E11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BB9439-8264-49F9-A774-545998AC9AB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ACC902-62CE-4AB2-BF22-7BEB6CF3953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E37B9C-EFDF-4BCA-8462-1EE0491018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2DC769-F103-4A75-9AE7-A84D92C703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B50CB9-80A5-496F-B09E-AB0F0916D6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6D9B81-870C-4653-A629-88A2DC3083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CE69DE-0226-4B91-B188-B673FB9F55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077B75-448D-4361-8DAB-3C40D151BB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CD504F-1009-4D48-8C73-7095D5FE0B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C051FE-B03A-4C62-8EB7-BDCECABADC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955559-BE87-4262-B06A-A68CFD6B5D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67CAE4-07D3-4511-B050-E67B10655F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CEEE72-7E9E-4BA1-9EF0-874FD420F9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2616E4-C331-46E0-A195-57C6378881B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EF7EF6-3F57-4B9B-8809-1157FBE63EF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167A550-14C0-4CA1-BEFC-B7E534DAE5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346DB0-83D9-4182-A448-B050488423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278F41-A87F-4DD2-9550-75F859C56A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BD06A20-686E-46DF-9AF5-1863B348F0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1836B7F-5E51-4505-BE54-E035B29C20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3F912D-F065-4AAA-9280-45DF822483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B8A29AA-B8A3-4ACD-93D8-FAEA4FA990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929273-AF91-42AA-92F6-35C6629C50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241DAC7-B5CF-403E-8602-DDF24C91F6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1AD9EB9-9D82-409E-9917-D4BECA0B53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ABC80EB-905E-4F58-980E-FFF3D4494F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C77054-A712-4E41-B950-A684053A87A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B2B2390-D1FF-45C2-A10A-3567F881AF3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D66815-00AA-458C-A81B-00D9325FA4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DC7185-6442-4349-B407-49606FAC65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F8E005-233D-47B8-9ECE-BCA5A9CAE2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1D2A7D-4F7B-4228-9D74-B8D8B9431D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BD3294-F311-45CD-9F29-930C80ECC0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1CAB1C-00A8-4D3D-BE6C-9A268C0916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C6AD91-3373-43AC-B5C9-D9FB7A66E606}" type="slidenum">
              <a:rPr b="0" lang="en-I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13A23A-48DA-4BC9-B653-9D9754A8AFF6}" type="slidenum">
              <a:rPr b="0" lang="en-I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D71041-2F95-4262-8FCD-4441B9F3266E}" type="slidenum">
              <a:rPr b="0" lang="en-I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chart" Target="../charts/chart15.xml"/><Relationship Id="rId2" Type="http://schemas.openxmlformats.org/officeDocument/2006/relationships/chart" Target="../charts/chart16.xml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32200" y="792000"/>
            <a:ext cx="9143280" cy="322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000000"/>
                </a:solidFill>
                <a:latin typeface="Calibri Light"/>
              </a:rPr>
              <a:t>ISM 6128 ADBMS Final Project</a:t>
            </a:r>
            <a:br>
              <a:rPr sz="4000"/>
            </a:br>
            <a:r>
              <a:rPr b="1" lang="en-IN" sz="4000" spc="-1" strike="noStrike">
                <a:solidFill>
                  <a:srgbClr val="000000"/>
                </a:solidFill>
                <a:latin typeface="Calibri Light"/>
              </a:rPr>
              <a:t>Chat Application</a:t>
            </a:r>
            <a:br>
              <a:rPr sz="4000"/>
            </a:b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3803400" y="3660840"/>
            <a:ext cx="5797800" cy="136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spcAft>
                <a:spcPts val="85"/>
              </a:spcAft>
              <a:buNone/>
            </a:pPr>
            <a:r>
              <a:rPr b="0" lang="en-US" sz="1400" spc="-1" strike="noStrike">
                <a:latin typeface="Times New Roman"/>
                <a:ea typeface="Times New Roman"/>
              </a:rPr>
              <a:t>Dinesh Datta Pendyala ( U96239813 )</a:t>
            </a:r>
            <a:endParaRPr b="0" lang="en-US" sz="1400" spc="-1" strike="noStrike">
              <a:latin typeface="Times New Roman"/>
              <a:ea typeface="Times New Roman"/>
            </a:endParaRPr>
          </a:p>
          <a:p>
            <a:pPr algn="ctr">
              <a:spcAft>
                <a:spcPts val="85"/>
              </a:spcAft>
              <a:buNone/>
            </a:pPr>
            <a:r>
              <a:rPr b="0" lang="en-US" sz="1400" spc="-1" strike="noStrike">
                <a:latin typeface="Times New Roman"/>
                <a:ea typeface="Times New Roman"/>
              </a:rPr>
              <a:t>Goutham Reddy Mandadi ( U13039494 )</a:t>
            </a:r>
            <a:endParaRPr b="0" lang="en-US" sz="1400" spc="-1" strike="noStrike">
              <a:latin typeface="Times New Roman"/>
            </a:endParaRPr>
          </a:p>
          <a:p>
            <a:pPr algn="ctr">
              <a:spcAft>
                <a:spcPts val="85"/>
              </a:spcAft>
              <a:buNone/>
            </a:pPr>
            <a:r>
              <a:rPr b="0" lang="en-US" sz="1400" spc="-1" strike="noStrike">
                <a:latin typeface="Times New Roman"/>
                <a:ea typeface="Times New Roman"/>
              </a:rPr>
              <a:t>Venkata Sai Prasanna Kumar Tummala ( U92076820 )</a:t>
            </a:r>
            <a:endParaRPr b="0" lang="en-US" sz="1400" spc="-1" strike="noStrike">
              <a:latin typeface="Times New Roman"/>
            </a:endParaRPr>
          </a:p>
          <a:p>
            <a:pPr algn="ctr">
              <a:spcAft>
                <a:spcPts val="85"/>
              </a:spcAft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Ashwin Kumar Reddy Guduru</a:t>
            </a:r>
            <a:r>
              <a:rPr b="0" lang="en-US" sz="1400" spc="-1" strike="noStrike">
                <a:latin typeface="Times New Roman"/>
                <a:ea typeface="Times New Roman"/>
              </a:rPr>
              <a:t> ( U74844599 )</a:t>
            </a:r>
            <a:endParaRPr b="0" lang="en-US" sz="1400" spc="-1" strike="noStrike">
              <a:latin typeface="Times New Roman"/>
            </a:endParaRPr>
          </a:p>
          <a:p>
            <a:pPr algn="ctr">
              <a:spcAft>
                <a:spcPts val="85"/>
              </a:spcAft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Sri Sai Teja Balusu</a:t>
            </a:r>
            <a:r>
              <a:rPr b="0" lang="en-US" sz="1400" spc="-1" strike="noStrike">
                <a:latin typeface="Times New Roman"/>
                <a:ea typeface="Times New Roman"/>
              </a:rPr>
              <a:t> ( U25008106 )</a:t>
            </a:r>
            <a:endParaRPr b="0" lang="en-US" sz="1400" spc="-1" strike="noStrike">
              <a:latin typeface="Times New Roman"/>
            </a:endParaRPr>
          </a:p>
          <a:p>
            <a:pPr algn="ctr">
              <a:spcAft>
                <a:spcPts val="85"/>
              </a:spcAft>
              <a:buNone/>
            </a:pPr>
            <a:r>
              <a:rPr b="0" lang="en-US" sz="1400" spc="-1" strike="noStrike">
                <a:latin typeface="Times New Roman"/>
                <a:ea typeface="Times New Roman"/>
              </a:rPr>
              <a:t> </a:t>
            </a:r>
            <a:r>
              <a:rPr b="0" lang="en-US" sz="1400" spc="-1" strike="noStrike">
                <a:latin typeface="Times New Roman"/>
                <a:ea typeface="Times New Roman"/>
              </a:rPr>
              <a:t>Yaswanth Chandolu ( U03348669 ) 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85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Stored Procedures: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/>
          <p:nvPr/>
        </p:nvSpPr>
        <p:spPr>
          <a:xfrm>
            <a:off x="838080" y="1197360"/>
            <a:ext cx="10514880" cy="496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Stored procedure is a re-usable SQL code that we can save, so the code can be reused over and over again.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we have, SQL code that need to be re-used again and again. We can save that code and use it whenever it is required. 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 Chatting application, we have created a stored procedure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br>
              <a:rPr sz="1800"/>
            </a:b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356760" y="2846160"/>
            <a:ext cx="4443840" cy="3783240"/>
          </a:xfrm>
          <a:prstGeom prst="rect">
            <a:avLst/>
          </a:prstGeom>
          <a:ln w="0"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rcRect l="0" t="0" r="0" b="7027"/>
          <a:stretch/>
        </p:blipFill>
        <p:spPr>
          <a:xfrm>
            <a:off x="6858000" y="2971800"/>
            <a:ext cx="4833360" cy="382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85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Indexing: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838080" y="1215720"/>
            <a:ext cx="10514880" cy="496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02124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02124"/>
                </a:solidFill>
                <a:latin typeface="Calibri"/>
                <a:ea typeface="DejaVu Sans"/>
              </a:rPr>
              <a:t>Indexes are used to quickly locate data without having to search every row in a database table every time a database table is accessed.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02124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02124"/>
                </a:solidFill>
                <a:latin typeface="Calibri"/>
                <a:ea typeface="DejaVu Sans"/>
              </a:rPr>
              <a:t>Created Index on FIRST_NAME, which helps us in locating data easily.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02124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02124"/>
                </a:solidFill>
                <a:latin typeface="Calibri"/>
                <a:ea typeface="DejaVu Sans"/>
              </a:rPr>
              <a:t>Before Indexing- Took 0.14 seconds to run and cost is 6.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02124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202124"/>
                </a:solidFill>
                <a:latin typeface="Calibri"/>
                <a:ea typeface="DejaVu Sans"/>
              </a:rPr>
              <a:t>After Indexing: Took 0.125 seconds to run and cost has been reduced to 5.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Picture 8" descr=""/>
          <p:cNvPicPr/>
          <p:nvPr/>
        </p:nvPicPr>
        <p:blipFill>
          <a:blip r:embed="rId1"/>
          <a:stretch/>
        </p:blipFill>
        <p:spPr>
          <a:xfrm>
            <a:off x="1242000" y="2702880"/>
            <a:ext cx="8202960" cy="1306080"/>
          </a:xfrm>
          <a:prstGeom prst="rect">
            <a:avLst/>
          </a:prstGeom>
          <a:ln w="0">
            <a:noFill/>
          </a:ln>
        </p:spPr>
      </p:pic>
      <p:pic>
        <p:nvPicPr>
          <p:cNvPr id="171" name="Picture 12" descr=""/>
          <p:cNvPicPr/>
          <p:nvPr/>
        </p:nvPicPr>
        <p:blipFill>
          <a:blip r:embed="rId2"/>
          <a:stretch/>
        </p:blipFill>
        <p:spPr>
          <a:xfrm>
            <a:off x="1242000" y="4555440"/>
            <a:ext cx="8202960" cy="149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85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DBA Scripts: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/>
          <p:nvPr/>
        </p:nvSpPr>
        <p:spPr>
          <a:xfrm>
            <a:off x="838080" y="1215720"/>
            <a:ext cx="10514880" cy="496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02124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02124"/>
                </a:solidFill>
                <a:latin typeface="Calibri"/>
                <a:ea typeface="DejaVu Sans"/>
              </a:rPr>
              <a:t>The simple SQL script shows the table and column metadata are examples of Database administration scripts.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02124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02124"/>
                </a:solidFill>
                <a:latin typeface="Calibri"/>
                <a:ea typeface="DejaVu Sans"/>
              </a:rPr>
              <a:t>The database system catalog includes metadata tables and views that describe the implementations of individual schemas.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02124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02124"/>
                </a:solidFill>
                <a:latin typeface="Calibri"/>
                <a:ea typeface="DejaVu Sans"/>
              </a:rPr>
              <a:t>Below are two different views of DBA scripts used for USERSS table: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800" spc="-1" strike="noStrike">
                <a:solidFill>
                  <a:srgbClr val="202124"/>
                </a:solidFill>
                <a:latin typeface="Calibri"/>
                <a:ea typeface="DejaVu Sans"/>
              </a:rPr>
              <a:t>              </a:t>
            </a:r>
            <a:r>
              <a:rPr b="0" lang="en-US" sz="1800" spc="-1" strike="noStrike">
                <a:solidFill>
                  <a:srgbClr val="202124"/>
                </a:solidFill>
                <a:latin typeface="Calibri"/>
                <a:ea typeface="DejaVu Sans"/>
              </a:rPr>
              <a:t>a) List Integrity constraints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800" spc="-1" strike="noStrike">
                <a:solidFill>
                  <a:srgbClr val="202124"/>
                </a:solidFill>
                <a:latin typeface="Calibri"/>
                <a:ea typeface="DejaVu Sans"/>
              </a:rPr>
              <a:t>              </a:t>
            </a:r>
            <a:r>
              <a:rPr b="0" lang="en-US" sz="1800" spc="-1" strike="noStrike">
                <a:solidFill>
                  <a:srgbClr val="202124"/>
                </a:solidFill>
                <a:latin typeface="Calibri"/>
                <a:ea typeface="DejaVu Sans"/>
              </a:rPr>
              <a:t>b) List Index structure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800" spc="-1" strike="noStrike">
                <a:solidFill>
                  <a:srgbClr val="202124"/>
                </a:solidFill>
                <a:latin typeface="Calibri"/>
                <a:ea typeface="DejaVu Sans"/>
              </a:rPr>
              <a:t>a) List Name and Size of Table                                             b) List Integrity constraints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74" name="Picture 8" descr=""/>
          <p:cNvPicPr/>
          <p:nvPr/>
        </p:nvPicPr>
        <p:blipFill>
          <a:blip r:embed="rId1"/>
          <a:stretch/>
        </p:blipFill>
        <p:spPr>
          <a:xfrm>
            <a:off x="838080" y="3696120"/>
            <a:ext cx="4352400" cy="2981160"/>
          </a:xfrm>
          <a:prstGeom prst="rect">
            <a:avLst/>
          </a:prstGeom>
          <a:ln w="0">
            <a:noFill/>
          </a:ln>
        </p:spPr>
      </p:pic>
      <p:pic>
        <p:nvPicPr>
          <p:cNvPr id="175" name="Picture 10" descr=""/>
          <p:cNvPicPr/>
          <p:nvPr/>
        </p:nvPicPr>
        <p:blipFill>
          <a:blip r:embed="rId2"/>
          <a:stretch/>
        </p:blipFill>
        <p:spPr>
          <a:xfrm>
            <a:off x="5935320" y="3650400"/>
            <a:ext cx="4255560" cy="277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85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Data Visualization: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/>
          <p:nvPr/>
        </p:nvSpPr>
        <p:spPr>
          <a:xfrm>
            <a:off x="838080" y="1197360"/>
            <a:ext cx="10514880" cy="496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Below are the graphical representation of various important metrics of Chatting Application: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Pie chart shows active user count.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Bar chart represents Decade wise users.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Sunburst chart for Attachments sent in chats.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78" name="Chart 12"/>
          <p:cNvGraphicFramePr/>
          <p:nvPr/>
        </p:nvGraphicFramePr>
        <p:xfrm>
          <a:off x="991440" y="3235680"/>
          <a:ext cx="4571640" cy="274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79" name="Chart 13"/>
          <p:cNvGraphicFramePr/>
          <p:nvPr/>
        </p:nvGraphicFramePr>
        <p:xfrm>
          <a:off x="7245720" y="839160"/>
          <a:ext cx="3954600" cy="239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80" name="Chart 14" descr=""/>
          <p:cNvPicPr/>
          <p:nvPr/>
        </p:nvPicPr>
        <p:blipFill>
          <a:blip r:embed="rId3"/>
          <a:stretch/>
        </p:blipFill>
        <p:spPr>
          <a:xfrm>
            <a:off x="6781320" y="3593880"/>
            <a:ext cx="4571640" cy="274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88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Conclusion: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838080" y="1251720"/>
            <a:ext cx="10514880" cy="49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 conclude the chatting application Dataset: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 have created Normalized the contacts table to Phonebook and sub-contacts which avoids redundancy.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 written  sample queries to check whether we are getting right data.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Have completed performance tuning, created index on main variables reduced cost and time to run.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Also, created partition on CREATED_AT column in USERS table which improved query performance.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Visualized key metrics of chatting application database.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38080" y="249588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Thank you !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Contents: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461600"/>
            <a:ext cx="10514880" cy="503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Purpose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ER Diagram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Chatting Database Tables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Database Normalization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Partitioning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Query writing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Stored Procedures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Indexing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DBA Scripts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Data Visualization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Conclusions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91400" cy="106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Purpose: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38080" y="1242720"/>
            <a:ext cx="10514880" cy="493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4292f"/>
                </a:solidFill>
                <a:latin typeface="Calibri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24292f"/>
                </a:solidFill>
                <a:latin typeface="Calibri"/>
                <a:ea typeface="DejaVu Sans"/>
              </a:rPr>
              <a:t>Chatting application Database Design Concept is for chat applications, by using this, you will be able to create group chat or a 1-1 chat application without any hassle. Below are the facilities supported by chat application: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4292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4292f"/>
                </a:solidFill>
                <a:latin typeface="Calibri"/>
                <a:ea typeface="DejaVu Sans"/>
              </a:rPr>
              <a:t>Text messaging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4292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4292f"/>
                </a:solidFill>
                <a:latin typeface="Calibri"/>
                <a:ea typeface="DejaVu Sans"/>
              </a:rPr>
              <a:t>Voice calling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4292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4292f"/>
                </a:solidFill>
                <a:latin typeface="Calibri"/>
                <a:ea typeface="DejaVu Sans"/>
              </a:rPr>
              <a:t>File transfer (video, images)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4292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4292f"/>
                </a:solidFill>
                <a:latin typeface="Calibri"/>
                <a:ea typeface="DejaVu Sans"/>
              </a:rPr>
              <a:t>Video calling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4292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4292f"/>
                </a:solidFill>
                <a:latin typeface="Calibri"/>
                <a:ea typeface="DejaVu Sans"/>
              </a:rPr>
              <a:t>Smiley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400040" cy="80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ER Diagram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10514880" cy="5004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ER Diagram for Database 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Picture 89" descr=""/>
          <p:cNvPicPr/>
          <p:nvPr/>
        </p:nvPicPr>
        <p:blipFill>
          <a:blip r:embed="rId1"/>
          <a:srcRect l="19630" t="7830" r="17864" b="8825"/>
          <a:stretch/>
        </p:blipFill>
        <p:spPr>
          <a:xfrm>
            <a:off x="2514600" y="1600200"/>
            <a:ext cx="7009920" cy="525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89600" y="275040"/>
            <a:ext cx="10514880" cy="65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Chatting Database tables: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Content Placeholder 6" descr=""/>
          <p:cNvPicPr/>
          <p:nvPr/>
        </p:nvPicPr>
        <p:blipFill>
          <a:blip r:embed="rId1"/>
          <a:stretch/>
        </p:blipFill>
        <p:spPr>
          <a:xfrm>
            <a:off x="3657600" y="1400040"/>
            <a:ext cx="1971000" cy="2028240"/>
          </a:xfrm>
          <a:prstGeom prst="rect">
            <a:avLst/>
          </a:prstGeom>
          <a:ln w="0">
            <a:noFill/>
          </a:ln>
        </p:spPr>
      </p:pic>
      <p:pic>
        <p:nvPicPr>
          <p:cNvPr id="134" name="Picture 8" descr=""/>
          <p:cNvPicPr/>
          <p:nvPr/>
        </p:nvPicPr>
        <p:blipFill>
          <a:blip r:embed="rId2"/>
          <a:stretch/>
        </p:blipFill>
        <p:spPr>
          <a:xfrm>
            <a:off x="5902920" y="1276560"/>
            <a:ext cx="2351880" cy="99000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0" descr=""/>
          <p:cNvPicPr/>
          <p:nvPr/>
        </p:nvPicPr>
        <p:blipFill>
          <a:blip r:embed="rId3"/>
          <a:stretch/>
        </p:blipFill>
        <p:spPr>
          <a:xfrm>
            <a:off x="3657600" y="3577320"/>
            <a:ext cx="2399760" cy="81828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12" descr=""/>
          <p:cNvPicPr/>
          <p:nvPr/>
        </p:nvPicPr>
        <p:blipFill>
          <a:blip r:embed="rId4"/>
          <a:stretch/>
        </p:blipFill>
        <p:spPr>
          <a:xfrm>
            <a:off x="6183720" y="2481120"/>
            <a:ext cx="1789920" cy="166608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14" descr=""/>
          <p:cNvPicPr/>
          <p:nvPr/>
        </p:nvPicPr>
        <p:blipFill>
          <a:blip r:embed="rId5"/>
          <a:stretch/>
        </p:blipFill>
        <p:spPr>
          <a:xfrm>
            <a:off x="5625000" y="4591080"/>
            <a:ext cx="1428120" cy="1494720"/>
          </a:xfrm>
          <a:prstGeom prst="rect">
            <a:avLst/>
          </a:prstGeom>
          <a:ln w="0">
            <a:noFill/>
          </a:ln>
        </p:spPr>
      </p:pic>
      <p:pic>
        <p:nvPicPr>
          <p:cNvPr id="138" name="Picture 16" descr=""/>
          <p:cNvPicPr/>
          <p:nvPr/>
        </p:nvPicPr>
        <p:blipFill>
          <a:blip r:embed="rId6"/>
          <a:stretch/>
        </p:blipFill>
        <p:spPr>
          <a:xfrm>
            <a:off x="7139520" y="4396680"/>
            <a:ext cx="1551960" cy="1218600"/>
          </a:xfrm>
          <a:prstGeom prst="rect">
            <a:avLst/>
          </a:prstGeom>
          <a:ln w="0">
            <a:noFill/>
          </a:ln>
        </p:spPr>
      </p:pic>
      <p:pic>
        <p:nvPicPr>
          <p:cNvPr id="139" name="Picture 18" descr=""/>
          <p:cNvPicPr/>
          <p:nvPr/>
        </p:nvPicPr>
        <p:blipFill>
          <a:blip r:embed="rId7"/>
          <a:stretch/>
        </p:blipFill>
        <p:spPr>
          <a:xfrm>
            <a:off x="8829000" y="1239480"/>
            <a:ext cx="1732680" cy="1075680"/>
          </a:xfrm>
          <a:prstGeom prst="rect">
            <a:avLst/>
          </a:prstGeom>
          <a:ln w="0">
            <a:noFill/>
          </a:ln>
        </p:spPr>
      </p:pic>
      <p:pic>
        <p:nvPicPr>
          <p:cNvPr id="140" name="Picture 20" descr=""/>
          <p:cNvPicPr/>
          <p:nvPr/>
        </p:nvPicPr>
        <p:blipFill>
          <a:blip r:embed="rId8"/>
          <a:stretch/>
        </p:blipFill>
        <p:spPr>
          <a:xfrm>
            <a:off x="8829000" y="2392920"/>
            <a:ext cx="1599480" cy="818280"/>
          </a:xfrm>
          <a:prstGeom prst="rect">
            <a:avLst/>
          </a:prstGeom>
          <a:ln w="0">
            <a:noFill/>
          </a:ln>
        </p:spPr>
      </p:pic>
      <p:pic>
        <p:nvPicPr>
          <p:cNvPr id="141" name="Picture 22" descr=""/>
          <p:cNvPicPr/>
          <p:nvPr/>
        </p:nvPicPr>
        <p:blipFill>
          <a:blip r:embed="rId9"/>
          <a:stretch/>
        </p:blipFill>
        <p:spPr>
          <a:xfrm>
            <a:off x="8857440" y="3317040"/>
            <a:ext cx="1542240" cy="1237680"/>
          </a:xfrm>
          <a:prstGeom prst="rect">
            <a:avLst/>
          </a:prstGeom>
          <a:ln w="0">
            <a:noFill/>
          </a:ln>
        </p:spPr>
      </p:pic>
      <p:pic>
        <p:nvPicPr>
          <p:cNvPr id="142" name="Picture 24" descr=""/>
          <p:cNvPicPr/>
          <p:nvPr/>
        </p:nvPicPr>
        <p:blipFill>
          <a:blip r:embed="rId10"/>
          <a:stretch/>
        </p:blipFill>
        <p:spPr>
          <a:xfrm>
            <a:off x="8981280" y="4642920"/>
            <a:ext cx="1428120" cy="627840"/>
          </a:xfrm>
          <a:prstGeom prst="rect">
            <a:avLst/>
          </a:prstGeom>
          <a:ln w="0">
            <a:noFill/>
          </a:ln>
        </p:spPr>
      </p:pic>
      <p:pic>
        <p:nvPicPr>
          <p:cNvPr id="143" name="Picture 26" descr=""/>
          <p:cNvPicPr/>
          <p:nvPr/>
        </p:nvPicPr>
        <p:blipFill>
          <a:blip r:embed="rId11"/>
          <a:stretch/>
        </p:blipFill>
        <p:spPr>
          <a:xfrm>
            <a:off x="3687480" y="4545000"/>
            <a:ext cx="1627920" cy="1856520"/>
          </a:xfrm>
          <a:prstGeom prst="rect">
            <a:avLst/>
          </a:prstGeom>
          <a:ln w="0">
            <a:noFill/>
          </a:ln>
        </p:spPr>
      </p:pic>
      <p:pic>
        <p:nvPicPr>
          <p:cNvPr id="144" name="Picture 28" descr=""/>
          <p:cNvPicPr/>
          <p:nvPr/>
        </p:nvPicPr>
        <p:blipFill>
          <a:blip r:embed="rId12"/>
          <a:stretch/>
        </p:blipFill>
        <p:spPr>
          <a:xfrm>
            <a:off x="8982720" y="5467320"/>
            <a:ext cx="1580400" cy="618480"/>
          </a:xfrm>
          <a:prstGeom prst="rect">
            <a:avLst/>
          </a:prstGeom>
          <a:ln w="0">
            <a:noFill/>
          </a:ln>
        </p:spPr>
      </p:pic>
      <p:pic>
        <p:nvPicPr>
          <p:cNvPr id="145" name="Picture 30" descr=""/>
          <p:cNvPicPr/>
          <p:nvPr/>
        </p:nvPicPr>
        <p:blipFill>
          <a:blip r:embed="rId13"/>
          <a:stretch/>
        </p:blipFill>
        <p:spPr>
          <a:xfrm>
            <a:off x="639000" y="1400040"/>
            <a:ext cx="2903040" cy="371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93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Database Normalization: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838080" y="1296000"/>
            <a:ext cx="10514880" cy="48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22222"/>
                </a:solidFill>
                <a:latin typeface="Calibri"/>
                <a:ea typeface="DejaVu Sans"/>
              </a:rPr>
              <a:t>Normalization</a:t>
            </a:r>
            <a:r>
              <a:rPr b="0" lang="en-US" sz="1800" spc="-1" strike="noStrike">
                <a:solidFill>
                  <a:srgbClr val="222222"/>
                </a:solidFill>
                <a:latin typeface="Calibri"/>
                <a:ea typeface="DejaVu Sans"/>
              </a:rPr>
              <a:t> is a technique which reduces data redundancy and eliminates undesirable characteristics like Insertion, Update and Deletion Anomalies.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22222"/>
                </a:solidFill>
                <a:latin typeface="Calibri"/>
                <a:ea typeface="DejaVu Sans"/>
              </a:rPr>
              <a:t>In chatting application, to avoid data redundancy we breakdown contact table into Phone book and contacts.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22222"/>
                </a:solidFill>
                <a:latin typeface="Calibri"/>
                <a:ea typeface="DejaVu Sans"/>
              </a:rPr>
              <a:t>In Phonebook, each user_id will have multiple contact_id. In contacts, contact_id, first_name, last_name, phone and profile_pic. This will avoid redundancy.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8" name="Table 4"/>
          <p:cNvGraphicFramePr/>
          <p:nvPr/>
        </p:nvGraphicFramePr>
        <p:xfrm>
          <a:off x="1836720" y="4111200"/>
          <a:ext cx="8127360" cy="370440"/>
        </p:xfrm>
        <a:graphic>
          <a:graphicData uri="http://schemas.openxmlformats.org/drawingml/2006/table">
            <a:tbl>
              <a:tblPr/>
              <a:tblGrid>
                <a:gridCol w="1354320"/>
                <a:gridCol w="1354320"/>
                <a:gridCol w="1354320"/>
                <a:gridCol w="1354320"/>
                <a:gridCol w="1354320"/>
                <a:gridCol w="13561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First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Last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Phone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Profile Pic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User 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Table 5"/>
          <p:cNvGraphicFramePr/>
          <p:nvPr/>
        </p:nvGraphicFramePr>
        <p:xfrm>
          <a:off x="1014840" y="5047560"/>
          <a:ext cx="2486160" cy="356760"/>
        </p:xfrm>
        <a:graphic>
          <a:graphicData uri="http://schemas.openxmlformats.org/drawingml/2006/table">
            <a:tbl>
              <a:tblPr/>
              <a:tblGrid>
                <a:gridCol w="1243080"/>
                <a:gridCol w="1243440"/>
              </a:tblGrid>
              <a:tr h="357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User 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Table 7"/>
          <p:cNvGraphicFramePr/>
          <p:nvPr/>
        </p:nvGraphicFramePr>
        <p:xfrm>
          <a:off x="3989160" y="5023440"/>
          <a:ext cx="6752160" cy="370440"/>
        </p:xfrm>
        <a:graphic>
          <a:graphicData uri="http://schemas.openxmlformats.org/drawingml/2006/table">
            <a:tbl>
              <a:tblPr/>
              <a:tblGrid>
                <a:gridCol w="1350360"/>
                <a:gridCol w="1350360"/>
                <a:gridCol w="1350360"/>
                <a:gridCol w="1350360"/>
                <a:gridCol w="13510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       </a:t>
                      </a: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First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Last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Phone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Profile Pic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sp>
        <p:nvSpPr>
          <p:cNvPr id="151" name="Straight Arrow Connector 8"/>
          <p:cNvSpPr/>
          <p:nvPr/>
        </p:nvSpPr>
        <p:spPr>
          <a:xfrm flipH="1">
            <a:off x="2226600" y="4452120"/>
            <a:ext cx="878040" cy="55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Straight Arrow Connector 10"/>
          <p:cNvSpPr/>
          <p:nvPr/>
        </p:nvSpPr>
        <p:spPr>
          <a:xfrm>
            <a:off x="4425120" y="4469040"/>
            <a:ext cx="937440" cy="51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9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Partitioning: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/>
          <p:nvPr/>
        </p:nvSpPr>
        <p:spPr>
          <a:xfrm>
            <a:off x="838080" y="1296000"/>
            <a:ext cx="10514880" cy="488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52525"/>
                </a:solidFill>
                <a:latin typeface="Calibri"/>
                <a:ea typeface="DejaVu Sans"/>
              </a:rPr>
              <a:t>Partitioning is a effective method, which can improve query performance by dividing table into pieces that can be accessed separately.</a:t>
            </a:r>
            <a:endParaRPr b="0" lang="en-US" sz="18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52525"/>
                </a:solidFill>
                <a:latin typeface="Calibri"/>
                <a:ea typeface="DejaVu Sans"/>
              </a:rPr>
              <a:t>A table can be partitioned by one or more attributes which are widely used in queries.</a:t>
            </a:r>
            <a:endParaRPr b="0" lang="en-US" sz="18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52525"/>
                </a:solidFill>
                <a:latin typeface="Calibri"/>
                <a:ea typeface="DejaVu Sans"/>
              </a:rPr>
              <a:t>In chatting application, we have applied partitioning for year column in user table which is used very frequently to check active users.</a:t>
            </a:r>
            <a:endParaRPr b="0" lang="en-US" sz="18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52525"/>
                </a:solidFill>
                <a:latin typeface="Calibri"/>
                <a:ea typeface="DejaVu Sans"/>
              </a:rPr>
              <a:t>From the below snapshot, we have created Partition on user table. The range in query is using seventh Partition.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55" name="Picture 2" descr=""/>
          <p:cNvPicPr/>
          <p:nvPr/>
        </p:nvPicPr>
        <p:blipFill>
          <a:blip r:embed="rId1"/>
          <a:stretch/>
        </p:blipFill>
        <p:spPr>
          <a:xfrm>
            <a:off x="1065240" y="3687480"/>
            <a:ext cx="6947280" cy="206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83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Query writing: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838080" y="1198440"/>
            <a:ext cx="10514880" cy="497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Top 20% users who got verification codes more than 3 times: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Output of the query writing: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Picture 6" descr=""/>
          <p:cNvPicPr/>
          <p:nvPr/>
        </p:nvPicPr>
        <p:blipFill>
          <a:blip r:embed="rId1"/>
          <a:stretch/>
        </p:blipFill>
        <p:spPr>
          <a:xfrm>
            <a:off x="838080" y="3539520"/>
            <a:ext cx="4811040" cy="2545920"/>
          </a:xfrm>
          <a:prstGeom prst="rect">
            <a:avLst/>
          </a:prstGeom>
          <a:ln w="0">
            <a:noFill/>
          </a:ln>
        </p:spPr>
      </p:pic>
      <p:pic>
        <p:nvPicPr>
          <p:cNvPr id="159" name="Picture 7" descr=""/>
          <p:cNvPicPr/>
          <p:nvPr/>
        </p:nvPicPr>
        <p:blipFill>
          <a:blip r:embed="rId2"/>
          <a:stretch/>
        </p:blipFill>
        <p:spPr>
          <a:xfrm>
            <a:off x="950040" y="1626120"/>
            <a:ext cx="7485840" cy="148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83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Query writing (cont):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838080" y="1198440"/>
            <a:ext cx="10514880" cy="497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Top 10% users who logged in more than 3 devices. This is gives users, who logged in more no of devices.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Output of the query writing: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Picture 12" descr=""/>
          <p:cNvPicPr/>
          <p:nvPr/>
        </p:nvPicPr>
        <p:blipFill>
          <a:blip r:embed="rId1"/>
          <a:stretch/>
        </p:blipFill>
        <p:spPr>
          <a:xfrm>
            <a:off x="1158840" y="1522800"/>
            <a:ext cx="3732120" cy="1493640"/>
          </a:xfrm>
          <a:prstGeom prst="rect">
            <a:avLst/>
          </a:prstGeom>
          <a:ln w="0">
            <a:noFill/>
          </a:ln>
        </p:spPr>
      </p:pic>
      <p:pic>
        <p:nvPicPr>
          <p:cNvPr id="163" name="Picture 14" descr=""/>
          <p:cNvPicPr/>
          <p:nvPr/>
        </p:nvPicPr>
        <p:blipFill>
          <a:blip r:embed="rId2"/>
          <a:stretch/>
        </p:blipFill>
        <p:spPr>
          <a:xfrm>
            <a:off x="1158840" y="3547080"/>
            <a:ext cx="4220280" cy="236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</TotalTime>
  <Application>LibreOffice/7.3.6.2$Linux_X86_64 LibreOffice_project/30$Build-2</Application>
  <AppVersion>15.0000</AppVersion>
  <Words>687</Words>
  <Paragraphs>114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2022-11-11T18:59:31Z</dcterms:created>
  <dc:creator>Dinesh datta P</dc:creator>
  <dc:description/>
  <dc:language>en-US</dc:language>
  <cp:lastModifiedBy/>
  <dcterms:modified xsi:type="dcterms:W3CDTF">2022-11-14T00:11:58Z</dcterms:modified>
  <cp:revision>35</cp:revision>
  <dc:subject/>
  <dc:title>ISM 6128 ADBMS Final Project Chat Application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15</vt:i4>
  </property>
</Properties>
</file>