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60" r:id="rId3"/>
    <p:sldId id="262" r:id="rId4"/>
    <p:sldId id="263" r:id="rId5"/>
    <p:sldId id="264" r:id="rId6"/>
    <p:sldId id="265" r:id="rId7"/>
    <p:sldId id="266" r:id="rId8"/>
    <p:sldId id="267" r:id="rId9"/>
    <p:sldId id="268" r:id="rId10"/>
    <p:sldId id="288" r:id="rId11"/>
    <p:sldId id="289" r:id="rId12"/>
    <p:sldId id="290" r:id="rId13"/>
    <p:sldId id="291" r:id="rId14"/>
    <p:sldId id="292" r:id="rId15"/>
    <p:sldId id="270" r:id="rId16"/>
    <p:sldId id="272" r:id="rId17"/>
    <p:sldId id="273" r:id="rId18"/>
    <p:sldId id="282" r:id="rId19"/>
    <p:sldId id="275" r:id="rId20"/>
    <p:sldId id="283" r:id="rId21"/>
    <p:sldId id="285" r:id="rId22"/>
    <p:sldId id="286" r:id="rId23"/>
    <p:sldId id="287" r:id="rId24"/>
    <p:sldId id="348" r:id="rId25"/>
    <p:sldId id="349" r:id="rId26"/>
    <p:sldId id="350" r:id="rId27"/>
    <p:sldId id="351" r:id="rId28"/>
    <p:sldId id="352" r:id="rId29"/>
    <p:sldId id="384" r:id="rId30"/>
    <p:sldId id="385" r:id="rId31"/>
    <p:sldId id="386" r:id="rId32"/>
    <p:sldId id="353" r:id="rId33"/>
    <p:sldId id="382" r:id="rId34"/>
    <p:sldId id="383" r:id="rId35"/>
    <p:sldId id="310" r:id="rId36"/>
    <p:sldId id="311" r:id="rId37"/>
    <p:sldId id="313" r:id="rId38"/>
    <p:sldId id="314" r:id="rId39"/>
    <p:sldId id="315" r:id="rId40"/>
    <p:sldId id="317" r:id="rId41"/>
    <p:sldId id="318" r:id="rId42"/>
    <p:sldId id="319" r:id="rId43"/>
    <p:sldId id="320" r:id="rId44"/>
    <p:sldId id="321" r:id="rId45"/>
    <p:sldId id="368" r:id="rId46"/>
    <p:sldId id="369" r:id="rId47"/>
    <p:sldId id="370" r:id="rId48"/>
    <p:sldId id="324" r:id="rId49"/>
    <p:sldId id="327" r:id="rId50"/>
    <p:sldId id="328" r:id="rId51"/>
    <p:sldId id="329" r:id="rId52"/>
    <p:sldId id="331" r:id="rId53"/>
    <p:sldId id="332" r:id="rId54"/>
    <p:sldId id="333" r:id="rId55"/>
    <p:sldId id="334" r:id="rId56"/>
    <p:sldId id="341" r:id="rId57"/>
    <p:sldId id="342" r:id="rId58"/>
    <p:sldId id="371" r:id="rId59"/>
    <p:sldId id="372" r:id="rId60"/>
    <p:sldId id="373" r:id="rId61"/>
    <p:sldId id="374" r:id="rId62"/>
    <p:sldId id="375" r:id="rId63"/>
    <p:sldId id="376" r:id="rId64"/>
    <p:sldId id="377" r:id="rId65"/>
    <p:sldId id="378" r:id="rId66"/>
    <p:sldId id="379" r:id="rId67"/>
    <p:sldId id="380" r:id="rId68"/>
    <p:sldId id="38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22" autoAdjust="0"/>
    <p:restoredTop sz="94660"/>
  </p:normalViewPr>
  <p:slideViewPr>
    <p:cSldViewPr snapToGrid="0">
      <p:cViewPr varScale="1">
        <p:scale>
          <a:sx n="73" d="100"/>
          <a:sy n="73" d="100"/>
        </p:scale>
        <p:origin x="-59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3871E-BA13-4332-B1BA-86ECC5062B34}" type="datetimeFigureOut">
              <a:rPr lang="en-IN" smtClean="0"/>
              <a:pPr/>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65492-0B1D-4F6C-A06D-01748BD51FC8}" type="slidenum">
              <a:rPr lang="en-IN" smtClean="0"/>
              <a:pPr/>
              <a:t>‹#›</a:t>
            </a:fld>
            <a:endParaRPr lang="en-IN"/>
          </a:p>
        </p:txBody>
      </p:sp>
    </p:spTree>
    <p:extLst>
      <p:ext uri="{BB962C8B-B14F-4D97-AF65-F5344CB8AC3E}">
        <p14:creationId xmlns="" xmlns:p14="http://schemas.microsoft.com/office/powerpoint/2010/main" val="368214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75592-7ED8-43B7-86FC-DC656096824A}" type="slidenum">
              <a:rPr lang="tr-TR"/>
              <a:pPr/>
              <a:t>5</a:t>
            </a:fld>
            <a:endParaRPr lang="tr-T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GB"/>
          </a:p>
        </p:txBody>
      </p:sp>
    </p:spTree>
    <p:extLst>
      <p:ext uri="{BB962C8B-B14F-4D97-AF65-F5344CB8AC3E}">
        <p14:creationId xmlns="" xmlns:p14="http://schemas.microsoft.com/office/powerpoint/2010/main" val="823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2686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6478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104350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95105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0049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26323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28283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54274F8-80B6-4D43-A330-79E18D0AC994}" type="slidenum">
              <a:rPr lang="en-IN" smtClean="0"/>
              <a:pPr/>
              <a:t>41</a:t>
            </a:fld>
            <a:endParaRPr lang="en-IN"/>
          </a:p>
        </p:txBody>
      </p:sp>
    </p:spTree>
    <p:extLst>
      <p:ext uri="{BB962C8B-B14F-4D97-AF65-F5344CB8AC3E}">
        <p14:creationId xmlns="" xmlns:p14="http://schemas.microsoft.com/office/powerpoint/2010/main" val="422582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2037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6237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66894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01734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underpredicts</a:t>
            </a:r>
            <a:r>
              <a:rPr lang="en-US" baseline="0" dirty="0" smtClean="0"/>
              <a:t> at the ends; </a:t>
            </a:r>
            <a:r>
              <a:rPr lang="en-US" baseline="0" dirty="0" err="1" smtClean="0"/>
              <a:t>overpredicts</a:t>
            </a:r>
            <a:r>
              <a:rPr lang="en-US" baseline="0" dirty="0" smtClean="0"/>
              <a:t> at the center</a:t>
            </a:r>
            <a:endParaRPr lang="en-US" dirty="0"/>
          </a:p>
        </p:txBody>
      </p:sp>
      <p:sp>
        <p:nvSpPr>
          <p:cNvPr id="4" name="Slide Number Placeholder 3"/>
          <p:cNvSpPr>
            <a:spLocks noGrp="1"/>
          </p:cNvSpPr>
          <p:nvPr>
            <p:ph type="sldNum" sz="quarter" idx="10"/>
          </p:nvPr>
        </p:nvSpPr>
        <p:spPr/>
        <p:txBody>
          <a:bodyPr/>
          <a:lstStyle/>
          <a:p>
            <a:fld id="{DA4B0918-989A-B147-B126-A98AEDAA35F6}" type="slidenum">
              <a:rPr lang="en-US" smtClean="0"/>
              <a:pPr/>
              <a:t>49</a:t>
            </a:fld>
            <a:endParaRPr lang="en-US"/>
          </a:p>
        </p:txBody>
      </p:sp>
    </p:spTree>
    <p:extLst>
      <p:ext uri="{BB962C8B-B14F-4D97-AF65-F5344CB8AC3E}">
        <p14:creationId xmlns="" xmlns:p14="http://schemas.microsoft.com/office/powerpoint/2010/main" val="2717475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4695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04828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12657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57930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20200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32130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58629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50590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51089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63344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0135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E32BE-7060-409C-A0CB-7403F6FD9703}" type="slidenum">
              <a:rPr lang="tr-TR"/>
              <a:pPr/>
              <a:t>12</a:t>
            </a:fld>
            <a:endParaRPr lang="tr-TR"/>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GB"/>
          </a:p>
        </p:txBody>
      </p:sp>
    </p:spTree>
    <p:extLst>
      <p:ext uri="{BB962C8B-B14F-4D97-AF65-F5344CB8AC3E}">
        <p14:creationId xmlns="" xmlns:p14="http://schemas.microsoft.com/office/powerpoint/2010/main" val="331785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5848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830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70494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9374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2423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99599F-75F3-4E3F-88DB-B6BCBC81C131}" type="datetime1">
              <a:rPr lang="en-IN" smtClean="0"/>
              <a:pPr/>
              <a:t>02-11-2022</a:t>
            </a:fld>
            <a:endParaRPr lang="en-IN"/>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28862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D8FABD-120C-4021-8434-15EBB1940AE9}" type="datetime1">
              <a:rPr lang="en-IN" smtClean="0"/>
              <a:pPr/>
              <a:t>02-11-2022</a:t>
            </a:fld>
            <a:endParaRPr lang="en-IN"/>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256577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0EFBEE-2D49-4717-8EB4-7192BA738FE0}" type="datetime1">
              <a:rPr lang="en-IN" smtClean="0"/>
              <a:pPr/>
              <a:t>02-11-2022</a:t>
            </a:fld>
            <a:endParaRPr lang="en-IN"/>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1841299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09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97600" y="1981200"/>
            <a:ext cx="538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1" y="6642100"/>
            <a:ext cx="8064500" cy="215900"/>
          </a:xfrm>
        </p:spPr>
        <p:txBody>
          <a:bodyPr/>
          <a:lstStyle>
            <a:lvl1pPr>
              <a:defRPr/>
            </a:lvl1pPr>
          </a:lstStyle>
          <a:p>
            <a:r>
              <a:rPr lang="en-US" smtClean="0"/>
              <a:t>R K Aishwaryalakshmi, AP/CSE</a:t>
            </a:r>
            <a:endParaRPr lang="tr-TR"/>
          </a:p>
        </p:txBody>
      </p:sp>
      <p:sp>
        <p:nvSpPr>
          <p:cNvPr id="6" name="Slide Number Placeholder 5"/>
          <p:cNvSpPr>
            <a:spLocks noGrp="1"/>
          </p:cNvSpPr>
          <p:nvPr>
            <p:ph type="sldNum" sz="quarter" idx="11"/>
          </p:nvPr>
        </p:nvSpPr>
        <p:spPr>
          <a:xfrm>
            <a:off x="8784167" y="6237288"/>
            <a:ext cx="28448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 xmlns:p14="http://schemas.microsoft.com/office/powerpoint/2010/main" val="156186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8CA169-69DB-418C-8024-FD95C4666A7F}" type="datetime1">
              <a:rPr lang="en-IN" smtClean="0"/>
              <a:pPr/>
              <a:t>02-11-2022</a:t>
            </a:fld>
            <a:endParaRPr lang="en-IN"/>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299239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A9F871-AAF6-40AF-9B37-547AA508BE09}" type="datetime1">
              <a:rPr lang="en-IN" smtClean="0"/>
              <a:pPr/>
              <a:t>02-11-2022</a:t>
            </a:fld>
            <a:endParaRPr lang="en-IN"/>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110002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38C7E0-ADE9-44B7-99F0-DDE84EA7F79F}" type="datetime1">
              <a:rPr lang="en-IN" smtClean="0"/>
              <a:pPr/>
              <a:t>02-11-2022</a:t>
            </a:fld>
            <a:endParaRPr lang="en-IN"/>
          </a:p>
        </p:txBody>
      </p:sp>
      <p:sp>
        <p:nvSpPr>
          <p:cNvPr id="6" name="Footer Placeholder 5"/>
          <p:cNvSpPr>
            <a:spLocks noGrp="1"/>
          </p:cNvSpPr>
          <p:nvPr>
            <p:ph type="ftr" sz="quarter" idx="11"/>
          </p:nvPr>
        </p:nvSpPr>
        <p:spPr/>
        <p:txBody>
          <a:bodyPr/>
          <a:lstStyle/>
          <a:p>
            <a:r>
              <a:rPr lang="en-IN" smtClean="0"/>
              <a:t>R K Aishwaryalakshmi, AP/CSE</a:t>
            </a:r>
            <a:endParaRPr lang="en-IN"/>
          </a:p>
        </p:txBody>
      </p:sp>
      <p:sp>
        <p:nvSpPr>
          <p:cNvPr id="7" name="Slide Number Placeholder 6"/>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113003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430A08D-2258-4B00-8CD3-E8C48F32FB3D}" type="datetime1">
              <a:rPr lang="en-IN" smtClean="0"/>
              <a:pPr/>
              <a:t>02-11-2022</a:t>
            </a:fld>
            <a:endParaRPr lang="en-IN"/>
          </a:p>
        </p:txBody>
      </p:sp>
      <p:sp>
        <p:nvSpPr>
          <p:cNvPr id="8" name="Footer Placeholder 7"/>
          <p:cNvSpPr>
            <a:spLocks noGrp="1"/>
          </p:cNvSpPr>
          <p:nvPr>
            <p:ph type="ftr" sz="quarter" idx="11"/>
          </p:nvPr>
        </p:nvSpPr>
        <p:spPr/>
        <p:txBody>
          <a:bodyPr/>
          <a:lstStyle/>
          <a:p>
            <a:r>
              <a:rPr lang="en-IN" smtClean="0"/>
              <a:t>R K Aishwaryalakshmi, AP/CSE</a:t>
            </a:r>
            <a:endParaRPr lang="en-IN"/>
          </a:p>
        </p:txBody>
      </p:sp>
      <p:sp>
        <p:nvSpPr>
          <p:cNvPr id="9" name="Slide Number Placeholder 8"/>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118187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2656F4-4FEB-45C9-8A82-8B50C1532ABD}" type="datetime1">
              <a:rPr lang="en-IN" smtClean="0"/>
              <a:pPr/>
              <a:t>02-11-2022</a:t>
            </a:fld>
            <a:endParaRPr lang="en-IN"/>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343034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A538-AEB5-4384-8739-A3DC710EAE6A}" type="datetime1">
              <a:rPr lang="en-IN" smtClean="0"/>
              <a:pPr/>
              <a:t>02-11-2022</a:t>
            </a:fld>
            <a:endParaRPr lang="en-IN"/>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171318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2F1BBB-CC19-4671-BDF6-381395ACB7D8}" type="datetime1">
              <a:rPr lang="en-IN" smtClean="0"/>
              <a:pPr/>
              <a:t>02-11-2022</a:t>
            </a:fld>
            <a:endParaRPr lang="en-IN"/>
          </a:p>
        </p:txBody>
      </p:sp>
      <p:sp>
        <p:nvSpPr>
          <p:cNvPr id="6" name="Footer Placeholder 5"/>
          <p:cNvSpPr>
            <a:spLocks noGrp="1"/>
          </p:cNvSpPr>
          <p:nvPr>
            <p:ph type="ftr" sz="quarter" idx="11"/>
          </p:nvPr>
        </p:nvSpPr>
        <p:spPr/>
        <p:txBody>
          <a:bodyPr/>
          <a:lstStyle/>
          <a:p>
            <a:r>
              <a:rPr lang="en-IN" smtClean="0"/>
              <a:t>R K Aishwaryalakshmi, AP/CSE</a:t>
            </a:r>
            <a:endParaRPr lang="en-IN"/>
          </a:p>
        </p:txBody>
      </p:sp>
      <p:sp>
        <p:nvSpPr>
          <p:cNvPr id="7" name="Slide Number Placeholder 6"/>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5618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3A010A-D8BC-44EC-A066-6A995FDAC56B}" type="datetime1">
              <a:rPr lang="en-IN" smtClean="0"/>
              <a:pPr/>
              <a:t>02-11-2022</a:t>
            </a:fld>
            <a:endParaRPr lang="en-IN"/>
          </a:p>
        </p:txBody>
      </p:sp>
      <p:sp>
        <p:nvSpPr>
          <p:cNvPr id="6" name="Footer Placeholder 5"/>
          <p:cNvSpPr>
            <a:spLocks noGrp="1"/>
          </p:cNvSpPr>
          <p:nvPr>
            <p:ph type="ftr" sz="quarter" idx="11"/>
          </p:nvPr>
        </p:nvSpPr>
        <p:spPr/>
        <p:txBody>
          <a:bodyPr/>
          <a:lstStyle/>
          <a:p>
            <a:r>
              <a:rPr lang="en-IN" smtClean="0"/>
              <a:t>R K Aishwaryalakshmi, AP/CSE</a:t>
            </a:r>
            <a:endParaRPr lang="en-IN"/>
          </a:p>
        </p:txBody>
      </p:sp>
      <p:sp>
        <p:nvSpPr>
          <p:cNvPr id="7" name="Slide Number Placeholder 6"/>
          <p:cNvSpPr>
            <a:spLocks noGrp="1"/>
          </p:cNvSpPr>
          <p:nvPr>
            <p:ph type="sldNum" sz="quarter" idx="12"/>
          </p:nvPr>
        </p:nvSpPr>
        <p:spPr/>
        <p:txBody>
          <a:body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119125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4670F-F9F2-4ED1-8C10-78534B1DA6DE}" type="datetime1">
              <a:rPr lang="en-IN" smtClean="0"/>
              <a:pPr/>
              <a:t>02-11-2022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R K Aishwaryalakshmi, AP/CSE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B7B50-1DF5-4806-8BF9-3AEB3A130499}" type="slidenum">
              <a:rPr lang="en-IN" smtClean="0"/>
              <a:pPr/>
              <a:t>‹#›</a:t>
            </a:fld>
            <a:endParaRPr lang="en-IN"/>
          </a:p>
        </p:txBody>
      </p:sp>
    </p:spTree>
    <p:extLst>
      <p:ext uri="{BB962C8B-B14F-4D97-AF65-F5344CB8AC3E}">
        <p14:creationId xmlns="" xmlns:p14="http://schemas.microsoft.com/office/powerpoint/2010/main" val="33814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2h0cx97tjks2p.cloudfront.net/blogs/wp-content/uploads/sites/2/2019/08/agent-environment-reinforcement-learning.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andrewng.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878" y="1463555"/>
            <a:ext cx="10208525" cy="3785652"/>
          </a:xfrm>
          <a:prstGeom prst="rect">
            <a:avLst/>
          </a:prstGeom>
        </p:spPr>
        <p:txBody>
          <a:bodyPr wrap="square">
            <a:spAutoFit/>
          </a:bodyPr>
          <a:lstStyle/>
          <a:p>
            <a:pPr algn="ctr">
              <a:lnSpc>
                <a:spcPct val="150000"/>
              </a:lnSpc>
            </a:pPr>
            <a:r>
              <a:rPr lang="en-IN" sz="2000" b="1" dirty="0" smtClean="0">
                <a:latin typeface="Times New Roman" panose="02020603050405020304" pitchFamily="18" charset="0"/>
                <a:cs typeface="Times New Roman" panose="02020603050405020304" pitchFamily="18" charset="0"/>
              </a:rPr>
              <a:t>UNIT I INTRODUCTION </a:t>
            </a:r>
          </a:p>
          <a:p>
            <a:pPr algn="ctr">
              <a:lnSpc>
                <a:spcPct val="150000"/>
              </a:lnSpc>
            </a:pPr>
            <a:r>
              <a:rPr lang="en-US" sz="2000" b="1" dirty="0" smtClean="0">
                <a:latin typeface="Times New Roman" panose="02020603050405020304" pitchFamily="18" charset="0"/>
                <a:cs typeface="Times New Roman" panose="02020603050405020304" pitchFamily="18" charset="0"/>
              </a:rPr>
              <a:t>CO1: Know the basic concepts and techniques of Machine Learning (K2)</a:t>
            </a:r>
          </a:p>
          <a:p>
            <a:pPr algn="ctr">
              <a:lnSpc>
                <a:spcPct val="150000"/>
              </a:lnSpc>
            </a:pPr>
            <a:endParaRPr lang="en-IN" sz="2000" b="1"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Introduction to Machine Learning - Types of Machine learning - Basic Concepts in Machine</a:t>
            </a:r>
          </a:p>
          <a:p>
            <a:pPr algn="just">
              <a:lnSpc>
                <a:spcPct val="150000"/>
              </a:lnSpc>
            </a:pPr>
            <a:r>
              <a:rPr lang="en-IN" sz="2000" dirty="0" smtClean="0">
                <a:latin typeface="Times New Roman" panose="02020603050405020304" pitchFamily="18" charset="0"/>
                <a:cs typeface="Times New Roman" panose="02020603050405020304" pitchFamily="18" charset="0"/>
              </a:rPr>
              <a:t>Learning -Examples of Machine Learning Applications, Perspectives and Issues in Machine</a:t>
            </a:r>
          </a:p>
          <a:p>
            <a:pPr algn="just">
              <a:lnSpc>
                <a:spcPct val="150000"/>
              </a:lnSpc>
            </a:pPr>
            <a:r>
              <a:rPr lang="en-IN" sz="2000" dirty="0" smtClean="0">
                <a:latin typeface="Times New Roman" panose="02020603050405020304" pitchFamily="18" charset="0"/>
                <a:cs typeface="Times New Roman" panose="02020603050405020304" pitchFamily="18" charset="0"/>
              </a:rPr>
              <a:t>Learning, Concept of Learning Task, Concept Learning as Search, Finding a Maximally Specific</a:t>
            </a:r>
          </a:p>
          <a:p>
            <a:pPr algn="just">
              <a:lnSpc>
                <a:spcPct val="150000"/>
              </a:lnSpc>
            </a:pPr>
            <a:r>
              <a:rPr lang="en-IN" sz="2000" dirty="0" smtClean="0">
                <a:latin typeface="Times New Roman" panose="02020603050405020304" pitchFamily="18" charset="0"/>
                <a:cs typeface="Times New Roman" panose="02020603050405020304" pitchFamily="18" charset="0"/>
              </a:rPr>
              <a:t>Hypothesis, Version Spaces and the Candidate Elimination Algorithm, Linear Discriminants,</a:t>
            </a:r>
          </a:p>
          <a:p>
            <a:pPr algn="just">
              <a:lnSpc>
                <a:spcPct val="150000"/>
              </a:lnSpc>
            </a:pPr>
            <a:r>
              <a:rPr lang="en-IN" sz="2000" dirty="0" smtClean="0">
                <a:latin typeface="Times New Roman" panose="02020603050405020304" pitchFamily="18" charset="0"/>
                <a:cs typeface="Times New Roman" panose="02020603050405020304" pitchFamily="18" charset="0"/>
              </a:rPr>
              <a:t>Perceptron, Linear </a:t>
            </a:r>
            <a:r>
              <a:rPr lang="en-IN" sz="2000" dirty="0" err="1" smtClean="0">
                <a:latin typeface="Times New Roman" panose="02020603050405020304" pitchFamily="18" charset="0"/>
                <a:cs typeface="Times New Roman" panose="02020603050405020304" pitchFamily="18" charset="0"/>
              </a:rPr>
              <a:t>Separability</a:t>
            </a:r>
            <a:r>
              <a:rPr lang="en-IN" sz="2000" dirty="0" smtClean="0">
                <a:latin typeface="Times New Roman" panose="02020603050405020304" pitchFamily="18" charset="0"/>
                <a:cs typeface="Times New Roman" panose="02020603050405020304" pitchFamily="18" charset="0"/>
              </a:rPr>
              <a:t>, Linear Regression, Case Study : Inventory Prediction</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3527657" y="623963"/>
            <a:ext cx="4737194" cy="461665"/>
          </a:xfrm>
          <a:prstGeom prst="rect">
            <a:avLst/>
          </a:prstGeom>
        </p:spPr>
        <p:txBody>
          <a:bodyPr wrap="none">
            <a:spAutoFit/>
          </a:bodyPr>
          <a:lstStyle/>
          <a:p>
            <a:r>
              <a:rPr lang="en-IN" sz="2400" b="1" dirty="0" smtClean="0">
                <a:latin typeface="Times New Roman" panose="02020603050405020304" pitchFamily="18" charset="0"/>
                <a:cs typeface="Times New Roman" panose="02020603050405020304" pitchFamily="18" charset="0"/>
              </a:rPr>
              <a:t>19CS17E MACHINE LEARNING</a:t>
            </a:r>
            <a:endParaRPr lang="en-IN"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smtClean="0"/>
              <a:t>R K </a:t>
            </a:r>
            <a:r>
              <a:rPr lang="en-IN" dirty="0" err="1" smtClean="0"/>
              <a:t>Aishwaryalakshmi</a:t>
            </a:r>
            <a:r>
              <a:rPr lang="en-IN" dirty="0" smtClean="0"/>
              <a:t>, AP/CSE</a:t>
            </a:r>
            <a:endParaRPr lang="en-IN" dirty="0"/>
          </a:p>
        </p:txBody>
      </p:sp>
      <p:sp>
        <p:nvSpPr>
          <p:cNvPr id="5" name="Slide Number Placeholder 4"/>
          <p:cNvSpPr>
            <a:spLocks noGrp="1"/>
          </p:cNvSpPr>
          <p:nvPr>
            <p:ph type="sldNum" sz="quarter" idx="12"/>
          </p:nvPr>
        </p:nvSpPr>
        <p:spPr/>
        <p:txBody>
          <a:bodyPr/>
          <a:lstStyle/>
          <a:p>
            <a:fld id="{DE5B7B50-1DF5-4806-8BF9-3AEB3A130499}" type="slidenum">
              <a:rPr lang="en-IN" smtClean="0"/>
              <a:pPr/>
              <a:t>1</a:t>
            </a:fld>
            <a:endParaRPr lang="en-IN"/>
          </a:p>
        </p:txBody>
      </p:sp>
      <p:sp>
        <p:nvSpPr>
          <p:cNvPr id="6" name="Date Placeholder 5"/>
          <p:cNvSpPr>
            <a:spLocks noGrp="1"/>
          </p:cNvSpPr>
          <p:nvPr>
            <p:ph type="dt" sz="half" idx="10"/>
          </p:nvPr>
        </p:nvSpPr>
        <p:spPr/>
        <p:txBody>
          <a:bodyPr/>
          <a:lstStyle/>
          <a:p>
            <a:fld id="{256D42C0-6B0D-4696-917D-B8717A30AED6}" type="datetime1">
              <a:rPr lang="en-IN" smtClean="0"/>
              <a:pPr/>
              <a:t>02-11-2022</a:t>
            </a:fld>
            <a:endParaRPr lang="en-IN"/>
          </a:p>
        </p:txBody>
      </p:sp>
    </p:spTree>
    <p:extLst>
      <p:ext uri="{BB962C8B-B14F-4D97-AF65-F5344CB8AC3E}">
        <p14:creationId xmlns="" xmlns:p14="http://schemas.microsoft.com/office/powerpoint/2010/main" val="4263115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a:latin typeface="Times New Roman" panose="02020603050405020304" pitchFamily="18" charset="0"/>
                <a:cs typeface="Times New Roman" panose="02020603050405020304" pitchFamily="18" charset="0"/>
              </a:rPr>
              <a:t>Classification</a:t>
            </a:r>
          </a:p>
        </p:txBody>
      </p:sp>
      <p:sp>
        <p:nvSpPr>
          <p:cNvPr id="11" name="Slide Number Placeholder 10"/>
          <p:cNvSpPr>
            <a:spLocks noGrp="1"/>
          </p:cNvSpPr>
          <p:nvPr>
            <p:ph type="sldNum" sz="quarter" idx="12"/>
          </p:nvPr>
        </p:nvSpPr>
        <p:spPr/>
        <p:txBody>
          <a:bodyPr>
            <a:normAutofit/>
          </a:bodyPr>
          <a:lstStyle/>
          <a:p>
            <a:fld id="{6DF4C409-C017-451C-B236-E185BBA6E0E4}" type="slidenum">
              <a:rPr lang="tr-TR" smtClean="0"/>
              <a:pPr/>
              <a:t>10</a:t>
            </a:fld>
            <a:endParaRPr lang="tr-TR" dirty="0"/>
          </a:p>
        </p:txBody>
      </p:sp>
      <p:pic>
        <p:nvPicPr>
          <p:cNvPr id="26633" name="Picture 9"/>
          <p:cNvPicPr>
            <a:picLocks noGrp="1" noChangeAspect="1" noChangeArrowheads="1"/>
          </p:cNvPicPr>
          <p:nvPr>
            <p:ph sz="quarter" idx="1"/>
          </p:nvPr>
        </p:nvPicPr>
        <p:blipFill>
          <a:blip r:embed="rId2" cstate="print"/>
          <a:srcRect/>
          <a:stretch>
            <a:fillRect/>
          </a:stretch>
        </p:blipFill>
        <p:spPr>
          <a:xfrm>
            <a:off x="6400801" y="1387984"/>
            <a:ext cx="3808413" cy="3625341"/>
          </a:xfrm>
        </p:spPr>
      </p:pic>
      <p:sp>
        <p:nvSpPr>
          <p:cNvPr id="26627" name="Rectangle 3"/>
          <p:cNvSpPr>
            <a:spLocks noGrp="1" noChangeArrowheads="1"/>
          </p:cNvSpPr>
          <p:nvPr>
            <p:ph type="body" sz="half" idx="4294967295"/>
          </p:nvPr>
        </p:nvSpPr>
        <p:spPr>
          <a:xfrm>
            <a:off x="1160060" y="1844675"/>
            <a:ext cx="4215860" cy="3168650"/>
          </a:xfrm>
        </p:spPr>
        <p:txBody>
          <a:bodyPr>
            <a:normAutofit/>
          </a:bodyPr>
          <a:lstStyle/>
          <a:p>
            <a:r>
              <a:rPr lang="tr-TR" dirty="0">
                <a:latin typeface="Times New Roman" panose="02020603050405020304" pitchFamily="18" charset="0"/>
                <a:cs typeface="Times New Roman" panose="02020603050405020304" pitchFamily="18" charset="0"/>
              </a:rPr>
              <a:t>Example: Credit scoring</a:t>
            </a:r>
          </a:p>
          <a:p>
            <a:r>
              <a:rPr lang="tr-TR" dirty="0">
                <a:latin typeface="Times New Roman" panose="02020603050405020304" pitchFamily="18" charset="0"/>
                <a:cs typeface="Times New Roman" panose="02020603050405020304" pitchFamily="18" charset="0"/>
              </a:rPr>
              <a:t>Differentiating between </a:t>
            </a:r>
            <a:r>
              <a:rPr lang="tr-TR" dirty="0">
                <a:solidFill>
                  <a:srgbClr val="FF33CC"/>
                </a:solidFill>
                <a:latin typeface="Times New Roman" panose="02020603050405020304" pitchFamily="18" charset="0"/>
                <a:cs typeface="Times New Roman" panose="02020603050405020304" pitchFamily="18" charset="0"/>
              </a:rPr>
              <a:t>low-risk</a:t>
            </a:r>
            <a:r>
              <a:rPr lang="tr-TR" dirty="0">
                <a:latin typeface="Times New Roman" panose="02020603050405020304" pitchFamily="18" charset="0"/>
                <a:cs typeface="Times New Roman" panose="02020603050405020304" pitchFamily="18" charset="0"/>
              </a:rPr>
              <a:t> and </a:t>
            </a:r>
            <a:r>
              <a:rPr lang="tr-TR" dirty="0">
                <a:solidFill>
                  <a:srgbClr val="FF0000"/>
                </a:solidFill>
                <a:latin typeface="Times New Roman" panose="02020603050405020304" pitchFamily="18" charset="0"/>
                <a:cs typeface="Times New Roman" panose="02020603050405020304" pitchFamily="18" charset="0"/>
              </a:rPr>
              <a:t>high-risk</a:t>
            </a:r>
            <a:r>
              <a:rPr lang="tr-TR" dirty="0">
                <a:latin typeface="Times New Roman" panose="02020603050405020304" pitchFamily="18" charset="0"/>
                <a:cs typeface="Times New Roman" panose="02020603050405020304" pitchFamily="18" charset="0"/>
              </a:rPr>
              <a:t> customers from their </a:t>
            </a:r>
            <a:r>
              <a:rPr lang="tr-TR" i="1" dirty="0">
                <a:latin typeface="Times New Roman" panose="02020603050405020304" pitchFamily="18" charset="0"/>
                <a:cs typeface="Times New Roman" panose="02020603050405020304" pitchFamily="18" charset="0"/>
              </a:rPr>
              <a:t>income</a:t>
            </a:r>
            <a:r>
              <a:rPr lang="tr-TR" dirty="0">
                <a:latin typeface="Times New Roman" panose="02020603050405020304" pitchFamily="18" charset="0"/>
                <a:cs typeface="Times New Roman" panose="02020603050405020304" pitchFamily="18" charset="0"/>
              </a:rPr>
              <a:t> and </a:t>
            </a:r>
            <a:r>
              <a:rPr lang="tr-TR" i="1" dirty="0">
                <a:latin typeface="Times New Roman" panose="02020603050405020304" pitchFamily="18" charset="0"/>
                <a:cs typeface="Times New Roman" panose="02020603050405020304" pitchFamily="18" charset="0"/>
              </a:rPr>
              <a:t>savings</a:t>
            </a:r>
          </a:p>
        </p:txBody>
      </p:sp>
      <p:sp>
        <p:nvSpPr>
          <p:cNvPr id="26634" name="Rectangle 10"/>
          <p:cNvSpPr>
            <a:spLocks noChangeArrowheads="1"/>
          </p:cNvSpPr>
          <p:nvPr/>
        </p:nvSpPr>
        <p:spPr bwMode="auto">
          <a:xfrm>
            <a:off x="2495551" y="5157788"/>
            <a:ext cx="7777163" cy="792162"/>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pPr>
            <a:r>
              <a:rPr lang="tr-TR" sz="2400" dirty="0">
                <a:solidFill>
                  <a:srgbClr val="3333FF"/>
                </a:solidFill>
                <a:latin typeface="+mj-lt"/>
              </a:rPr>
              <a:t>Discriminant:</a:t>
            </a:r>
            <a:r>
              <a:rPr lang="tr-TR" sz="2400" dirty="0">
                <a:latin typeface="+mj-lt"/>
              </a:rPr>
              <a:t> </a:t>
            </a:r>
            <a:r>
              <a:rPr lang="tr-TR" sz="2400" dirty="0">
                <a:solidFill>
                  <a:schemeClr val="accent1"/>
                </a:solidFill>
                <a:latin typeface="+mj-lt"/>
              </a:rPr>
              <a:t>IF </a:t>
            </a:r>
            <a:r>
              <a:rPr lang="tr-TR" sz="2400" i="1" dirty="0">
                <a:solidFill>
                  <a:schemeClr val="accent1"/>
                </a:solidFill>
                <a:latin typeface="+mj-lt"/>
              </a:rPr>
              <a:t>income</a:t>
            </a:r>
            <a:r>
              <a:rPr lang="tr-TR" sz="2400" dirty="0">
                <a:solidFill>
                  <a:schemeClr val="accent1"/>
                </a:solidFill>
                <a:latin typeface="+mj-lt"/>
              </a:rPr>
              <a:t> &gt; θ</a:t>
            </a:r>
            <a:r>
              <a:rPr lang="tr-TR" sz="2400" baseline="-25000" dirty="0">
                <a:solidFill>
                  <a:schemeClr val="accent1"/>
                </a:solidFill>
                <a:latin typeface="+mj-lt"/>
              </a:rPr>
              <a:t>1</a:t>
            </a:r>
            <a:r>
              <a:rPr lang="tr-TR" sz="2400" dirty="0">
                <a:solidFill>
                  <a:schemeClr val="accent1"/>
                </a:solidFill>
                <a:latin typeface="+mj-lt"/>
              </a:rPr>
              <a:t> AND </a:t>
            </a:r>
            <a:r>
              <a:rPr lang="tr-TR" sz="2400" i="1" dirty="0">
                <a:solidFill>
                  <a:schemeClr val="accent1"/>
                </a:solidFill>
                <a:latin typeface="+mj-lt"/>
              </a:rPr>
              <a:t>savings</a:t>
            </a:r>
            <a:r>
              <a:rPr lang="tr-TR" sz="2400" dirty="0">
                <a:solidFill>
                  <a:schemeClr val="accent1"/>
                </a:solidFill>
                <a:latin typeface="+mj-lt"/>
              </a:rPr>
              <a:t> &gt; θ</a:t>
            </a:r>
            <a:r>
              <a:rPr lang="tr-TR" sz="2400" baseline="-25000" dirty="0">
                <a:solidFill>
                  <a:schemeClr val="accent1"/>
                </a:solidFill>
                <a:latin typeface="+mj-lt"/>
              </a:rPr>
              <a:t>2</a:t>
            </a:r>
            <a:r>
              <a:rPr lang="tr-TR" sz="2400" dirty="0">
                <a:solidFill>
                  <a:schemeClr val="accent1"/>
                </a:solidFill>
                <a:latin typeface="+mj-lt"/>
              </a:rPr>
              <a:t> </a:t>
            </a:r>
          </a:p>
          <a:p>
            <a:pPr marL="342900" indent="-342900">
              <a:lnSpc>
                <a:spcPct val="90000"/>
              </a:lnSpc>
              <a:spcBef>
                <a:spcPct val="20000"/>
              </a:spcBef>
              <a:buClr>
                <a:schemeClr val="bg2"/>
              </a:buClr>
              <a:buSzPct val="75000"/>
            </a:pPr>
            <a:r>
              <a:rPr lang="tr-TR" sz="2400" dirty="0">
                <a:solidFill>
                  <a:schemeClr val="accent1"/>
                </a:solidFill>
                <a:latin typeface="+mj-lt"/>
              </a:rPr>
              <a:t>				THEN</a:t>
            </a:r>
            <a:r>
              <a:rPr lang="tr-TR" sz="2400" dirty="0">
                <a:latin typeface="+mj-lt"/>
              </a:rPr>
              <a:t> </a:t>
            </a:r>
            <a:r>
              <a:rPr lang="tr-TR" sz="2400" dirty="0">
                <a:solidFill>
                  <a:srgbClr val="FF33CC"/>
                </a:solidFill>
                <a:latin typeface="+mj-lt"/>
              </a:rPr>
              <a:t>low-risk </a:t>
            </a:r>
            <a:r>
              <a:rPr lang="tr-TR" sz="2400" dirty="0">
                <a:solidFill>
                  <a:schemeClr val="accent1"/>
                </a:solidFill>
                <a:latin typeface="+mj-lt"/>
              </a:rPr>
              <a:t>ELSE</a:t>
            </a:r>
            <a:r>
              <a:rPr lang="tr-TR" sz="2400" dirty="0">
                <a:latin typeface="+mj-lt"/>
              </a:rPr>
              <a:t> </a:t>
            </a:r>
            <a:r>
              <a:rPr lang="tr-TR" sz="2400" dirty="0">
                <a:solidFill>
                  <a:srgbClr val="FF0000"/>
                </a:solidFill>
                <a:latin typeface="+mj-lt"/>
              </a:rPr>
              <a:t>high-risk</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0071368A-975E-40BF-B5CE-B80B267BF84C}" type="datetime1">
              <a:rPr lang="en-IN" smtClean="0"/>
              <a:pPr/>
              <a:t>02-11-2022</a:t>
            </a:fld>
            <a:endParaRPr lang="en-IN"/>
          </a:p>
        </p:txBody>
      </p:sp>
    </p:spTree>
    <p:extLst>
      <p:ext uri="{BB962C8B-B14F-4D97-AF65-F5344CB8AC3E}">
        <p14:creationId xmlns="" xmlns:p14="http://schemas.microsoft.com/office/powerpoint/2010/main" val="1280221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dirty="0">
                <a:latin typeface="Times New Roman" panose="02020603050405020304" pitchFamily="18" charset="0"/>
                <a:cs typeface="Times New Roman" panose="02020603050405020304" pitchFamily="18" charset="0"/>
              </a:rPr>
              <a:t>Classification: Applications</a:t>
            </a:r>
          </a:p>
        </p:txBody>
      </p:sp>
      <p:sp>
        <p:nvSpPr>
          <p:cNvPr id="10" name="Slide Number Placeholder 9"/>
          <p:cNvSpPr>
            <a:spLocks noGrp="1"/>
          </p:cNvSpPr>
          <p:nvPr>
            <p:ph type="sldNum" sz="quarter" idx="12"/>
          </p:nvPr>
        </p:nvSpPr>
        <p:spPr/>
        <p:txBody>
          <a:bodyPr>
            <a:normAutofit/>
          </a:bodyPr>
          <a:lstStyle/>
          <a:p>
            <a:fld id="{6DF4C409-C017-451C-B236-E185BBA6E0E4}" type="slidenum">
              <a:rPr lang="tr-TR" smtClean="0"/>
              <a:pPr/>
              <a:t>11</a:t>
            </a:fld>
            <a:endParaRPr lang="tr-TR" dirty="0"/>
          </a:p>
        </p:txBody>
      </p:sp>
      <p:sp>
        <p:nvSpPr>
          <p:cNvPr id="88067" name="Rectangle 3"/>
          <p:cNvSpPr>
            <a:spLocks noGrp="1" noChangeArrowheads="1"/>
          </p:cNvSpPr>
          <p:nvPr>
            <p:ph sz="quarter" idx="1"/>
          </p:nvPr>
        </p:nvSpPr>
        <p:spPr/>
        <p:txBody>
          <a:bodyPr>
            <a:normAutofit/>
          </a:bodyPr>
          <a:lstStyle/>
          <a:p>
            <a:pPr>
              <a:lnSpc>
                <a:spcPct val="90000"/>
              </a:lnSpc>
            </a:pPr>
            <a:r>
              <a:rPr lang="tr-TR" dirty="0">
                <a:latin typeface="Times New Roman" panose="02020603050405020304" pitchFamily="18" charset="0"/>
                <a:cs typeface="Times New Roman" panose="02020603050405020304" pitchFamily="18" charset="0"/>
              </a:rPr>
              <a:t>Aka Pattern recognition</a:t>
            </a:r>
          </a:p>
          <a:p>
            <a:pPr>
              <a:lnSpc>
                <a:spcPct val="90000"/>
              </a:lnSpc>
            </a:pPr>
            <a:r>
              <a:rPr lang="tr-TR" dirty="0">
                <a:solidFill>
                  <a:schemeClr val="accent1"/>
                </a:solidFill>
                <a:latin typeface="Times New Roman" panose="02020603050405020304" pitchFamily="18" charset="0"/>
                <a:cs typeface="Times New Roman" panose="02020603050405020304" pitchFamily="18" charset="0"/>
              </a:rPr>
              <a:t>Face recognition: </a:t>
            </a:r>
            <a:r>
              <a:rPr lang="tr-TR" dirty="0">
                <a:latin typeface="Times New Roman" panose="02020603050405020304" pitchFamily="18" charset="0"/>
                <a:cs typeface="Times New Roman" panose="02020603050405020304" pitchFamily="18" charset="0"/>
              </a:rPr>
              <a:t>Pose, lighting, occlusion (glasses, beard), make-up, hair style </a:t>
            </a:r>
          </a:p>
          <a:p>
            <a:pPr>
              <a:lnSpc>
                <a:spcPct val="90000"/>
              </a:lnSpc>
            </a:pPr>
            <a:r>
              <a:rPr lang="tr-TR" dirty="0">
                <a:solidFill>
                  <a:schemeClr val="accent1"/>
                </a:solidFill>
                <a:latin typeface="Times New Roman" panose="02020603050405020304" pitchFamily="18" charset="0"/>
                <a:cs typeface="Times New Roman" panose="02020603050405020304" pitchFamily="18" charset="0"/>
              </a:rPr>
              <a:t>Character recognition: </a:t>
            </a:r>
            <a:r>
              <a:rPr lang="tr-TR" dirty="0">
                <a:latin typeface="Times New Roman" panose="02020603050405020304" pitchFamily="18" charset="0"/>
                <a:cs typeface="Times New Roman" panose="02020603050405020304" pitchFamily="18" charset="0"/>
              </a:rPr>
              <a:t>Different handwriting styles.</a:t>
            </a:r>
          </a:p>
          <a:p>
            <a:pPr>
              <a:lnSpc>
                <a:spcPct val="90000"/>
              </a:lnSpc>
            </a:pPr>
            <a:r>
              <a:rPr lang="tr-TR" dirty="0">
                <a:solidFill>
                  <a:schemeClr val="accent1"/>
                </a:solidFill>
                <a:latin typeface="Times New Roman" panose="02020603050405020304" pitchFamily="18" charset="0"/>
                <a:cs typeface="Times New Roman" panose="02020603050405020304" pitchFamily="18" charset="0"/>
              </a:rPr>
              <a:t>Speech recognition: </a:t>
            </a:r>
            <a:r>
              <a:rPr lang="tr-TR" dirty="0">
                <a:latin typeface="Times New Roman" panose="02020603050405020304" pitchFamily="18" charset="0"/>
                <a:cs typeface="Times New Roman" panose="02020603050405020304" pitchFamily="18" charset="0"/>
              </a:rPr>
              <a:t>Temporal dependency. </a:t>
            </a:r>
          </a:p>
          <a:p>
            <a:pPr>
              <a:lnSpc>
                <a:spcPct val="90000"/>
              </a:lnSpc>
            </a:pPr>
            <a:r>
              <a:rPr lang="tr-TR" dirty="0" smtClean="0">
                <a:solidFill>
                  <a:schemeClr val="accent1"/>
                </a:solidFill>
                <a:latin typeface="Times New Roman" panose="02020603050405020304" pitchFamily="18" charset="0"/>
                <a:cs typeface="Times New Roman" panose="02020603050405020304" pitchFamily="18" charset="0"/>
              </a:rPr>
              <a:t>Medical </a:t>
            </a:r>
            <a:r>
              <a:rPr lang="tr-TR" dirty="0">
                <a:solidFill>
                  <a:schemeClr val="accent1"/>
                </a:solidFill>
                <a:latin typeface="Times New Roman" panose="02020603050405020304" pitchFamily="18" charset="0"/>
                <a:cs typeface="Times New Roman" panose="02020603050405020304" pitchFamily="18" charset="0"/>
              </a:rPr>
              <a:t>diagnosis: </a:t>
            </a:r>
            <a:r>
              <a:rPr lang="tr-TR" dirty="0">
                <a:latin typeface="Times New Roman" panose="02020603050405020304" pitchFamily="18" charset="0"/>
                <a:cs typeface="Times New Roman" panose="02020603050405020304" pitchFamily="18" charset="0"/>
              </a:rPr>
              <a:t>From symptoms to </a:t>
            </a:r>
            <a:r>
              <a:rPr lang="tr-TR" dirty="0" smtClean="0">
                <a:latin typeface="Times New Roman" panose="02020603050405020304" pitchFamily="18" charset="0"/>
                <a:cs typeface="Times New Roman" panose="02020603050405020304" pitchFamily="18" charset="0"/>
              </a:rPr>
              <a:t>illnesses</a:t>
            </a:r>
          </a:p>
          <a:p>
            <a:pPr>
              <a:lnSpc>
                <a:spcPct val="90000"/>
              </a:lnSpc>
            </a:pPr>
            <a:r>
              <a:rPr lang="tr-TR" dirty="0" smtClean="0">
                <a:solidFill>
                  <a:schemeClr val="accent1"/>
                </a:solidFill>
                <a:latin typeface="Times New Roman" panose="02020603050405020304" pitchFamily="18" charset="0"/>
                <a:cs typeface="Times New Roman" panose="02020603050405020304" pitchFamily="18" charset="0"/>
              </a:rPr>
              <a:t>Biometrics: </a:t>
            </a:r>
            <a:r>
              <a:rPr lang="tr-TR" dirty="0" smtClean="0">
                <a:latin typeface="Times New Roman" panose="02020603050405020304" pitchFamily="18" charset="0"/>
                <a:cs typeface="Times New Roman" panose="02020603050405020304" pitchFamily="18" charset="0"/>
              </a:rPr>
              <a:t>Recognition/authentication using physical and/or behavioral characteristics: Face, iris, signature, etc</a:t>
            </a:r>
            <a:endParaRPr lang="tr-TR" dirty="0">
              <a:latin typeface="Times New Roman" panose="02020603050405020304" pitchFamily="18" charset="0"/>
              <a:cs typeface="Times New Roman" panose="02020603050405020304" pitchFamily="18" charset="0"/>
            </a:endParaRPr>
          </a:p>
          <a:p>
            <a:pPr>
              <a:lnSpc>
                <a:spcPct val="90000"/>
              </a:lnSpc>
            </a:pPr>
            <a:r>
              <a:rPr lang="tr-TR" dirty="0" smtClean="0">
                <a:solidFill>
                  <a:schemeClr val="accent1"/>
                </a:solidFill>
                <a:latin typeface="Times New Roman" panose="02020603050405020304" pitchFamily="18" charset="0"/>
                <a:cs typeface="Times New Roman" panose="02020603050405020304" pitchFamily="18" charset="0"/>
              </a:rPr>
              <a:t>Outlier/novelty detection:</a:t>
            </a:r>
            <a:endParaRPr lang="tr-T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A1804305-42F1-4AFA-A9FF-ED33768EE1E8}" type="datetime1">
              <a:rPr lang="en-IN" smtClean="0"/>
              <a:pPr/>
              <a:t>02-11-2022</a:t>
            </a:fld>
            <a:endParaRPr lang="en-IN"/>
          </a:p>
        </p:txBody>
      </p:sp>
    </p:spTree>
    <p:extLst>
      <p:ext uri="{BB962C8B-B14F-4D97-AF65-F5344CB8AC3E}">
        <p14:creationId xmlns="" xmlns:p14="http://schemas.microsoft.com/office/powerpoint/2010/main" val="3846291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normAutofit/>
          </a:bodyPr>
          <a:lstStyle/>
          <a:p>
            <a:r>
              <a:rPr lang="tr-TR" dirty="0">
                <a:latin typeface="Times New Roman" panose="02020603050405020304" pitchFamily="18" charset="0"/>
                <a:cs typeface="Times New Roman" panose="02020603050405020304" pitchFamily="18" charset="0"/>
              </a:rPr>
              <a:t>Face Recognition</a:t>
            </a:r>
          </a:p>
        </p:txBody>
      </p:sp>
      <p:sp>
        <p:nvSpPr>
          <p:cNvPr id="19" name="Slide Number Placeholder 18"/>
          <p:cNvSpPr>
            <a:spLocks noGrp="1"/>
          </p:cNvSpPr>
          <p:nvPr>
            <p:ph type="sldNum" sz="quarter" idx="12"/>
          </p:nvPr>
        </p:nvSpPr>
        <p:spPr/>
        <p:txBody>
          <a:bodyPr>
            <a:normAutofit/>
          </a:bodyPr>
          <a:lstStyle/>
          <a:p>
            <a:fld id="{6DF4C409-C017-451C-B236-E185BBA6E0E4}" type="slidenum">
              <a:rPr lang="tr-TR" smtClean="0"/>
              <a:pPr/>
              <a:t>12</a:t>
            </a:fld>
            <a:endParaRPr lang="tr-TR" dirty="0"/>
          </a:p>
        </p:txBody>
      </p:sp>
      <p:pic>
        <p:nvPicPr>
          <p:cNvPr id="304145" name="Picture 17" descr="011"/>
          <p:cNvPicPr>
            <a:picLocks noChangeAspect="1" noChangeArrowheads="1"/>
          </p:cNvPicPr>
          <p:nvPr/>
        </p:nvPicPr>
        <p:blipFill>
          <a:blip r:embed="rId3" cstate="print"/>
          <a:srcRect/>
          <a:stretch>
            <a:fillRect/>
          </a:stretch>
        </p:blipFill>
        <p:spPr bwMode="auto">
          <a:xfrm>
            <a:off x="2279650" y="2492375"/>
            <a:ext cx="876300" cy="1066800"/>
          </a:xfrm>
          <a:prstGeom prst="rect">
            <a:avLst/>
          </a:prstGeom>
          <a:noFill/>
        </p:spPr>
      </p:pic>
      <p:pic>
        <p:nvPicPr>
          <p:cNvPr id="304146" name="Picture 18" descr="012"/>
          <p:cNvPicPr>
            <a:picLocks noChangeAspect="1" noChangeArrowheads="1"/>
          </p:cNvPicPr>
          <p:nvPr/>
        </p:nvPicPr>
        <p:blipFill>
          <a:blip r:embed="rId4" cstate="print"/>
          <a:srcRect/>
          <a:stretch>
            <a:fillRect/>
          </a:stretch>
        </p:blipFill>
        <p:spPr bwMode="auto">
          <a:xfrm>
            <a:off x="3287713" y="2492375"/>
            <a:ext cx="876300" cy="1066800"/>
          </a:xfrm>
          <a:prstGeom prst="rect">
            <a:avLst/>
          </a:prstGeom>
          <a:noFill/>
        </p:spPr>
      </p:pic>
      <p:pic>
        <p:nvPicPr>
          <p:cNvPr id="304147" name="Picture 19" descr="010"/>
          <p:cNvPicPr>
            <a:picLocks noChangeAspect="1" noChangeArrowheads="1"/>
          </p:cNvPicPr>
          <p:nvPr/>
        </p:nvPicPr>
        <p:blipFill>
          <a:blip r:embed="rId5" cstate="print"/>
          <a:srcRect/>
          <a:stretch>
            <a:fillRect/>
          </a:stretch>
        </p:blipFill>
        <p:spPr bwMode="auto">
          <a:xfrm>
            <a:off x="4295775" y="2492375"/>
            <a:ext cx="876300" cy="1066800"/>
          </a:xfrm>
          <a:prstGeom prst="rect">
            <a:avLst/>
          </a:prstGeom>
          <a:noFill/>
        </p:spPr>
      </p:pic>
      <p:pic>
        <p:nvPicPr>
          <p:cNvPr id="304148" name="Picture 20" descr="013"/>
          <p:cNvPicPr>
            <a:picLocks noChangeAspect="1" noChangeArrowheads="1"/>
          </p:cNvPicPr>
          <p:nvPr/>
        </p:nvPicPr>
        <p:blipFill>
          <a:blip r:embed="rId6" cstate="print"/>
          <a:srcRect/>
          <a:stretch>
            <a:fillRect/>
          </a:stretch>
        </p:blipFill>
        <p:spPr bwMode="auto">
          <a:xfrm>
            <a:off x="5303838" y="2492375"/>
            <a:ext cx="876300" cy="1066800"/>
          </a:xfrm>
          <a:prstGeom prst="rect">
            <a:avLst/>
          </a:prstGeom>
          <a:noFill/>
        </p:spPr>
      </p:pic>
      <p:pic>
        <p:nvPicPr>
          <p:cNvPr id="304149" name="Picture 21" descr="014"/>
          <p:cNvPicPr>
            <a:picLocks noChangeAspect="1" noChangeArrowheads="1"/>
          </p:cNvPicPr>
          <p:nvPr/>
        </p:nvPicPr>
        <p:blipFill>
          <a:blip r:embed="rId7" cstate="print"/>
          <a:srcRect/>
          <a:stretch>
            <a:fillRect/>
          </a:stretch>
        </p:blipFill>
        <p:spPr bwMode="auto">
          <a:xfrm>
            <a:off x="2208213" y="4508500"/>
            <a:ext cx="876300" cy="1066800"/>
          </a:xfrm>
          <a:prstGeom prst="rect">
            <a:avLst/>
          </a:prstGeom>
          <a:noFill/>
        </p:spPr>
      </p:pic>
      <p:pic>
        <p:nvPicPr>
          <p:cNvPr id="304150" name="Picture 22" descr="020"/>
          <p:cNvPicPr>
            <a:picLocks noChangeAspect="1" noChangeArrowheads="1"/>
          </p:cNvPicPr>
          <p:nvPr/>
        </p:nvPicPr>
        <p:blipFill>
          <a:blip r:embed="rId8" cstate="print"/>
          <a:srcRect/>
          <a:stretch>
            <a:fillRect/>
          </a:stretch>
        </p:blipFill>
        <p:spPr bwMode="auto">
          <a:xfrm>
            <a:off x="3216275" y="4508500"/>
            <a:ext cx="876300" cy="1066800"/>
          </a:xfrm>
          <a:prstGeom prst="rect">
            <a:avLst/>
          </a:prstGeom>
          <a:noFill/>
        </p:spPr>
      </p:pic>
      <p:pic>
        <p:nvPicPr>
          <p:cNvPr id="304151" name="Picture 23" descr="105"/>
          <p:cNvPicPr>
            <a:picLocks noChangeAspect="1" noChangeArrowheads="1"/>
          </p:cNvPicPr>
          <p:nvPr/>
        </p:nvPicPr>
        <p:blipFill>
          <a:blip r:embed="rId9" cstate="print"/>
          <a:srcRect/>
          <a:stretch>
            <a:fillRect/>
          </a:stretch>
        </p:blipFill>
        <p:spPr bwMode="auto">
          <a:xfrm>
            <a:off x="4224338" y="4508500"/>
            <a:ext cx="876300" cy="1066800"/>
          </a:xfrm>
          <a:prstGeom prst="rect">
            <a:avLst/>
          </a:prstGeom>
          <a:noFill/>
        </p:spPr>
      </p:pic>
      <p:pic>
        <p:nvPicPr>
          <p:cNvPr id="304152" name="Picture 24" descr="350"/>
          <p:cNvPicPr>
            <a:picLocks noChangeAspect="1" noChangeArrowheads="1"/>
          </p:cNvPicPr>
          <p:nvPr/>
        </p:nvPicPr>
        <p:blipFill>
          <a:blip r:embed="rId10" cstate="print"/>
          <a:srcRect/>
          <a:stretch>
            <a:fillRect/>
          </a:stretch>
        </p:blipFill>
        <p:spPr bwMode="auto">
          <a:xfrm>
            <a:off x="5232400" y="4508500"/>
            <a:ext cx="876300" cy="1066800"/>
          </a:xfrm>
          <a:prstGeom prst="rect">
            <a:avLst/>
          </a:prstGeom>
          <a:noFill/>
        </p:spPr>
      </p:pic>
      <p:sp>
        <p:nvSpPr>
          <p:cNvPr id="304153" name="Text Box 25"/>
          <p:cNvSpPr txBox="1">
            <a:spLocks noChangeArrowheads="1"/>
          </p:cNvSpPr>
          <p:nvPr/>
        </p:nvSpPr>
        <p:spPr bwMode="auto">
          <a:xfrm>
            <a:off x="2135188" y="1844675"/>
            <a:ext cx="3913635" cy="461665"/>
          </a:xfrm>
          <a:prstGeom prst="rect">
            <a:avLst/>
          </a:prstGeom>
          <a:noFill/>
          <a:ln w="9525">
            <a:noFill/>
            <a:miter lim="800000"/>
            <a:headEnd/>
            <a:tailEnd/>
          </a:ln>
          <a:effectLst/>
        </p:spPr>
        <p:txBody>
          <a:bodyPr wrap="none">
            <a:spAutoFit/>
          </a:bodyPr>
          <a:lstStyle/>
          <a:p>
            <a:r>
              <a:rPr lang="tr-TR" sz="2400" dirty="0">
                <a:solidFill>
                  <a:schemeClr val="accent1"/>
                </a:solidFill>
                <a:latin typeface="Times New Roman" panose="02020603050405020304" pitchFamily="18" charset="0"/>
                <a:cs typeface="Times New Roman" panose="02020603050405020304" pitchFamily="18" charset="0"/>
              </a:rPr>
              <a:t>Training examples of a person</a:t>
            </a:r>
          </a:p>
        </p:txBody>
      </p:sp>
      <p:sp>
        <p:nvSpPr>
          <p:cNvPr id="304154" name="Text Box 26"/>
          <p:cNvSpPr txBox="1">
            <a:spLocks noChangeArrowheads="1"/>
          </p:cNvSpPr>
          <p:nvPr/>
        </p:nvSpPr>
        <p:spPr bwMode="auto">
          <a:xfrm>
            <a:off x="2208214" y="3933825"/>
            <a:ext cx="1790875" cy="461665"/>
          </a:xfrm>
          <a:prstGeom prst="rect">
            <a:avLst/>
          </a:prstGeom>
          <a:noFill/>
          <a:ln w="9525">
            <a:noFill/>
            <a:miter lim="800000"/>
            <a:headEnd/>
            <a:tailEnd/>
          </a:ln>
          <a:effectLst/>
        </p:spPr>
        <p:txBody>
          <a:bodyPr wrap="none">
            <a:spAutoFit/>
          </a:bodyPr>
          <a:lstStyle/>
          <a:p>
            <a:r>
              <a:rPr lang="tr-TR" sz="2400" dirty="0">
                <a:solidFill>
                  <a:schemeClr val="accent1"/>
                </a:solidFill>
                <a:latin typeface="Lucida Bright" pitchFamily="18" charset="0"/>
              </a:rPr>
              <a:t>Test </a:t>
            </a:r>
            <a:r>
              <a:rPr lang="tr-TR" sz="2400" dirty="0">
                <a:solidFill>
                  <a:schemeClr val="accent1"/>
                </a:solidFill>
                <a:latin typeface="Times New Roman" panose="02020603050405020304" pitchFamily="18" charset="0"/>
                <a:cs typeface="Times New Roman" panose="02020603050405020304" pitchFamily="18" charset="0"/>
              </a:rPr>
              <a:t>images</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6EB6F2DC-C371-4EC5-BE99-AD50380CB299}" type="datetime1">
              <a:rPr lang="en-IN" smtClean="0"/>
              <a:pPr/>
              <a:t>02-11-2022</a:t>
            </a:fld>
            <a:endParaRPr lang="en-IN"/>
          </a:p>
        </p:txBody>
      </p:sp>
    </p:spTree>
    <p:extLst>
      <p:ext uri="{BB962C8B-B14F-4D97-AF65-F5344CB8AC3E}">
        <p14:creationId xmlns="" xmlns:p14="http://schemas.microsoft.com/office/powerpoint/2010/main" val="3168496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1981200" y="457200"/>
            <a:ext cx="8229600" cy="667544"/>
          </a:xfrm>
        </p:spPr>
        <p:txBody>
          <a:bodyPr>
            <a:normAutofit fontScale="90000"/>
          </a:bodyPr>
          <a:lstStyle/>
          <a:p>
            <a:pPr algn="ctr"/>
            <a:r>
              <a:rPr lang="tr-TR" b="1" dirty="0">
                <a:latin typeface="Times New Roman" panose="02020603050405020304" pitchFamily="18" charset="0"/>
                <a:cs typeface="Times New Roman" panose="02020603050405020304" pitchFamily="18" charset="0"/>
              </a:rPr>
              <a:t>Regression</a:t>
            </a:r>
          </a:p>
        </p:txBody>
      </p:sp>
      <p:sp>
        <p:nvSpPr>
          <p:cNvPr id="90117" name="Rectangle 5"/>
          <p:cNvSpPr>
            <a:spLocks noGrp="1" noChangeArrowheads="1"/>
          </p:cNvSpPr>
          <p:nvPr>
            <p:ph type="body" sz="half" idx="1"/>
          </p:nvPr>
        </p:nvSpPr>
        <p:spPr/>
        <p:txBody>
          <a:bodyPr>
            <a:normAutofit/>
          </a:bodyPr>
          <a:lstStyle/>
          <a:p>
            <a:r>
              <a:rPr lang="tr-TR" sz="2400" dirty="0">
                <a:latin typeface="Times New Roman" panose="02020603050405020304" pitchFamily="18" charset="0"/>
                <a:cs typeface="Times New Roman" panose="02020603050405020304" pitchFamily="18" charset="0"/>
              </a:rPr>
              <a:t>Example: Price of a used car</a:t>
            </a:r>
          </a:p>
          <a:p>
            <a:r>
              <a:rPr lang="tr-TR" sz="2400" i="1" dirty="0">
                <a:latin typeface="Times New Roman" panose="02020603050405020304" pitchFamily="18" charset="0"/>
                <a:cs typeface="Times New Roman" panose="02020603050405020304" pitchFamily="18" charset="0"/>
              </a:rPr>
              <a:t>x </a:t>
            </a:r>
            <a:r>
              <a:rPr lang="tr-TR" sz="2400" dirty="0">
                <a:latin typeface="Times New Roman" panose="02020603050405020304" pitchFamily="18" charset="0"/>
                <a:cs typeface="Times New Roman" panose="02020603050405020304" pitchFamily="18" charset="0"/>
              </a:rPr>
              <a:t>: car attributes</a:t>
            </a:r>
          </a:p>
          <a:p>
            <a:pPr>
              <a:buFont typeface="Wingdings" pitchFamily="2" charset="2"/>
              <a:buNone/>
            </a:pP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y </a:t>
            </a:r>
            <a:r>
              <a:rPr lang="tr-TR" sz="2400" dirty="0">
                <a:latin typeface="Times New Roman" panose="02020603050405020304" pitchFamily="18" charset="0"/>
                <a:cs typeface="Times New Roman" panose="02020603050405020304" pitchFamily="18" charset="0"/>
              </a:rPr>
              <a:t>: price</a:t>
            </a:r>
          </a:p>
          <a:p>
            <a:pPr>
              <a:buFont typeface="Wingdings" pitchFamily="2" charset="2"/>
              <a:buNone/>
            </a:pP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y </a:t>
            </a: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g </a:t>
            </a:r>
            <a:r>
              <a:rPr lang="tr-TR" sz="2400" dirty="0">
                <a:latin typeface="Times New Roman" panose="02020603050405020304" pitchFamily="18" charset="0"/>
                <a:cs typeface="Times New Roman" panose="02020603050405020304" pitchFamily="18" charset="0"/>
              </a:rPr>
              <a:t>(</a:t>
            </a:r>
            <a:r>
              <a:rPr lang="tr-TR" sz="2400" i="1" dirty="0">
                <a:latin typeface="Times New Roman" panose="02020603050405020304" pitchFamily="18" charset="0"/>
                <a:cs typeface="Times New Roman" panose="02020603050405020304" pitchFamily="18" charset="0"/>
              </a:rPr>
              <a:t>x </a:t>
            </a:r>
            <a:r>
              <a:rPr lang="tr-TR" sz="2400" dirty="0">
                <a:latin typeface="Times New Roman" panose="02020603050405020304" pitchFamily="18" charset="0"/>
                <a:cs typeface="Times New Roman" panose="02020603050405020304" pitchFamily="18" charset="0"/>
              </a:rPr>
              <a:t>| </a:t>
            </a:r>
            <a:r>
              <a:rPr lang="tr-TR" sz="2400" i="1" dirty="0" smtClean="0">
                <a:latin typeface="Times New Roman" panose="02020603050405020304" pitchFamily="18" charset="0"/>
                <a:cs typeface="Times New Roman" panose="02020603050405020304" pitchFamily="18" charset="0"/>
              </a:rPr>
              <a:t>q </a:t>
            </a:r>
            <a:r>
              <a:rPr lang="tr-TR" sz="2400" dirty="0" smtClean="0">
                <a:latin typeface="Times New Roman" panose="02020603050405020304" pitchFamily="18" charset="0"/>
                <a:cs typeface="Times New Roman" panose="02020603050405020304" pitchFamily="18" charset="0"/>
              </a:rPr>
              <a:t>)</a:t>
            </a:r>
            <a:endParaRPr lang="tr-TR" sz="2400" dirty="0">
              <a:latin typeface="Times New Roman" panose="02020603050405020304" pitchFamily="18" charset="0"/>
              <a:cs typeface="Times New Roman" panose="02020603050405020304" pitchFamily="18" charset="0"/>
            </a:endParaRPr>
          </a:p>
          <a:p>
            <a:pPr>
              <a:buFont typeface="Wingdings" pitchFamily="2" charset="2"/>
              <a:buNone/>
            </a:pP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g </a:t>
            </a:r>
            <a:r>
              <a:rPr lang="tr-TR" sz="2400" dirty="0">
                <a:latin typeface="Times New Roman" panose="02020603050405020304" pitchFamily="18" charset="0"/>
                <a:cs typeface="Times New Roman" panose="02020603050405020304" pitchFamily="18" charset="0"/>
              </a:rPr>
              <a:t>( ) model,</a:t>
            </a:r>
          </a:p>
          <a:p>
            <a:pPr>
              <a:buFont typeface="Wingdings" pitchFamily="2" charset="2"/>
              <a:buNone/>
            </a:pPr>
            <a:r>
              <a:rPr lang="tr-TR" sz="2400" dirty="0">
                <a:latin typeface="Times New Roman" panose="02020603050405020304" pitchFamily="18" charset="0"/>
                <a:cs typeface="Times New Roman" panose="02020603050405020304" pitchFamily="18" charset="0"/>
              </a:rPr>
              <a:t>	</a:t>
            </a:r>
            <a:r>
              <a:rPr lang="tr-TR" sz="2400" i="1" dirty="0" smtClean="0">
                <a:latin typeface="Times New Roman" panose="02020603050405020304" pitchFamily="18" charset="0"/>
                <a:cs typeface="Times New Roman" panose="02020603050405020304" pitchFamily="18" charset="0"/>
              </a:rPr>
              <a:t> q </a:t>
            </a:r>
            <a:r>
              <a:rPr lang="tr-TR" sz="2400" dirty="0" smtClean="0">
                <a:latin typeface="Times New Roman" panose="02020603050405020304" pitchFamily="18" charset="0"/>
                <a:cs typeface="Times New Roman" panose="02020603050405020304" pitchFamily="18" charset="0"/>
              </a:rPr>
              <a:t>parameters</a:t>
            </a:r>
            <a:endParaRPr lang="tr-TR" sz="2400" dirty="0">
              <a:latin typeface="Times New Roman" panose="02020603050405020304" pitchFamily="18" charset="0"/>
              <a:cs typeface="Times New Roman" panose="02020603050405020304" pitchFamily="18" charset="0"/>
            </a:endParaRPr>
          </a:p>
        </p:txBody>
      </p:sp>
      <p:pic>
        <p:nvPicPr>
          <p:cNvPr id="90118" name="Picture 6"/>
          <p:cNvPicPr>
            <a:picLocks noGrp="1" noChangeAspect="1" noChangeArrowheads="1"/>
          </p:cNvPicPr>
          <p:nvPr>
            <p:ph sz="half" idx="2"/>
          </p:nvPr>
        </p:nvPicPr>
        <p:blipFill>
          <a:blip r:embed="rId2" cstate="print"/>
          <a:srcRect/>
          <a:stretch>
            <a:fillRect/>
          </a:stretch>
        </p:blipFill>
        <p:spPr>
          <a:xfrm>
            <a:off x="6200776" y="1736725"/>
            <a:ext cx="4546600" cy="4375150"/>
          </a:xfrm>
        </p:spPr>
      </p:pic>
      <p:sp>
        <p:nvSpPr>
          <p:cNvPr id="10" name="Slide Number Placeholder 9"/>
          <p:cNvSpPr>
            <a:spLocks noGrp="1"/>
          </p:cNvSpPr>
          <p:nvPr>
            <p:ph type="sldNum" sz="quarter" idx="11"/>
          </p:nvPr>
        </p:nvSpPr>
        <p:spPr/>
        <p:txBody>
          <a:bodyPr/>
          <a:lstStyle/>
          <a:p>
            <a:fld id="{B25A429E-EC32-4435-B6D9-2C358E91B0C4}" type="slidenum">
              <a:rPr lang="tr-TR" smtClean="0"/>
              <a:pPr/>
              <a:t>13</a:t>
            </a:fld>
            <a:endParaRPr lang="tr-TR"/>
          </a:p>
        </p:txBody>
      </p:sp>
      <p:sp>
        <p:nvSpPr>
          <p:cNvPr id="90121" name="Text Box 9"/>
          <p:cNvSpPr txBox="1">
            <a:spLocks noChangeArrowheads="1"/>
          </p:cNvSpPr>
          <p:nvPr/>
        </p:nvSpPr>
        <p:spPr bwMode="auto">
          <a:xfrm>
            <a:off x="7751763" y="2779714"/>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rPr>
              <a:t>y </a:t>
            </a:r>
            <a:r>
              <a:rPr lang="tr-TR" sz="2400" dirty="0">
                <a:solidFill>
                  <a:schemeClr val="accent1"/>
                </a:solidFill>
              </a:rPr>
              <a:t>= </a:t>
            </a:r>
            <a:r>
              <a:rPr lang="tr-TR" sz="2400" i="1" dirty="0">
                <a:solidFill>
                  <a:schemeClr val="accent1"/>
                </a:solidFill>
              </a:rPr>
              <a:t>wx</a:t>
            </a:r>
            <a:r>
              <a:rPr lang="tr-TR" sz="2400" dirty="0">
                <a:solidFill>
                  <a:schemeClr val="accent1"/>
                </a:solidFill>
              </a:rPr>
              <a:t>+</a:t>
            </a:r>
            <a:r>
              <a:rPr lang="tr-TR" sz="2400" i="1" dirty="0">
                <a:solidFill>
                  <a:schemeClr val="accent1"/>
                </a:solidFill>
              </a:rPr>
              <a:t>w</a:t>
            </a:r>
            <a:r>
              <a:rPr lang="tr-TR" sz="2400" baseline="-25000" dirty="0">
                <a:solidFill>
                  <a:schemeClr val="accent1"/>
                </a:solidFill>
              </a:rPr>
              <a:t>0</a:t>
            </a:r>
            <a:endParaRPr lang="en-GB" sz="2400" baseline="-25000" dirty="0">
              <a:solidFill>
                <a:schemeClr val="accent1"/>
              </a:solidFill>
            </a:endParaRPr>
          </a:p>
        </p:txBody>
      </p:sp>
      <p:sp>
        <p:nvSpPr>
          <p:cNvPr id="2" name="Footer Placeholder 1"/>
          <p:cNvSpPr>
            <a:spLocks noGrp="1"/>
          </p:cNvSpPr>
          <p:nvPr>
            <p:ph type="ftr" sz="quarter" idx="10"/>
          </p:nvPr>
        </p:nvSpPr>
        <p:spPr/>
        <p:txBody>
          <a:bodyPr/>
          <a:lstStyle/>
          <a:p>
            <a:r>
              <a:rPr lang="en-US" smtClean="0"/>
              <a:t>R K Aishwaryalakshmi, AP/CSE</a:t>
            </a:r>
            <a:endParaRPr lang="tr-TR"/>
          </a:p>
        </p:txBody>
      </p:sp>
    </p:spTree>
    <p:extLst>
      <p:ext uri="{BB962C8B-B14F-4D97-AF65-F5344CB8AC3E}">
        <p14:creationId xmlns="" xmlns:p14="http://schemas.microsoft.com/office/powerpoint/2010/main" val="984001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063552" y="332656"/>
            <a:ext cx="8229600" cy="864518"/>
          </a:xfrm>
        </p:spPr>
        <p:txBody>
          <a:bodyPr>
            <a:normAutofit/>
          </a:bodyPr>
          <a:lstStyle/>
          <a:p>
            <a:pPr algn="ctr"/>
            <a:r>
              <a:rPr lang="tr-TR" sz="3600" b="1" dirty="0">
                <a:latin typeface="Times New Roman" panose="02020603050405020304" pitchFamily="18" charset="0"/>
                <a:cs typeface="Times New Roman" panose="02020603050405020304" pitchFamily="18" charset="0"/>
              </a:rPr>
              <a:t>Supervised Learning: Uses</a:t>
            </a:r>
          </a:p>
        </p:txBody>
      </p:sp>
      <p:sp>
        <p:nvSpPr>
          <p:cNvPr id="9" name="Slide Number Placeholder 8"/>
          <p:cNvSpPr>
            <a:spLocks noGrp="1"/>
          </p:cNvSpPr>
          <p:nvPr>
            <p:ph type="sldNum" sz="quarter" idx="12"/>
          </p:nvPr>
        </p:nvSpPr>
        <p:spPr/>
        <p:txBody>
          <a:bodyPr>
            <a:normAutofit/>
          </a:bodyPr>
          <a:lstStyle/>
          <a:p>
            <a:fld id="{6DF4C409-C017-451C-B236-E185BBA6E0E4}" type="slidenum">
              <a:rPr lang="tr-TR" smtClean="0"/>
              <a:pPr/>
              <a:t>14</a:t>
            </a:fld>
            <a:endParaRPr lang="tr-TR" dirty="0"/>
          </a:p>
        </p:txBody>
      </p:sp>
      <p:sp>
        <p:nvSpPr>
          <p:cNvPr id="89091" name="Rectangle 3"/>
          <p:cNvSpPr>
            <a:spLocks noGrp="1" noChangeArrowheads="1"/>
          </p:cNvSpPr>
          <p:nvPr>
            <p:ph sz="quarter" idx="1"/>
          </p:nvPr>
        </p:nvSpPr>
        <p:spPr/>
        <p:txBody>
          <a:bodyPr>
            <a:normAutofit/>
          </a:bodyPr>
          <a:lstStyle/>
          <a:p>
            <a:r>
              <a:rPr lang="tr-TR" dirty="0">
                <a:solidFill>
                  <a:schemeClr val="accent1"/>
                </a:solidFill>
                <a:latin typeface="Times New Roman" panose="02020603050405020304" pitchFamily="18" charset="0"/>
                <a:cs typeface="Times New Roman" panose="02020603050405020304" pitchFamily="18" charset="0"/>
              </a:rPr>
              <a:t>Prediction of future cases: </a:t>
            </a:r>
            <a:r>
              <a:rPr lang="tr-TR" dirty="0">
                <a:latin typeface="Times New Roman" panose="02020603050405020304" pitchFamily="18" charset="0"/>
                <a:cs typeface="Times New Roman" panose="02020603050405020304" pitchFamily="18" charset="0"/>
              </a:rPr>
              <a:t>Use the rule to predict the output for future inputs</a:t>
            </a:r>
          </a:p>
          <a:p>
            <a:r>
              <a:rPr lang="tr-TR" dirty="0">
                <a:solidFill>
                  <a:schemeClr val="accent1"/>
                </a:solidFill>
                <a:latin typeface="Times New Roman" panose="02020603050405020304" pitchFamily="18" charset="0"/>
                <a:cs typeface="Times New Roman" panose="02020603050405020304" pitchFamily="18" charset="0"/>
              </a:rPr>
              <a:t>Knowledge extraction: </a:t>
            </a:r>
            <a:r>
              <a:rPr lang="tr-TR" dirty="0">
                <a:latin typeface="Times New Roman" panose="02020603050405020304" pitchFamily="18" charset="0"/>
                <a:cs typeface="Times New Roman" panose="02020603050405020304" pitchFamily="18" charset="0"/>
              </a:rPr>
              <a:t>The rule is easy to understand</a:t>
            </a:r>
          </a:p>
          <a:p>
            <a:r>
              <a:rPr lang="tr-TR" dirty="0">
                <a:solidFill>
                  <a:schemeClr val="accent1"/>
                </a:solidFill>
                <a:latin typeface="Times New Roman" panose="02020603050405020304" pitchFamily="18" charset="0"/>
                <a:cs typeface="Times New Roman" panose="02020603050405020304" pitchFamily="18" charset="0"/>
              </a:rPr>
              <a:t>Compression:</a:t>
            </a:r>
            <a:r>
              <a:rPr lang="tr-TR" dirty="0">
                <a:latin typeface="Times New Roman" panose="02020603050405020304" pitchFamily="18" charset="0"/>
                <a:cs typeface="Times New Roman" panose="02020603050405020304" pitchFamily="18" charset="0"/>
              </a:rPr>
              <a:t> The rule is simpler than the data it explains</a:t>
            </a:r>
          </a:p>
          <a:p>
            <a:r>
              <a:rPr lang="tr-TR" dirty="0">
                <a:solidFill>
                  <a:schemeClr val="accent1"/>
                </a:solidFill>
                <a:latin typeface="Times New Roman" panose="02020603050405020304" pitchFamily="18" charset="0"/>
                <a:cs typeface="Times New Roman" panose="02020603050405020304" pitchFamily="18" charset="0"/>
              </a:rPr>
              <a:t>Outlier detection: </a:t>
            </a:r>
            <a:r>
              <a:rPr lang="tr-TR" dirty="0">
                <a:latin typeface="Times New Roman" panose="02020603050405020304" pitchFamily="18" charset="0"/>
                <a:cs typeface="Times New Roman" panose="02020603050405020304" pitchFamily="18" charset="0"/>
              </a:rPr>
              <a:t>Exceptions that are not covered by the rule, e.g., fraud</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EC9BD434-C765-492C-ACA7-8CEF9FADA739}" type="datetime1">
              <a:rPr lang="en-IN" smtClean="0"/>
              <a:pPr/>
              <a:t>02-11-2022</a:t>
            </a:fld>
            <a:endParaRPr lang="en-IN"/>
          </a:p>
        </p:txBody>
      </p:sp>
    </p:spTree>
    <p:extLst>
      <p:ext uri="{BB962C8B-B14F-4D97-AF65-F5344CB8AC3E}">
        <p14:creationId xmlns="" xmlns:p14="http://schemas.microsoft.com/office/powerpoint/2010/main" val="1094443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Autofit/>
          </a:bodyPr>
          <a:lstStyle/>
          <a:p>
            <a:pPr algn="ctr">
              <a:spcBef>
                <a:spcPts val="0"/>
              </a:spcBef>
              <a:buClr>
                <a:srgbClr val="008000"/>
              </a:buClr>
              <a:buSzPts val="3600"/>
            </a:pPr>
            <a:r>
              <a:rPr lang="en-US" sz="3600" b="1" dirty="0">
                <a:latin typeface="Times New Roman" panose="02020603050405020304" pitchFamily="18" charset="0"/>
                <a:ea typeface="+mn-ea"/>
                <a:cs typeface="Times New Roman" panose="02020603050405020304" pitchFamily="18" charset="0"/>
                <a:sym typeface="Century Schoolbook"/>
              </a:rPr>
              <a:t>Unsupervised Learning</a:t>
            </a:r>
            <a:br>
              <a:rPr lang="en-US" sz="3600" b="1" dirty="0">
                <a:latin typeface="Times New Roman" panose="02020603050405020304" pitchFamily="18" charset="0"/>
                <a:ea typeface="+mn-ea"/>
                <a:cs typeface="Times New Roman" panose="02020603050405020304" pitchFamily="18" charset="0"/>
                <a:sym typeface="Century Schoolbook"/>
              </a:rPr>
            </a:br>
            <a:endParaRPr sz="3600" b="1" dirty="0">
              <a:latin typeface="Times New Roman" panose="02020603050405020304" pitchFamily="18" charset="0"/>
              <a:ea typeface="+mn-ea"/>
              <a:cs typeface="Times New Roman" panose="02020603050405020304" pitchFamily="18" charset="0"/>
              <a:sym typeface="Century Schoolbook"/>
            </a:endParaRPr>
          </a:p>
        </p:txBody>
      </p:sp>
      <p:sp>
        <p:nvSpPr>
          <p:cNvPr id="173" name="Google Shape;173;p7"/>
          <p:cNvSpPr txBox="1">
            <a:spLocks noGrp="1"/>
          </p:cNvSpPr>
          <p:nvPr>
            <p:ph type="body" idx="1"/>
          </p:nvPr>
        </p:nvSpPr>
        <p:spPr>
          <a:xfrm>
            <a:off x="641445" y="846138"/>
            <a:ext cx="10740788" cy="3057122"/>
          </a:xfrm>
          <a:prstGeom prst="rect">
            <a:avLst/>
          </a:prstGeom>
          <a:noFill/>
          <a:ln>
            <a:noFill/>
          </a:ln>
        </p:spPr>
        <p:txBody>
          <a:bodyPr spcFirstLastPara="1" vert="horz" wrap="square" lIns="91425" tIns="45700" rIns="91425" bIns="45700" rtlCol="0" anchor="t" anchorCtr="0">
            <a:normAutofit lnSpcReduction="10000"/>
          </a:bodyPr>
          <a:lstStyle/>
          <a:p>
            <a:pPr marL="274320" indent="-274320" algn="just">
              <a:lnSpc>
                <a:spcPct val="100000"/>
              </a:lnSpc>
              <a:spcBef>
                <a:spcPts val="600"/>
              </a:spcBef>
              <a:buSzPts val="155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Unsupervised learning only have input data (X) and no corresponding output variables. </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for unsupervised learning is to model the underlying structure or distribution in the data in order to learn more about the data.</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are called unsupervised learning because unlike supervised learning above there is no correct answers and there is no teacher. </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Algorithms are left to their own devises to discover and present the interesting structure in the data.</a:t>
            </a:r>
            <a:endParaRPr sz="2400" dirty="0">
              <a:latin typeface="Times New Roman" panose="02020603050405020304" pitchFamily="18" charset="0"/>
              <a:cs typeface="Times New Roman" panose="02020603050405020304" pitchFamily="18" charset="0"/>
            </a:endParaRPr>
          </a:p>
          <a:p>
            <a:pPr marL="274320" indent="-167640" algn="just">
              <a:lnSpc>
                <a:spcPct val="80000"/>
              </a:lnSpc>
              <a:spcBef>
                <a:spcPts val="600"/>
              </a:spcBef>
              <a:buSzPts val="1680"/>
              <a:buNone/>
            </a:pPr>
            <a:endParaRPr dirty="0">
              <a:solidFill>
                <a:srgbClr val="003CB4"/>
              </a:solidFill>
            </a:endParaRPr>
          </a:p>
        </p:txBody>
      </p:sp>
      <p:pic>
        <p:nvPicPr>
          <p:cNvPr id="4" name="Google Shape;179;p8"/>
          <p:cNvPicPr preferRelativeResize="0">
            <a:picLocks/>
          </p:cNvPicPr>
          <p:nvPr/>
        </p:nvPicPr>
        <p:blipFill rotWithShape="1">
          <a:blip r:embed="rId3">
            <a:alphaModFix/>
          </a:blip>
          <a:srcRect/>
          <a:stretch/>
        </p:blipFill>
        <p:spPr>
          <a:xfrm>
            <a:off x="4082458" y="3677552"/>
            <a:ext cx="6677025" cy="2847975"/>
          </a:xfrm>
          <a:prstGeom prst="rect">
            <a:avLst/>
          </a:prstGeom>
          <a:noFill/>
          <a:ln>
            <a:noFill/>
          </a:ln>
        </p:spPr>
      </p:pic>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15</a:t>
            </a:fld>
            <a:endParaRPr lang="en-IN"/>
          </a:p>
        </p:txBody>
      </p:sp>
      <p:sp>
        <p:nvSpPr>
          <p:cNvPr id="5" name="Date Placeholder 4"/>
          <p:cNvSpPr>
            <a:spLocks noGrp="1"/>
          </p:cNvSpPr>
          <p:nvPr>
            <p:ph type="dt" sz="half" idx="10"/>
          </p:nvPr>
        </p:nvSpPr>
        <p:spPr/>
        <p:txBody>
          <a:bodyPr/>
          <a:lstStyle/>
          <a:p>
            <a:fld id="{1FC2F675-C5A1-4239-9E3B-7034860B2AEA}" type="datetime1">
              <a:rPr lang="en-IN" smtClean="0"/>
              <a:pPr/>
              <a:t>02-11-2022</a:t>
            </a:fld>
            <a:endParaRPr lang="en-IN"/>
          </a:p>
        </p:txBody>
      </p:sp>
    </p:spTree>
    <p:extLst>
      <p:ext uri="{BB962C8B-B14F-4D97-AF65-F5344CB8AC3E}">
        <p14:creationId xmlns="" xmlns:p14="http://schemas.microsoft.com/office/powerpoint/2010/main" val="479536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9"/>
          <p:cNvSpPr txBox="1">
            <a:spLocks noGrp="1"/>
          </p:cNvSpPr>
          <p:nvPr>
            <p:ph type="body" idx="1"/>
          </p:nvPr>
        </p:nvSpPr>
        <p:spPr>
          <a:xfrm>
            <a:off x="559559" y="1219200"/>
            <a:ext cx="10836322" cy="4873752"/>
          </a:xfrm>
          <a:prstGeom prst="rect">
            <a:avLst/>
          </a:prstGeom>
          <a:noFill/>
          <a:ln>
            <a:noFill/>
          </a:ln>
        </p:spPr>
        <p:txBody>
          <a:bodyPr spcFirstLastPara="1" vert="horz" wrap="square" lIns="91425" tIns="45700" rIns="91425" bIns="45700" rtlCol="0" anchor="t" anchorCtr="0">
            <a:normAutofit/>
          </a:bodyPr>
          <a:lstStyle/>
          <a:p>
            <a:pPr marL="274320" indent="-274320" algn="just">
              <a:lnSpc>
                <a:spcPct val="100000"/>
              </a:lnSpc>
              <a:spcBef>
                <a:spcPts val="600"/>
              </a:spcBef>
              <a:buSzPts val="155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Unsupervised learning problems can be further grouped into clustering and association problems.</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Clustering: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clustering problem is where you want to discover the inherent groupings in the data, such as grouping customers by purchasing behavior.</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Association:</a:t>
            </a:r>
            <a:r>
              <a:rPr lang="en-US" sz="2400" dirty="0">
                <a:latin typeface="Times New Roman" panose="02020603050405020304" pitchFamily="18" charset="0"/>
                <a:cs typeface="Times New Roman" panose="02020603050405020304" pitchFamily="18" charset="0"/>
              </a:rPr>
              <a:t>  An association rule learning problem is where you want to discover rules that describe large portions of your data, such as people that buy X also tend to buy Y.</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popular examples of unsupervised learning algorithms are:</a:t>
            </a:r>
            <a:endParaRPr sz="2400" dirty="0">
              <a:latin typeface="Times New Roman" panose="02020603050405020304" pitchFamily="18" charset="0"/>
              <a:cs typeface="Times New Roman" panose="02020603050405020304" pitchFamily="18" charset="0"/>
            </a:endParaRPr>
          </a:p>
          <a:p>
            <a:pPr marL="274320" lvl="1" indent="-274320" algn="just">
              <a:lnSpc>
                <a:spcPct val="100000"/>
              </a:lnSpc>
              <a:spcBef>
                <a:spcPts val="600"/>
              </a:spcBef>
              <a:buSzPts val="1554"/>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k-means for clustering problems.</a:t>
            </a:r>
            <a:endParaRPr dirty="0">
              <a:latin typeface="Times New Roman" panose="02020603050405020304" pitchFamily="18" charset="0"/>
              <a:cs typeface="Times New Roman" panose="02020603050405020304" pitchFamily="18" charset="0"/>
            </a:endParaRPr>
          </a:p>
          <a:p>
            <a:pPr marL="274320" lvl="1" indent="-274320" algn="just">
              <a:lnSpc>
                <a:spcPct val="100000"/>
              </a:lnSpc>
              <a:spcBef>
                <a:spcPts val="600"/>
              </a:spcBef>
              <a:buSzPts val="1554"/>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Apriori</a:t>
            </a:r>
            <a:r>
              <a:rPr lang="en-US" dirty="0">
                <a:latin typeface="Times New Roman" panose="02020603050405020304" pitchFamily="18" charset="0"/>
                <a:cs typeface="Times New Roman" panose="02020603050405020304" pitchFamily="18" charset="0"/>
              </a:rPr>
              <a:t> algorithm for association rule learning problems.</a:t>
            </a:r>
            <a:endParaRPr dirty="0">
              <a:latin typeface="Times New Roman" panose="02020603050405020304" pitchFamily="18" charset="0"/>
              <a:cs typeface="Times New Roman" panose="02020603050405020304" pitchFamily="18" charset="0"/>
            </a:endParaRPr>
          </a:p>
          <a:p>
            <a:pPr marL="274320" indent="-175641">
              <a:spcBef>
                <a:spcPts val="600"/>
              </a:spcBef>
              <a:buSzPts val="1554"/>
              <a:buNone/>
            </a:pPr>
            <a:endParaRPr sz="2220" dirty="0"/>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16</a:t>
            </a:fld>
            <a:endParaRPr lang="en-IN"/>
          </a:p>
        </p:txBody>
      </p:sp>
      <p:sp>
        <p:nvSpPr>
          <p:cNvPr id="5" name="Date Placeholder 4"/>
          <p:cNvSpPr>
            <a:spLocks noGrp="1"/>
          </p:cNvSpPr>
          <p:nvPr>
            <p:ph type="dt" sz="half" idx="10"/>
          </p:nvPr>
        </p:nvSpPr>
        <p:spPr/>
        <p:txBody>
          <a:bodyPr/>
          <a:lstStyle/>
          <a:p>
            <a:fld id="{09C36FC9-AE05-4B6A-9DB1-45B3FF591D67}" type="datetime1">
              <a:rPr lang="en-IN" smtClean="0"/>
              <a:pPr/>
              <a:t>02-11-2022</a:t>
            </a:fld>
            <a:endParaRPr lang="en-IN"/>
          </a:p>
        </p:txBody>
      </p:sp>
    </p:spTree>
    <p:extLst>
      <p:ext uri="{BB962C8B-B14F-4D97-AF65-F5344CB8AC3E}">
        <p14:creationId xmlns="" xmlns:p14="http://schemas.microsoft.com/office/powerpoint/2010/main" val="417311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1981200" y="274638"/>
            <a:ext cx="7467600" cy="639762"/>
          </a:xfrm>
          <a:prstGeom prst="rect">
            <a:avLst/>
          </a:prstGeom>
          <a:noFill/>
          <a:ln>
            <a:noFill/>
          </a:ln>
        </p:spPr>
        <p:txBody>
          <a:bodyPr spcFirstLastPara="1" vert="horz" wrap="square" lIns="91425" tIns="45700" rIns="91425" bIns="45700" rtlCol="0" anchor="b" anchorCtr="0">
            <a:noAutofit/>
          </a:bodyPr>
          <a:lstStyle/>
          <a:p>
            <a:pPr algn="ctr">
              <a:spcBef>
                <a:spcPts val="0"/>
              </a:spcBef>
              <a:buClr>
                <a:srgbClr val="008000"/>
              </a:buClr>
              <a:buSzPts val="3600"/>
            </a:pPr>
            <a:r>
              <a:rPr lang="en-US" sz="3600" b="1" dirty="0">
                <a:latin typeface="Times New Roman" panose="02020603050405020304" pitchFamily="18" charset="0"/>
                <a:ea typeface="+mn-ea"/>
                <a:cs typeface="Times New Roman" panose="02020603050405020304" pitchFamily="18" charset="0"/>
                <a:sym typeface="Century Schoolbook"/>
              </a:rPr>
              <a:t>reinforcement Learning</a:t>
            </a:r>
            <a:endParaRPr sz="3600" b="1" dirty="0">
              <a:latin typeface="Times New Roman" panose="02020603050405020304" pitchFamily="18" charset="0"/>
              <a:ea typeface="+mn-ea"/>
              <a:cs typeface="Times New Roman" panose="02020603050405020304" pitchFamily="18" charset="0"/>
            </a:endParaRPr>
          </a:p>
        </p:txBody>
      </p:sp>
      <p:sp>
        <p:nvSpPr>
          <p:cNvPr id="191" name="Google Shape;191;p10"/>
          <p:cNvSpPr txBox="1">
            <a:spLocks noGrp="1"/>
          </p:cNvSpPr>
          <p:nvPr>
            <p:ph type="body" idx="1"/>
          </p:nvPr>
        </p:nvSpPr>
        <p:spPr>
          <a:xfrm>
            <a:off x="764276" y="1097508"/>
            <a:ext cx="7178722" cy="5508008"/>
          </a:xfrm>
          <a:prstGeom prst="rect">
            <a:avLst/>
          </a:prstGeom>
          <a:noFill/>
          <a:ln>
            <a:noFill/>
          </a:ln>
        </p:spPr>
        <p:txBody>
          <a:bodyPr spcFirstLastPara="1" vert="horz" wrap="square" lIns="91425" tIns="45700" rIns="91425" bIns="45700" rtlCol="0" anchor="t" anchorCtr="0">
            <a:noAutofit/>
          </a:bodyPr>
          <a:lstStyle/>
          <a:p>
            <a:pPr marL="274320" indent="-274320" algn="just">
              <a:lnSpc>
                <a:spcPct val="100000"/>
              </a:lnSpc>
              <a:spcBef>
                <a:spcPts val="0"/>
              </a:spcBef>
              <a:buSzPts val="1680"/>
              <a:buChar char="🞆"/>
            </a:pPr>
            <a:r>
              <a:rPr lang="en-US" dirty="0">
                <a:latin typeface="Times New Roman" panose="02020603050405020304" pitchFamily="18" charset="0"/>
                <a:cs typeface="Times New Roman" panose="02020603050405020304" pitchFamily="18" charset="0"/>
              </a:rPr>
              <a:t>Reinforcement Learning covers more area of Artificial Intelligence which allows machines to interact with their dynamic environment in order to reach their goals. </a:t>
            </a:r>
            <a:endParaRPr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680"/>
              <a:buChar char="🞆"/>
            </a:pPr>
            <a:r>
              <a:rPr lang="en-US" dirty="0">
                <a:latin typeface="Times New Roman" panose="02020603050405020304" pitchFamily="18" charset="0"/>
                <a:cs typeface="Times New Roman" panose="02020603050405020304" pitchFamily="18" charset="0"/>
              </a:rPr>
              <a:t>With this, machines and software agents are able to evaluate the ideal behavior in a specific context.</a:t>
            </a:r>
            <a:endParaRPr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680"/>
              <a:buChar char="🞆"/>
            </a:pPr>
            <a:r>
              <a:rPr lang="en-US" dirty="0">
                <a:latin typeface="Times New Roman" panose="02020603050405020304" pitchFamily="18" charset="0"/>
                <a:cs typeface="Times New Roman" panose="02020603050405020304" pitchFamily="18" charset="0"/>
              </a:rPr>
              <a:t> With the help of this reward feedback, agents are able to learn the behavior and improve it in the longer run.</a:t>
            </a:r>
            <a:endParaRPr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680"/>
              <a:buChar char="🞆"/>
            </a:pPr>
            <a:r>
              <a:rPr lang="en-US" dirty="0">
                <a:latin typeface="Times New Roman" panose="02020603050405020304" pitchFamily="18" charset="0"/>
                <a:cs typeface="Times New Roman" panose="02020603050405020304" pitchFamily="18" charset="0"/>
              </a:rPr>
              <a:t> This simple feedback reward is known as a </a:t>
            </a:r>
            <a:r>
              <a:rPr lang="en-US" dirty="0" smtClean="0">
                <a:latin typeface="Times New Roman" panose="02020603050405020304" pitchFamily="18" charset="0"/>
                <a:cs typeface="Times New Roman" panose="02020603050405020304" pitchFamily="18" charset="0"/>
              </a:rPr>
              <a:t>reinforcement signal</a:t>
            </a:r>
            <a:r>
              <a:rPr lang="en-US" dirty="0">
                <a:latin typeface="Times New Roman" panose="02020603050405020304" pitchFamily="18" charset="0"/>
                <a:cs typeface="Times New Roman" panose="02020603050405020304" pitchFamily="18" charset="0"/>
              </a:rPr>
              <a:t>.</a:t>
            </a:r>
            <a:r>
              <a:rPr lang="en-US" u="sng" dirty="0">
                <a:solidFill>
                  <a:schemeClr val="hlink"/>
                </a:solidFill>
                <a:latin typeface="Times New Roman" panose="02020603050405020304" pitchFamily="18" charset="0"/>
                <a:cs typeface="Times New Roman" panose="02020603050405020304" pitchFamily="18" charset="0"/>
                <a:hlinkClick r:id="rId3"/>
              </a:rPr>
              <a:t/>
            </a:r>
            <a:br>
              <a:rPr lang="en-US" u="sng" dirty="0">
                <a:solidFill>
                  <a:schemeClr val="hlink"/>
                </a:solidFill>
                <a:latin typeface="Times New Roman" panose="02020603050405020304" pitchFamily="18" charset="0"/>
                <a:cs typeface="Times New Roman" panose="02020603050405020304" pitchFamily="18" charset="0"/>
                <a:hlinkClick r:id="rId3"/>
              </a:rPr>
            </a:br>
            <a:endParaRPr dirty="0">
              <a:latin typeface="Times New Roman" panose="02020603050405020304" pitchFamily="18" charset="0"/>
              <a:cs typeface="Times New Roman" panose="02020603050405020304" pitchFamily="18" charset="0"/>
            </a:endParaRPr>
          </a:p>
        </p:txBody>
      </p:sp>
      <p:pic>
        <p:nvPicPr>
          <p:cNvPr id="4" name="Google Shape;197;p11"/>
          <p:cNvPicPr preferRelativeResize="0">
            <a:picLocks/>
          </p:cNvPicPr>
          <p:nvPr/>
        </p:nvPicPr>
        <p:blipFill rotWithShape="1">
          <a:blip r:embed="rId4">
            <a:alphaModFix/>
          </a:blip>
          <a:srcRect/>
          <a:stretch/>
        </p:blipFill>
        <p:spPr>
          <a:xfrm>
            <a:off x="8243249" y="2075599"/>
            <a:ext cx="3780429" cy="2605584"/>
          </a:xfrm>
          <a:prstGeom prst="rect">
            <a:avLst/>
          </a:prstGeom>
          <a:noFill/>
          <a:ln>
            <a:noFill/>
          </a:ln>
        </p:spPr>
      </p:pic>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17</a:t>
            </a:fld>
            <a:endParaRPr lang="en-IN"/>
          </a:p>
        </p:txBody>
      </p:sp>
      <p:sp>
        <p:nvSpPr>
          <p:cNvPr id="5" name="Date Placeholder 4"/>
          <p:cNvSpPr>
            <a:spLocks noGrp="1"/>
          </p:cNvSpPr>
          <p:nvPr>
            <p:ph type="dt" sz="half" idx="10"/>
          </p:nvPr>
        </p:nvSpPr>
        <p:spPr/>
        <p:txBody>
          <a:bodyPr/>
          <a:lstStyle/>
          <a:p>
            <a:fld id="{AD056874-3310-4640-AF84-508EBD6CC534}" type="datetime1">
              <a:rPr lang="en-IN" smtClean="0"/>
              <a:pPr/>
              <a:t>02-11-2022</a:t>
            </a:fld>
            <a:endParaRPr lang="en-IN"/>
          </a:p>
        </p:txBody>
      </p:sp>
    </p:spTree>
    <p:extLst>
      <p:ext uri="{BB962C8B-B14F-4D97-AF65-F5344CB8AC3E}">
        <p14:creationId xmlns="" xmlns:p14="http://schemas.microsoft.com/office/powerpoint/2010/main" val="313074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algn="ctr"/>
            <a:r>
              <a:rPr lang="tr-TR" sz="2800" b="1" dirty="0">
                <a:latin typeface="Times New Roman" panose="02020603050405020304" pitchFamily="18" charset="0"/>
                <a:cs typeface="Times New Roman" panose="02020603050405020304" pitchFamily="18" charset="0"/>
              </a:rPr>
              <a:t>Unsupervised Learning</a:t>
            </a:r>
          </a:p>
        </p:txBody>
      </p:sp>
      <p:sp>
        <p:nvSpPr>
          <p:cNvPr id="9" name="Slide Number Placeholder 8"/>
          <p:cNvSpPr>
            <a:spLocks noGrp="1"/>
          </p:cNvSpPr>
          <p:nvPr>
            <p:ph type="sldNum" sz="quarter" idx="12"/>
          </p:nvPr>
        </p:nvSpPr>
        <p:spPr/>
        <p:txBody>
          <a:bodyPr>
            <a:normAutofit/>
          </a:bodyPr>
          <a:lstStyle/>
          <a:p>
            <a:fld id="{6DF4C409-C017-451C-B236-E185BBA6E0E4}" type="slidenum">
              <a:rPr lang="tr-TR" smtClean="0"/>
              <a:pPr/>
              <a:t>18</a:t>
            </a:fld>
            <a:endParaRPr lang="tr-TR" dirty="0"/>
          </a:p>
        </p:txBody>
      </p:sp>
      <p:sp>
        <p:nvSpPr>
          <p:cNvPr id="92163" name="Rectangle 3"/>
          <p:cNvSpPr>
            <a:spLocks noGrp="1" noChangeArrowheads="1"/>
          </p:cNvSpPr>
          <p:nvPr>
            <p:ph sz="quarter" idx="1"/>
          </p:nvPr>
        </p:nvSpPr>
        <p:spPr/>
        <p:txBody>
          <a:bodyPr>
            <a:normAutofit/>
          </a:bodyPr>
          <a:lstStyle/>
          <a:p>
            <a:pPr algn="just"/>
            <a:r>
              <a:rPr lang="tr-TR" dirty="0">
                <a:latin typeface="Times New Roman" panose="02020603050405020304" pitchFamily="18" charset="0"/>
                <a:cs typeface="Times New Roman" panose="02020603050405020304" pitchFamily="18" charset="0"/>
              </a:rPr>
              <a:t>Learning “what normally happens”</a:t>
            </a:r>
          </a:p>
          <a:p>
            <a:pPr algn="just"/>
            <a:r>
              <a:rPr lang="tr-TR" dirty="0">
                <a:latin typeface="Times New Roman" panose="02020603050405020304" pitchFamily="18" charset="0"/>
                <a:cs typeface="Times New Roman" panose="02020603050405020304" pitchFamily="18" charset="0"/>
              </a:rPr>
              <a:t>No output</a:t>
            </a:r>
          </a:p>
          <a:p>
            <a:pPr algn="just"/>
            <a:r>
              <a:rPr lang="tr-TR" dirty="0">
                <a:latin typeface="Times New Roman" panose="02020603050405020304" pitchFamily="18" charset="0"/>
                <a:cs typeface="Times New Roman" panose="02020603050405020304" pitchFamily="18" charset="0"/>
              </a:rPr>
              <a:t>Clustering: Grouping similar instances</a:t>
            </a:r>
          </a:p>
          <a:p>
            <a:pPr algn="just"/>
            <a:r>
              <a:rPr lang="tr-TR" dirty="0">
                <a:latin typeface="Times New Roman" panose="02020603050405020304" pitchFamily="18" charset="0"/>
                <a:cs typeface="Times New Roman" panose="02020603050405020304" pitchFamily="18" charset="0"/>
              </a:rPr>
              <a:t>Example applications</a:t>
            </a:r>
          </a:p>
          <a:p>
            <a:pPr lvl="1" algn="just"/>
            <a:r>
              <a:rPr lang="tr-TR" sz="2800" dirty="0">
                <a:latin typeface="Times New Roman" panose="02020603050405020304" pitchFamily="18" charset="0"/>
                <a:cs typeface="Times New Roman" panose="02020603050405020304" pitchFamily="18" charset="0"/>
              </a:rPr>
              <a:t>Customer segmentation in CRM</a:t>
            </a:r>
          </a:p>
          <a:p>
            <a:pPr lvl="1" algn="just"/>
            <a:r>
              <a:rPr lang="tr-TR" sz="2800" dirty="0">
                <a:latin typeface="Times New Roman" panose="02020603050405020304" pitchFamily="18" charset="0"/>
                <a:cs typeface="Times New Roman" panose="02020603050405020304" pitchFamily="18" charset="0"/>
              </a:rPr>
              <a:t>Image compression: Color quantization</a:t>
            </a:r>
          </a:p>
          <a:p>
            <a:pPr lvl="1" algn="just"/>
            <a:r>
              <a:rPr lang="tr-TR" sz="2800" dirty="0">
                <a:latin typeface="Times New Roman" panose="02020603050405020304" pitchFamily="18" charset="0"/>
                <a:cs typeface="Times New Roman" panose="02020603050405020304" pitchFamily="18" charset="0"/>
              </a:rPr>
              <a:t>Bioinformatics: Learning motifs</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D481DACF-C340-4F7D-9DAF-CE788A428668}" type="datetime1">
              <a:rPr lang="en-IN" smtClean="0"/>
              <a:pPr/>
              <a:t>02-11-2022</a:t>
            </a:fld>
            <a:endParaRPr lang="en-IN"/>
          </a:p>
        </p:txBody>
      </p:sp>
    </p:spTree>
    <p:extLst>
      <p:ext uri="{BB962C8B-B14F-4D97-AF65-F5344CB8AC3E}">
        <p14:creationId xmlns="" xmlns:p14="http://schemas.microsoft.com/office/powerpoint/2010/main" val="1286089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tr-TR" b="1" dirty="0">
                <a:latin typeface="Times New Roman" panose="02020603050405020304" pitchFamily="18" charset="0"/>
                <a:cs typeface="Times New Roman" panose="02020603050405020304" pitchFamily="18" charset="0"/>
              </a:rPr>
              <a:t>Learning Associations</a:t>
            </a:r>
          </a:p>
        </p:txBody>
      </p:sp>
      <p:sp>
        <p:nvSpPr>
          <p:cNvPr id="9" name="Slide Number Placeholder 8"/>
          <p:cNvSpPr>
            <a:spLocks noGrp="1"/>
          </p:cNvSpPr>
          <p:nvPr>
            <p:ph type="sldNum" sz="quarter" idx="12"/>
          </p:nvPr>
        </p:nvSpPr>
        <p:spPr/>
        <p:txBody>
          <a:bodyPr>
            <a:normAutofit/>
          </a:bodyPr>
          <a:lstStyle/>
          <a:p>
            <a:fld id="{6DF4C409-C017-451C-B236-E185BBA6E0E4}" type="slidenum">
              <a:rPr lang="tr-TR" smtClean="0"/>
              <a:pPr/>
              <a:t>19</a:t>
            </a:fld>
            <a:endParaRPr lang="tr-TR" dirty="0"/>
          </a:p>
        </p:txBody>
      </p:sp>
      <p:sp>
        <p:nvSpPr>
          <p:cNvPr id="87043" name="Rectangle 3"/>
          <p:cNvSpPr>
            <a:spLocks noGrp="1" noChangeArrowheads="1"/>
          </p:cNvSpPr>
          <p:nvPr>
            <p:ph sz="quarter" idx="1"/>
          </p:nvPr>
        </p:nvSpPr>
        <p:spPr/>
        <p:txBody>
          <a:bodyPr/>
          <a:lstStyle/>
          <a:p>
            <a:pPr algn="just"/>
            <a:r>
              <a:rPr lang="tr-TR" dirty="0">
                <a:latin typeface="Times New Roman" panose="02020603050405020304" pitchFamily="18" charset="0"/>
                <a:cs typeface="Times New Roman" panose="02020603050405020304" pitchFamily="18" charset="0"/>
              </a:rPr>
              <a:t>Basket analysis: </a:t>
            </a:r>
          </a:p>
          <a:p>
            <a:pPr algn="just">
              <a:buFont typeface="Wingdings" pitchFamily="2" charset="2"/>
              <a:buNone/>
            </a:pP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P </a:t>
            </a:r>
            <a:r>
              <a:rPr lang="tr-TR" dirty="0">
                <a:latin typeface="Times New Roman" panose="02020603050405020304" pitchFamily="18" charset="0"/>
                <a:cs typeface="Times New Roman" panose="02020603050405020304" pitchFamily="18" charset="0"/>
              </a:rPr>
              <a:t>(</a:t>
            </a:r>
            <a:r>
              <a:rPr lang="tr-TR" i="1" dirty="0">
                <a:latin typeface="Times New Roman" panose="02020603050405020304" pitchFamily="18" charset="0"/>
                <a:cs typeface="Times New Roman" panose="02020603050405020304" pitchFamily="18" charset="0"/>
              </a:rPr>
              <a:t>Y </a:t>
            </a:r>
            <a:r>
              <a:rPr lang="tr-TR" dirty="0">
                <a:latin typeface="Times New Roman" panose="02020603050405020304" pitchFamily="18" charset="0"/>
                <a:cs typeface="Times New Roman" panose="02020603050405020304" pitchFamily="18" charset="0"/>
              </a:rPr>
              <a:t>| </a:t>
            </a:r>
            <a:r>
              <a:rPr lang="tr-TR" i="1" dirty="0">
                <a:latin typeface="Times New Roman" panose="02020603050405020304" pitchFamily="18" charset="0"/>
                <a:cs typeface="Times New Roman" panose="02020603050405020304" pitchFamily="18" charset="0"/>
              </a:rPr>
              <a:t>X </a:t>
            </a:r>
            <a:r>
              <a:rPr lang="tr-TR" dirty="0">
                <a:latin typeface="Times New Roman" panose="02020603050405020304" pitchFamily="18" charset="0"/>
                <a:cs typeface="Times New Roman" panose="02020603050405020304" pitchFamily="18" charset="0"/>
              </a:rPr>
              <a:t>) probability that somebody who buys </a:t>
            </a:r>
            <a:r>
              <a:rPr lang="tr-TR" i="1" dirty="0">
                <a:latin typeface="Times New Roman" panose="02020603050405020304" pitchFamily="18" charset="0"/>
                <a:cs typeface="Times New Roman" panose="02020603050405020304" pitchFamily="18" charset="0"/>
              </a:rPr>
              <a:t>X</a:t>
            </a:r>
            <a:r>
              <a:rPr lang="tr-TR" dirty="0">
                <a:latin typeface="Times New Roman" panose="02020603050405020304" pitchFamily="18" charset="0"/>
                <a:cs typeface="Times New Roman" panose="02020603050405020304" pitchFamily="18" charset="0"/>
              </a:rPr>
              <a:t> also buys </a:t>
            </a:r>
            <a:r>
              <a:rPr lang="tr-TR" i="1" dirty="0">
                <a:latin typeface="Times New Roman" panose="02020603050405020304" pitchFamily="18" charset="0"/>
                <a:cs typeface="Times New Roman" panose="02020603050405020304" pitchFamily="18" charset="0"/>
              </a:rPr>
              <a:t>Y </a:t>
            </a:r>
            <a:r>
              <a:rPr lang="tr-TR" dirty="0">
                <a:latin typeface="Times New Roman" panose="02020603050405020304" pitchFamily="18" charset="0"/>
                <a:cs typeface="Times New Roman" panose="02020603050405020304" pitchFamily="18" charset="0"/>
              </a:rPr>
              <a:t>where </a:t>
            </a:r>
            <a:r>
              <a:rPr lang="tr-TR" i="1" dirty="0">
                <a:latin typeface="Times New Roman" panose="02020603050405020304" pitchFamily="18" charset="0"/>
                <a:cs typeface="Times New Roman" panose="02020603050405020304" pitchFamily="18" charset="0"/>
              </a:rPr>
              <a:t>X</a:t>
            </a:r>
            <a:r>
              <a:rPr lang="tr-TR" dirty="0">
                <a:latin typeface="Times New Roman" panose="02020603050405020304" pitchFamily="18" charset="0"/>
                <a:cs typeface="Times New Roman" panose="02020603050405020304" pitchFamily="18" charset="0"/>
              </a:rPr>
              <a:t> and </a:t>
            </a:r>
            <a:r>
              <a:rPr lang="tr-TR" i="1" dirty="0">
                <a:latin typeface="Times New Roman" panose="02020603050405020304" pitchFamily="18" charset="0"/>
                <a:cs typeface="Times New Roman" panose="02020603050405020304" pitchFamily="18" charset="0"/>
              </a:rPr>
              <a:t>Y</a:t>
            </a:r>
            <a:r>
              <a:rPr lang="tr-TR" dirty="0">
                <a:latin typeface="Times New Roman" panose="02020603050405020304" pitchFamily="18" charset="0"/>
                <a:cs typeface="Times New Roman" panose="02020603050405020304" pitchFamily="18" charset="0"/>
              </a:rPr>
              <a:t> are products/services.</a:t>
            </a:r>
          </a:p>
          <a:p>
            <a:pPr algn="just">
              <a:buFont typeface="Wingdings" pitchFamily="2" charset="2"/>
              <a:buNone/>
            </a:pPr>
            <a:r>
              <a:rPr lang="tr-TR" dirty="0">
                <a:latin typeface="Times New Roman" panose="02020603050405020304" pitchFamily="18" charset="0"/>
                <a:cs typeface="Times New Roman" panose="02020603050405020304" pitchFamily="18" charset="0"/>
              </a:rPr>
              <a:t>	</a:t>
            </a:r>
          </a:p>
          <a:p>
            <a:pPr algn="just">
              <a:buFont typeface="Wingdings" pitchFamily="2" charset="2"/>
              <a:buNone/>
            </a:pPr>
            <a:r>
              <a:rPr lang="tr-TR" dirty="0">
                <a:latin typeface="Times New Roman" panose="02020603050405020304" pitchFamily="18" charset="0"/>
                <a:cs typeface="Times New Roman" panose="02020603050405020304" pitchFamily="18" charset="0"/>
              </a:rPr>
              <a:t>	Example: </a:t>
            </a:r>
            <a:r>
              <a:rPr lang="tr-TR" i="1" dirty="0">
                <a:latin typeface="Times New Roman" panose="02020603050405020304" pitchFamily="18" charset="0"/>
                <a:cs typeface="Times New Roman" panose="02020603050405020304" pitchFamily="18" charset="0"/>
              </a:rPr>
              <a:t>P </a:t>
            </a:r>
            <a:r>
              <a:rPr lang="tr-TR" dirty="0">
                <a:latin typeface="Times New Roman" panose="02020603050405020304" pitchFamily="18" charset="0"/>
                <a:cs typeface="Times New Roman" panose="02020603050405020304" pitchFamily="18" charset="0"/>
              </a:rPr>
              <a:t>( chips | beer ) = 0.7</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4AD1FF3D-8ADB-485B-BDBF-021A33EE1F2E}" type="datetime1">
              <a:rPr lang="en-IN" smtClean="0"/>
              <a:pPr/>
              <a:t>02-11-2022</a:t>
            </a:fld>
            <a:endParaRPr lang="en-IN"/>
          </a:p>
        </p:txBody>
      </p:sp>
    </p:spTree>
    <p:extLst>
      <p:ext uri="{BB962C8B-B14F-4D97-AF65-F5344CB8AC3E}">
        <p14:creationId xmlns="" xmlns:p14="http://schemas.microsoft.com/office/powerpoint/2010/main" val="125365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3;p2"/>
          <p:cNvSpPr txBox="1">
            <a:spLocks/>
          </p:cNvSpPr>
          <p:nvPr/>
        </p:nvSpPr>
        <p:spPr>
          <a:xfrm>
            <a:off x="825690" y="506227"/>
            <a:ext cx="9724030" cy="5901397"/>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80000"/>
              </a:lnSpc>
              <a:spcBef>
                <a:spcPts val="0"/>
              </a:spcBef>
              <a:buSzPts val="1683"/>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0"/>
              </a:spcBef>
              <a:buSzPts val="1683"/>
            </a:pPr>
            <a:r>
              <a:rPr lang="en-US" sz="2400" dirty="0" smtClean="0">
                <a:latin typeface="Times New Roman" panose="02020603050405020304" pitchFamily="18" charset="0"/>
                <a:cs typeface="Times New Roman" panose="02020603050405020304" pitchFamily="18" charset="0"/>
              </a:rPr>
              <a:t>Arthur Samuel coined the term Machine Learning in the year 1959</a:t>
            </a:r>
          </a:p>
          <a:p>
            <a:pPr marL="274320" indent="-274320" algn="just">
              <a:lnSpc>
                <a:spcPct val="80000"/>
              </a:lnSpc>
              <a:spcBef>
                <a:spcPts val="0"/>
              </a:spcBef>
              <a:buSzPts val="1683"/>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0"/>
              </a:spcBef>
              <a:buSzPts val="1683"/>
            </a:pPr>
            <a:r>
              <a:rPr lang="en-US" sz="2400" dirty="0" smtClean="0">
                <a:latin typeface="Times New Roman" panose="02020603050405020304" pitchFamily="18" charset="0"/>
                <a:cs typeface="Times New Roman" panose="02020603050405020304" pitchFamily="18" charset="0"/>
              </a:rPr>
              <a:t>Machine Learning is an Application of Artificial Intelligence </a:t>
            </a:r>
          </a:p>
          <a:p>
            <a:pPr marL="274320" indent="-274320" algn="just">
              <a:lnSpc>
                <a:spcPct val="80000"/>
              </a:lnSpc>
              <a:spcBef>
                <a:spcPts val="0"/>
              </a:spcBef>
              <a:buSzPts val="1683"/>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0"/>
              </a:spcBef>
              <a:buSzPts val="1683"/>
            </a:pPr>
            <a:r>
              <a:rPr lang="en-US" sz="2400" dirty="0" smtClean="0">
                <a:latin typeface="Times New Roman" panose="02020603050405020304" pitchFamily="18" charset="0"/>
                <a:cs typeface="Times New Roman" panose="02020603050405020304" pitchFamily="18" charset="0"/>
              </a:rPr>
              <a:t>Allows the systems to make decisions autonomously </a:t>
            </a:r>
            <a:r>
              <a:rPr lang="en-US" sz="2400" b="1" dirty="0" smtClean="0">
                <a:latin typeface="Times New Roman" panose="02020603050405020304" pitchFamily="18" charset="0"/>
                <a:cs typeface="Times New Roman" panose="02020603050405020304" pitchFamily="18" charset="0"/>
              </a:rPr>
              <a:t>without any external support. </a:t>
            </a:r>
          </a:p>
          <a:p>
            <a:pPr marL="274320" indent="-274320" algn="just">
              <a:lnSpc>
                <a:spcPct val="80000"/>
              </a:lnSpc>
              <a:spcBef>
                <a:spcPts val="0"/>
              </a:spcBef>
              <a:buSzPts val="1683"/>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600"/>
              </a:spcBef>
              <a:buSzPts val="1683"/>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decisions are made when the machine is able to learn from the data and </a:t>
            </a:r>
            <a:r>
              <a:rPr lang="en-US" sz="2400" b="1" dirty="0" smtClean="0">
                <a:latin typeface="Times New Roman" panose="02020603050405020304" pitchFamily="18" charset="0"/>
                <a:cs typeface="Times New Roman" panose="02020603050405020304" pitchFamily="18" charset="0"/>
              </a:rPr>
              <a:t>understand the underlying patterns </a:t>
            </a:r>
            <a:r>
              <a:rPr lang="en-US" sz="2400" dirty="0" smtClean="0">
                <a:latin typeface="Times New Roman" panose="02020603050405020304" pitchFamily="18" charset="0"/>
                <a:cs typeface="Times New Roman" panose="02020603050405020304" pitchFamily="18" charset="0"/>
              </a:rPr>
              <a:t>that are contained within it. </a:t>
            </a:r>
          </a:p>
          <a:p>
            <a:pPr marL="274320" indent="-274320" algn="just">
              <a:lnSpc>
                <a:spcPct val="80000"/>
              </a:lnSpc>
              <a:spcBef>
                <a:spcPts val="600"/>
              </a:spcBef>
              <a:buSzPts val="1683"/>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600"/>
              </a:spcBef>
              <a:buSzPts val="1683"/>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Through </a:t>
            </a:r>
            <a:r>
              <a:rPr lang="en-US" sz="2400" b="1" dirty="0" smtClean="0">
                <a:latin typeface="Times New Roman" panose="02020603050405020304" pitchFamily="18" charset="0"/>
                <a:cs typeface="Times New Roman" panose="02020603050405020304" pitchFamily="18" charset="0"/>
              </a:rPr>
              <a:t>pattern matching and further analysis</a:t>
            </a:r>
            <a:r>
              <a:rPr lang="en-US" sz="2400" dirty="0" smtClean="0">
                <a:latin typeface="Times New Roman" panose="02020603050405020304" pitchFamily="18" charset="0"/>
                <a:cs typeface="Times New Roman" panose="02020603050405020304" pitchFamily="18" charset="0"/>
              </a:rPr>
              <a:t>, they return the outcome which can be a classification or a prediction.</a:t>
            </a:r>
          </a:p>
          <a:p>
            <a:pPr marL="274320" indent="-274320" algn="just">
              <a:lnSpc>
                <a:spcPct val="80000"/>
              </a:lnSpc>
              <a:spcBef>
                <a:spcPts val="600"/>
              </a:spcBef>
              <a:buSzPts val="1683"/>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600"/>
              </a:spcBef>
              <a:buSzPts val="1683"/>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Image Recognition, Speech recognition, Medical Diagnosis, Classification, Prediction, Information Extraction are some of the applications of machine learning.</a:t>
            </a:r>
          </a:p>
          <a:p>
            <a:pPr marL="274320" indent="-175641" algn="just">
              <a:lnSpc>
                <a:spcPct val="80000"/>
              </a:lnSpc>
              <a:spcBef>
                <a:spcPts val="600"/>
              </a:spcBef>
              <a:buSzPts val="1554"/>
              <a:buFont typeface="Arial" panose="020B0604020202020204" pitchFamily="34" charset="0"/>
              <a:buNone/>
            </a:pPr>
            <a:endParaRPr lang="en-US" sz="2400" dirty="0" smtClean="0">
              <a:latin typeface="Times New Roman" panose="02020603050405020304" pitchFamily="18" charset="0"/>
              <a:cs typeface="Times New Roman" panose="02020603050405020304" pitchFamily="18" charset="0"/>
            </a:endParaRPr>
          </a:p>
          <a:p>
            <a:pPr marL="274320" indent="-175641" algn="just">
              <a:lnSpc>
                <a:spcPct val="80000"/>
              </a:lnSpc>
              <a:spcBef>
                <a:spcPts val="600"/>
              </a:spcBef>
              <a:buSzPts val="1554"/>
              <a:buFont typeface="Arial" panose="020B0604020202020204" pitchFamily="34" charset="0"/>
              <a:buNone/>
            </a:pPr>
            <a:endParaRPr lang="en-US" sz="2400" dirty="0" smtClean="0">
              <a:latin typeface="Times New Roman" panose="02020603050405020304" pitchFamily="18" charset="0"/>
              <a:cs typeface="Times New Roman" panose="02020603050405020304" pitchFamily="18" charset="0"/>
            </a:endParaRPr>
          </a:p>
          <a:p>
            <a:pPr marL="274320" indent="-274320" algn="just">
              <a:lnSpc>
                <a:spcPct val="80000"/>
              </a:lnSpc>
              <a:spcBef>
                <a:spcPts val="600"/>
              </a:spcBef>
              <a:buSzPts val="1554"/>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74320" indent="-175641" algn="just">
              <a:lnSpc>
                <a:spcPct val="80000"/>
              </a:lnSpc>
              <a:spcBef>
                <a:spcPts val="600"/>
              </a:spcBef>
              <a:buSzPts val="1554"/>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2</a:t>
            </a:fld>
            <a:endParaRPr lang="en-IN"/>
          </a:p>
        </p:txBody>
      </p:sp>
      <p:sp>
        <p:nvSpPr>
          <p:cNvPr id="5" name="Date Placeholder 4"/>
          <p:cNvSpPr>
            <a:spLocks noGrp="1"/>
          </p:cNvSpPr>
          <p:nvPr>
            <p:ph type="dt" sz="half" idx="10"/>
          </p:nvPr>
        </p:nvSpPr>
        <p:spPr/>
        <p:txBody>
          <a:bodyPr/>
          <a:lstStyle/>
          <a:p>
            <a:fld id="{CD994721-1FF7-4D53-904C-4CFE51AC2BF4}" type="datetime1">
              <a:rPr lang="en-IN" smtClean="0"/>
              <a:pPr/>
              <a:t>02-11-2022</a:t>
            </a:fld>
            <a:endParaRPr lang="en-IN"/>
          </a:p>
        </p:txBody>
      </p:sp>
    </p:spTree>
    <p:extLst>
      <p:ext uri="{BB962C8B-B14F-4D97-AF65-F5344CB8AC3E}">
        <p14:creationId xmlns="" xmlns:p14="http://schemas.microsoft.com/office/powerpoint/2010/main" val="2993006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pPr algn="ctr"/>
            <a:r>
              <a:rPr lang="tr-TR" b="1" dirty="0">
                <a:latin typeface="Times New Roman" panose="02020603050405020304" pitchFamily="18" charset="0"/>
                <a:cs typeface="Times New Roman" panose="02020603050405020304" pitchFamily="18" charset="0"/>
              </a:rPr>
              <a:t>Reinforcement Learning</a:t>
            </a:r>
          </a:p>
        </p:txBody>
      </p:sp>
      <p:sp>
        <p:nvSpPr>
          <p:cNvPr id="9" name="Slide Number Placeholder 8"/>
          <p:cNvSpPr>
            <a:spLocks noGrp="1"/>
          </p:cNvSpPr>
          <p:nvPr>
            <p:ph type="sldNum" sz="quarter" idx="12"/>
          </p:nvPr>
        </p:nvSpPr>
        <p:spPr/>
        <p:txBody>
          <a:bodyPr>
            <a:normAutofit/>
          </a:bodyPr>
          <a:lstStyle/>
          <a:p>
            <a:fld id="{6DF4C409-C017-451C-B236-E185BBA6E0E4}" type="slidenum">
              <a:rPr lang="tr-TR" smtClean="0"/>
              <a:pPr/>
              <a:t>20</a:t>
            </a:fld>
            <a:endParaRPr lang="tr-TR" dirty="0"/>
          </a:p>
        </p:txBody>
      </p:sp>
      <p:sp>
        <p:nvSpPr>
          <p:cNvPr id="93187" name="Rectangle 3"/>
          <p:cNvSpPr>
            <a:spLocks noGrp="1" noChangeArrowheads="1"/>
          </p:cNvSpPr>
          <p:nvPr>
            <p:ph sz="quarter" idx="1"/>
          </p:nvPr>
        </p:nvSpPr>
        <p:spPr/>
        <p:txBody>
          <a:bodyPr>
            <a:normAutofit/>
          </a:bodyPr>
          <a:lstStyle/>
          <a:p>
            <a:pPr algn="just"/>
            <a:r>
              <a:rPr lang="tr-TR" sz="2400" dirty="0">
                <a:latin typeface="Times New Roman" panose="02020603050405020304" pitchFamily="18" charset="0"/>
                <a:cs typeface="Times New Roman" panose="02020603050405020304" pitchFamily="18" charset="0"/>
              </a:rPr>
              <a:t>Learning a policy: A </a:t>
            </a:r>
            <a:r>
              <a:rPr lang="tr-TR" sz="2400" dirty="0">
                <a:solidFill>
                  <a:schemeClr val="accent1"/>
                </a:solidFill>
                <a:latin typeface="Times New Roman" panose="02020603050405020304" pitchFamily="18" charset="0"/>
                <a:cs typeface="Times New Roman" panose="02020603050405020304" pitchFamily="18" charset="0"/>
              </a:rPr>
              <a:t>sequence</a:t>
            </a:r>
            <a:r>
              <a:rPr lang="tr-TR" sz="2400" dirty="0">
                <a:latin typeface="Times New Roman" panose="02020603050405020304" pitchFamily="18" charset="0"/>
                <a:cs typeface="Times New Roman" panose="02020603050405020304" pitchFamily="18" charset="0"/>
              </a:rPr>
              <a:t> of outputs</a:t>
            </a:r>
          </a:p>
          <a:p>
            <a:pPr algn="just"/>
            <a:r>
              <a:rPr lang="tr-TR" sz="2400" dirty="0">
                <a:latin typeface="Times New Roman" panose="02020603050405020304" pitchFamily="18" charset="0"/>
                <a:cs typeface="Times New Roman" panose="02020603050405020304" pitchFamily="18" charset="0"/>
              </a:rPr>
              <a:t>No supervised output but delayed reward</a:t>
            </a:r>
          </a:p>
          <a:p>
            <a:pPr algn="just"/>
            <a:r>
              <a:rPr lang="tr-TR" sz="2400" dirty="0">
                <a:latin typeface="Times New Roman" panose="02020603050405020304" pitchFamily="18" charset="0"/>
                <a:cs typeface="Times New Roman" panose="02020603050405020304" pitchFamily="18" charset="0"/>
              </a:rPr>
              <a:t>Credit assignment problem</a:t>
            </a:r>
          </a:p>
          <a:p>
            <a:pPr algn="just"/>
            <a:r>
              <a:rPr lang="tr-TR" sz="2400" dirty="0">
                <a:latin typeface="Times New Roman" panose="02020603050405020304" pitchFamily="18" charset="0"/>
                <a:cs typeface="Times New Roman" panose="02020603050405020304" pitchFamily="18" charset="0"/>
              </a:rPr>
              <a:t>Game playing</a:t>
            </a:r>
          </a:p>
          <a:p>
            <a:pPr algn="just"/>
            <a:r>
              <a:rPr lang="tr-TR" sz="2400" dirty="0">
                <a:latin typeface="Times New Roman" panose="02020603050405020304" pitchFamily="18" charset="0"/>
                <a:cs typeface="Times New Roman" panose="02020603050405020304" pitchFamily="18" charset="0"/>
              </a:rPr>
              <a:t>Robot in a maze</a:t>
            </a:r>
          </a:p>
          <a:p>
            <a:pPr algn="just"/>
            <a:r>
              <a:rPr lang="tr-TR" sz="2400" dirty="0">
                <a:latin typeface="Times New Roman" panose="02020603050405020304" pitchFamily="18" charset="0"/>
                <a:cs typeface="Times New Roman" panose="02020603050405020304" pitchFamily="18" charset="0"/>
              </a:rPr>
              <a:t>Multiple agents, partial observability, ...</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341387E4-4846-4DF6-8546-EA6529D92454}" type="datetime1">
              <a:rPr lang="en-IN" smtClean="0"/>
              <a:pPr/>
              <a:t>02-11-2022</a:t>
            </a:fld>
            <a:endParaRPr lang="en-IN"/>
          </a:p>
        </p:txBody>
      </p:sp>
    </p:spTree>
    <p:extLst>
      <p:ext uri="{BB962C8B-B14F-4D97-AF65-F5344CB8AC3E}">
        <p14:creationId xmlns="" xmlns:p14="http://schemas.microsoft.com/office/powerpoint/2010/main" val="566436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Components of Learning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US" b="1" dirty="0">
                <a:latin typeface="Times New Roman" panose="02020603050405020304" pitchFamily="18" charset="0"/>
                <a:cs typeface="Times New Roman" panose="02020603050405020304" pitchFamily="18" charset="0"/>
              </a:rPr>
              <a:t>1) Feature Extraction + Domain knowledge</a:t>
            </a:r>
            <a:endParaRPr lang="en-US" dirty="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type of data we are dealing with and what eventually we want to get out of it.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and what </a:t>
            </a:r>
            <a:r>
              <a:rPr lang="en-US" i="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need to be </a:t>
            </a:r>
            <a:r>
              <a:rPr lang="en-US" i="1" dirty="0">
                <a:latin typeface="Times New Roman" panose="02020603050405020304" pitchFamily="18" charset="0"/>
                <a:cs typeface="Times New Roman" panose="02020603050405020304" pitchFamily="18" charset="0"/>
              </a:rPr>
              <a:t>extracted</a:t>
            </a:r>
            <a:r>
              <a:rPr lang="en-US" dirty="0">
                <a:latin typeface="Times New Roman" panose="02020603050405020304" pitchFamily="18" charset="0"/>
                <a:cs typeface="Times New Roman" panose="02020603050405020304" pitchFamily="18" charset="0"/>
              </a:rPr>
              <a:t> from the data.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instance </a:t>
            </a:r>
            <a:r>
              <a:rPr lang="en-US" dirty="0" smtClean="0">
                <a:latin typeface="Times New Roman" panose="02020603050405020304" pitchFamily="18" charset="0"/>
                <a:cs typeface="Times New Roman" panose="02020603050405020304" pitchFamily="18" charset="0"/>
              </a:rPr>
              <a:t>: distinguish </a:t>
            </a:r>
            <a:r>
              <a:rPr lang="en-US" dirty="0">
                <a:latin typeface="Times New Roman" panose="02020603050405020304" pitchFamily="18" charset="0"/>
                <a:cs typeface="Times New Roman" panose="02020603050405020304" pitchFamily="18" charset="0"/>
              </a:rPr>
              <a:t>between male and female names. </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21</a:t>
            </a:fld>
            <a:endParaRPr lang="en-IN"/>
          </a:p>
        </p:txBody>
      </p:sp>
      <p:sp>
        <p:nvSpPr>
          <p:cNvPr id="6" name="Date Placeholder 5"/>
          <p:cNvSpPr>
            <a:spLocks noGrp="1"/>
          </p:cNvSpPr>
          <p:nvPr>
            <p:ph type="dt" sz="half" idx="10"/>
          </p:nvPr>
        </p:nvSpPr>
        <p:spPr/>
        <p:txBody>
          <a:bodyPr/>
          <a:lstStyle/>
          <a:p>
            <a:fld id="{7F8EC218-644F-40D9-9F72-6D91393EB0BE}" type="datetime1">
              <a:rPr lang="en-IN" smtClean="0"/>
              <a:pPr/>
              <a:t>02-11-2022</a:t>
            </a:fld>
            <a:endParaRPr lang="en-IN"/>
          </a:p>
        </p:txBody>
      </p:sp>
    </p:spTree>
    <p:extLst>
      <p:ext uri="{BB962C8B-B14F-4D97-AF65-F5344CB8AC3E}">
        <p14:creationId xmlns="" xmlns:p14="http://schemas.microsoft.com/office/powerpoint/2010/main" val="787957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7135"/>
            <a:ext cx="10515600" cy="4351338"/>
          </a:xfrm>
        </p:spPr>
        <p:txBody>
          <a:bodyPr>
            <a:noAutofit/>
          </a:bodyPr>
          <a:lstStyle/>
          <a:p>
            <a:pPr algn="just" fontAlgn="base"/>
            <a:r>
              <a:rPr lang="en-US" sz="2400" b="1" dirty="0">
                <a:latin typeface="Times New Roman" panose="02020603050405020304" pitchFamily="18" charset="0"/>
                <a:cs typeface="Times New Roman" panose="02020603050405020304" pitchFamily="18" charset="0"/>
              </a:rPr>
              <a:t>2) Feature Selection</a:t>
            </a:r>
            <a:endParaRPr lang="en-US" sz="2400" dirty="0">
              <a:latin typeface="Times New Roman" panose="02020603050405020304" pitchFamily="18" charset="0"/>
              <a:cs typeface="Times New Roman" panose="02020603050405020304" pitchFamily="18" charset="0"/>
            </a:endParaRPr>
          </a:p>
          <a:p>
            <a:pPr algn="just" fontAlgn="base"/>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lot of </a:t>
            </a:r>
            <a:r>
              <a:rPr lang="en-US" sz="2400" dirty="0" smtClean="0">
                <a:latin typeface="Times New Roman" panose="02020603050405020304" pitchFamily="18" charset="0"/>
                <a:cs typeface="Times New Roman" panose="02020603050405020304" pitchFamily="18" charset="0"/>
              </a:rPr>
              <a:t>features. </a:t>
            </a:r>
          </a:p>
          <a:p>
            <a:pPr algn="just" fontAlgn="base"/>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select</a:t>
            </a:r>
            <a:r>
              <a:rPr lang="en-US" sz="2400" dirty="0">
                <a:latin typeface="Times New Roman" panose="02020603050405020304" pitchFamily="18" charset="0"/>
                <a:cs typeface="Times New Roman" panose="02020603050405020304" pitchFamily="18" charset="0"/>
              </a:rPr>
              <a:t> a </a:t>
            </a:r>
            <a:r>
              <a:rPr lang="en-US" sz="2400" i="1" dirty="0">
                <a:latin typeface="Times New Roman" panose="02020603050405020304" pitchFamily="18" charset="0"/>
                <a:cs typeface="Times New Roman" panose="02020603050405020304" pitchFamily="18" charset="0"/>
              </a:rPr>
              <a:t>subset</a:t>
            </a:r>
            <a:r>
              <a:rPr lang="en-US" sz="2400" dirty="0">
                <a:latin typeface="Times New Roman" panose="02020603050405020304" pitchFamily="18" charset="0"/>
                <a:cs typeface="Times New Roman" panose="02020603050405020304" pitchFamily="18" charset="0"/>
              </a:rPr>
              <a:t> of those based on the resources and computation power </a:t>
            </a:r>
            <a:endParaRPr lang="en-US" sz="2400" dirty="0" smtClean="0">
              <a:latin typeface="Times New Roman" panose="02020603050405020304" pitchFamily="18" charset="0"/>
              <a:cs typeface="Times New Roman" panose="02020603050405020304" pitchFamily="18" charset="0"/>
            </a:endParaRPr>
          </a:p>
          <a:p>
            <a:pPr lvl="1" algn="just" fontAlgn="base"/>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gain, gain ratio, correlation etc.</a:t>
            </a:r>
          </a:p>
          <a:p>
            <a:pPr algn="just" fontAlgn="base"/>
            <a:r>
              <a:rPr lang="en-US" sz="2400" b="1" dirty="0">
                <a:latin typeface="Times New Roman" panose="02020603050405020304" pitchFamily="18" charset="0"/>
                <a:cs typeface="Times New Roman" panose="02020603050405020304" pitchFamily="18" charset="0"/>
              </a:rPr>
              <a:t>3) Choice of Algorithm</a:t>
            </a:r>
            <a:endParaRPr lang="en-US" sz="2400" dirty="0">
              <a:latin typeface="Times New Roman" panose="02020603050405020304" pitchFamily="18" charset="0"/>
              <a:cs typeface="Times New Roman" panose="02020603050405020304" pitchFamily="18" charset="0"/>
            </a:endParaRPr>
          </a:p>
          <a:p>
            <a:pPr algn="just" fontAlgn="base"/>
            <a:r>
              <a:rPr lang="en-US" sz="2400" dirty="0" smtClean="0">
                <a:latin typeface="Times New Roman" panose="02020603050405020304" pitchFamily="18" charset="0"/>
                <a:cs typeface="Times New Roman" panose="02020603050405020304" pitchFamily="18" charset="0"/>
              </a:rPr>
              <a:t>wide </a:t>
            </a:r>
            <a:r>
              <a:rPr lang="en-US" sz="2400" dirty="0">
                <a:latin typeface="Times New Roman" panose="02020603050405020304" pitchFamily="18" charset="0"/>
                <a:cs typeface="Times New Roman" panose="02020603050405020304" pitchFamily="18" charset="0"/>
              </a:rPr>
              <a:t>range of algorithms </a:t>
            </a:r>
            <a:r>
              <a:rPr lang="en-US" sz="2400" dirty="0" smtClean="0">
                <a:latin typeface="Times New Roman" panose="02020603050405020304" pitchFamily="18" charset="0"/>
                <a:cs typeface="Times New Roman" panose="02020603050405020304" pitchFamily="18" charset="0"/>
              </a:rPr>
              <a:t>- prediction</a:t>
            </a:r>
            <a:r>
              <a:rPr lang="en-US" sz="2400" dirty="0">
                <a:latin typeface="Times New Roman" panose="02020603050405020304" pitchFamily="18" charset="0"/>
                <a:cs typeface="Times New Roman" panose="02020603050405020304" pitchFamily="18" charset="0"/>
              </a:rPr>
              <a:t>, classification or clustering. </a:t>
            </a:r>
            <a:endParaRPr lang="en-US" sz="2400" dirty="0" smtClean="0">
              <a:latin typeface="Times New Roman" panose="02020603050405020304" pitchFamily="18" charset="0"/>
              <a:cs typeface="Times New Roman" panose="02020603050405020304" pitchFamily="18" charset="0"/>
            </a:endParaRPr>
          </a:p>
          <a:p>
            <a:pPr algn="just" fontAlgn="base"/>
            <a:r>
              <a:rPr lang="en-US" sz="2400" dirty="0" smtClean="0">
                <a:latin typeface="Times New Roman" panose="02020603050405020304" pitchFamily="18" charset="0"/>
                <a:cs typeface="Times New Roman" panose="02020603050405020304" pitchFamily="18" charset="0"/>
              </a:rPr>
              <a:t>linear </a:t>
            </a:r>
            <a:r>
              <a:rPr lang="en-US" sz="2400" dirty="0">
                <a:latin typeface="Times New Roman" panose="02020603050405020304" pitchFamily="18" charset="0"/>
                <a:cs typeface="Times New Roman" panose="02020603050405020304" pitchFamily="18" charset="0"/>
              </a:rPr>
              <a:t>and non-linear algorithms. </a:t>
            </a:r>
            <a:endParaRPr lang="en-US" sz="2400" dirty="0" smtClean="0">
              <a:latin typeface="Times New Roman" panose="02020603050405020304" pitchFamily="18" charset="0"/>
              <a:cs typeface="Times New Roman" panose="02020603050405020304" pitchFamily="18" charset="0"/>
            </a:endParaRPr>
          </a:p>
          <a:p>
            <a:pPr algn="just" fontAlgn="base"/>
            <a:r>
              <a:rPr lang="en-US" sz="2400" dirty="0" smtClean="0">
                <a:latin typeface="Times New Roman" panose="02020603050405020304" pitchFamily="18" charset="0"/>
                <a:cs typeface="Times New Roman" panose="02020603050405020304" pitchFamily="18" charset="0"/>
              </a:rPr>
              <a:t>Naive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Support Vector Machines, Decision Trees, k-Means </a:t>
            </a:r>
            <a:r>
              <a:rPr lang="en-US" sz="2400" dirty="0" smtClean="0">
                <a:latin typeface="Times New Roman" panose="02020603050405020304" pitchFamily="18" charset="0"/>
                <a:cs typeface="Times New Roman" panose="02020603050405020304" pitchFamily="18" charset="0"/>
              </a:rPr>
              <a:t>Clustering.</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22</a:t>
            </a:fld>
            <a:endParaRPr lang="en-IN"/>
          </a:p>
        </p:txBody>
      </p:sp>
      <p:sp>
        <p:nvSpPr>
          <p:cNvPr id="7" name="Date Placeholder 6"/>
          <p:cNvSpPr>
            <a:spLocks noGrp="1"/>
          </p:cNvSpPr>
          <p:nvPr>
            <p:ph type="dt" sz="half" idx="10"/>
          </p:nvPr>
        </p:nvSpPr>
        <p:spPr/>
        <p:txBody>
          <a:bodyPr/>
          <a:lstStyle/>
          <a:p>
            <a:fld id="{87289B33-5891-4D78-B82A-44FE136FF528}" type="datetime1">
              <a:rPr lang="en-IN" smtClean="0"/>
              <a:pPr/>
              <a:t>02-11-2022</a:t>
            </a:fld>
            <a:endParaRPr lang="en-IN"/>
          </a:p>
        </p:txBody>
      </p:sp>
    </p:spTree>
    <p:extLst>
      <p:ext uri="{BB962C8B-B14F-4D97-AF65-F5344CB8AC3E}">
        <p14:creationId xmlns="" xmlns:p14="http://schemas.microsoft.com/office/powerpoint/2010/main" val="853689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65" y="720156"/>
            <a:ext cx="10515600" cy="5093789"/>
          </a:xfrm>
        </p:spPr>
        <p:txBody>
          <a:bodyPr>
            <a:noAutofit/>
          </a:bodyPr>
          <a:lstStyle/>
          <a:p>
            <a:pPr algn="just" fontAlgn="base">
              <a:lnSpc>
                <a:spcPct val="100000"/>
              </a:lnSpc>
            </a:pPr>
            <a:r>
              <a:rPr lang="en-US" sz="2000" b="1" dirty="0">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Training  </a:t>
            </a:r>
            <a:r>
              <a:rPr lang="en-US" sz="2000" dirty="0" smtClean="0">
                <a:latin typeface="Times New Roman" panose="02020603050405020304" pitchFamily="18" charset="0"/>
                <a:cs typeface="Times New Roman" panose="02020603050405020304" pitchFamily="18" charset="0"/>
              </a:rPr>
              <a:t>tune </a:t>
            </a:r>
            <a:r>
              <a:rPr lang="en-US" sz="2000" dirty="0">
                <a:latin typeface="Times New Roman" panose="02020603050405020304" pitchFamily="18" charset="0"/>
                <a:cs typeface="Times New Roman" panose="02020603050405020304" pitchFamily="18" charset="0"/>
              </a:rPr>
              <a:t>our algorithm based on </a:t>
            </a:r>
            <a:r>
              <a:rPr lang="en-US" sz="2000" dirty="0" smtClean="0">
                <a:latin typeface="Times New Roman" panose="02020603050405020304" pitchFamily="18" charset="0"/>
                <a:cs typeface="Times New Roman" panose="02020603050405020304" pitchFamily="18" charset="0"/>
              </a:rPr>
              <a:t> </a:t>
            </a:r>
          </a:p>
          <a:p>
            <a:pPr algn="just" fontAlgn="base">
              <a:lnSpc>
                <a:spcPct val="100000"/>
              </a:lnSpc>
            </a:pPr>
            <a:r>
              <a:rPr lang="en-US" sz="2000" dirty="0" smtClean="0">
                <a:latin typeface="Times New Roman" panose="02020603050405020304" pitchFamily="18" charset="0"/>
                <a:cs typeface="Times New Roman" panose="02020603050405020304" pitchFamily="18" charset="0"/>
              </a:rPr>
              <a:t>training </a:t>
            </a:r>
            <a:r>
              <a:rPr lang="en-US" sz="2000" dirty="0">
                <a:latin typeface="Times New Roman" panose="02020603050405020304" pitchFamily="18" charset="0"/>
                <a:cs typeface="Times New Roman" panose="02020603050405020304" pitchFamily="18" charset="0"/>
              </a:rPr>
              <a:t>set as it is used to train our algorithm. </a:t>
            </a:r>
          </a:p>
          <a:p>
            <a:pPr algn="just" fontAlgn="base">
              <a:lnSpc>
                <a:spcPct val="100000"/>
              </a:lnSpc>
            </a:pPr>
            <a:r>
              <a:rPr lang="en-US" sz="2000" b="1" dirty="0">
                <a:latin typeface="Times New Roman" panose="02020603050405020304" pitchFamily="18" charset="0"/>
                <a:cs typeface="Times New Roman" panose="02020603050405020304" pitchFamily="18" charset="0"/>
              </a:rPr>
              <a:t>5) Choice of Metrics/Evaluation Criteria</a:t>
            </a:r>
            <a:endParaRPr lang="en-US" sz="2000" dirty="0">
              <a:latin typeface="Times New Roman" panose="02020603050405020304" pitchFamily="18" charset="0"/>
              <a:cs typeface="Times New Roman" panose="02020603050405020304" pitchFamily="18" charset="0"/>
            </a:endParaRPr>
          </a:p>
          <a:p>
            <a:pPr algn="just" fontAlgn="base">
              <a:lnSpc>
                <a:spcPct val="100000"/>
              </a:lnSpc>
            </a:pPr>
            <a:r>
              <a:rPr lang="en-US" sz="2000" dirty="0" smtClean="0">
                <a:latin typeface="Times New Roman" panose="02020603050405020304" pitchFamily="18" charset="0"/>
                <a:cs typeface="Times New Roman" panose="02020603050405020304" pitchFamily="18" charset="0"/>
              </a:rPr>
              <a:t>evaluation criteria. </a:t>
            </a:r>
          </a:p>
          <a:p>
            <a:pPr algn="just" fontAlgn="base">
              <a:lnSpc>
                <a:spcPct val="100000"/>
              </a:lnSpc>
            </a:pPr>
            <a:r>
              <a:rPr lang="en-US" sz="2000" dirty="0" smtClean="0">
                <a:latin typeface="Times New Roman" panose="02020603050405020304" pitchFamily="18" charset="0"/>
                <a:cs typeface="Times New Roman" panose="02020603050405020304" pitchFamily="18" charset="0"/>
              </a:rPr>
              <a:t>metrics </a:t>
            </a:r>
            <a:r>
              <a:rPr lang="en-US" sz="2000" dirty="0">
                <a:latin typeface="Times New Roman" panose="02020603050405020304" pitchFamily="18" charset="0"/>
                <a:cs typeface="Times New Roman" panose="02020603050405020304" pitchFamily="18" charset="0"/>
              </a:rPr>
              <a:t>to evaluate our results. </a:t>
            </a:r>
            <a:endParaRPr lang="en-US" sz="2000" dirty="0" smtClean="0">
              <a:latin typeface="Times New Roman" panose="02020603050405020304" pitchFamily="18" charset="0"/>
              <a:cs typeface="Times New Roman" panose="02020603050405020304" pitchFamily="18" charset="0"/>
            </a:endParaRPr>
          </a:p>
          <a:p>
            <a:pPr lvl="1" algn="just" fontAlgn="base">
              <a:lnSpc>
                <a:spcPct val="100000"/>
              </a:lnSpc>
            </a:pPr>
            <a:r>
              <a:rPr lang="en-US" sz="2000" dirty="0" smtClean="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recall, f1-measure, robustness, specificity-sensitivity, error rate etc.</a:t>
            </a:r>
          </a:p>
          <a:p>
            <a:pPr algn="just" fontAlgn="base">
              <a:lnSpc>
                <a:spcPct val="100000"/>
              </a:lnSpc>
            </a:pPr>
            <a:r>
              <a:rPr lang="en-US" sz="2000" b="1" dirty="0">
                <a:latin typeface="Times New Roman" panose="02020603050405020304" pitchFamily="18" charset="0"/>
                <a:cs typeface="Times New Roman" panose="02020603050405020304" pitchFamily="18" charset="0"/>
              </a:rPr>
              <a:t>6) Testing</a:t>
            </a:r>
            <a:endParaRPr lang="en-US" sz="2000" dirty="0">
              <a:latin typeface="Times New Roman" panose="02020603050405020304" pitchFamily="18" charset="0"/>
              <a:cs typeface="Times New Roman" panose="02020603050405020304" pitchFamily="18" charset="0"/>
            </a:endParaRPr>
          </a:p>
          <a:p>
            <a:pPr algn="just" fontAlgn="base">
              <a:lnSpc>
                <a:spcPct val="100000"/>
              </a:lnSpc>
            </a:pPr>
            <a:r>
              <a:rPr lang="en-US" sz="2000" dirty="0" smtClean="0">
                <a:latin typeface="Times New Roman" panose="02020603050405020304" pitchFamily="18" charset="0"/>
                <a:cs typeface="Times New Roman" panose="02020603050405020304" pitchFamily="18" charset="0"/>
              </a:rPr>
              <a:t>test </a:t>
            </a:r>
            <a:r>
              <a:rPr lang="en-US" sz="2000" dirty="0">
                <a:latin typeface="Times New Roman" panose="02020603050405020304" pitchFamily="18" charset="0"/>
                <a:cs typeface="Times New Roman" panose="02020603050405020304" pitchFamily="18" charset="0"/>
              </a:rPr>
              <a:t>how our machine learning algorithm performs on an unseen set of test cases. </a:t>
            </a:r>
            <a:endParaRPr lang="en-US" sz="2000" dirty="0" smtClean="0">
              <a:latin typeface="Times New Roman" panose="02020603050405020304" pitchFamily="18" charset="0"/>
              <a:cs typeface="Times New Roman" panose="02020603050405020304" pitchFamily="18" charset="0"/>
            </a:endParaRPr>
          </a:p>
          <a:p>
            <a:pPr algn="just" fontAlgn="base">
              <a:lnSpc>
                <a:spcPct val="100000"/>
              </a:lnSpc>
            </a:pPr>
            <a:r>
              <a:rPr lang="en-US" sz="2000" dirty="0" smtClean="0">
                <a:latin typeface="Times New Roman" panose="02020603050405020304" pitchFamily="18" charset="0"/>
                <a:cs typeface="Times New Roman" panose="02020603050405020304" pitchFamily="18" charset="0"/>
              </a:rPr>
              <a:t>partition </a:t>
            </a:r>
            <a:r>
              <a:rPr lang="en-US" sz="2000" dirty="0">
                <a:latin typeface="Times New Roman" panose="02020603050405020304" pitchFamily="18" charset="0"/>
                <a:cs typeface="Times New Roman" panose="02020603050405020304" pitchFamily="18" charset="0"/>
              </a:rPr>
              <a:t>the data into training and testing set. </a:t>
            </a:r>
            <a:endParaRPr lang="en-US" sz="2000" dirty="0" smtClean="0">
              <a:latin typeface="Times New Roman" panose="02020603050405020304" pitchFamily="18" charset="0"/>
              <a:cs typeface="Times New Roman" panose="02020603050405020304" pitchFamily="18" charset="0"/>
            </a:endParaRPr>
          </a:p>
          <a:p>
            <a:pPr algn="just" fontAlgn="base">
              <a:lnSpc>
                <a:spcPct val="10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training set is used in step 4 while the test set is then used in this step. </a:t>
            </a:r>
            <a:endParaRPr lang="en-US" sz="2000" dirty="0" smtClean="0">
              <a:latin typeface="Times New Roman" panose="02020603050405020304" pitchFamily="18" charset="0"/>
              <a:cs typeface="Times New Roman" panose="02020603050405020304" pitchFamily="18" charset="0"/>
            </a:endParaRPr>
          </a:p>
          <a:p>
            <a:pPr lvl="1" algn="just" fontAlgn="base">
              <a:lnSpc>
                <a:spcPct val="100000"/>
              </a:lnSpc>
            </a:pP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cross-validation </a:t>
            </a:r>
            <a:r>
              <a:rPr lang="en-US" sz="2000" dirty="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leave-one-out</a:t>
            </a: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23</a:t>
            </a:fld>
            <a:endParaRPr lang="en-IN"/>
          </a:p>
        </p:txBody>
      </p:sp>
      <p:sp>
        <p:nvSpPr>
          <p:cNvPr id="7" name="Date Placeholder 6"/>
          <p:cNvSpPr>
            <a:spLocks noGrp="1"/>
          </p:cNvSpPr>
          <p:nvPr>
            <p:ph type="dt" sz="half" idx="10"/>
          </p:nvPr>
        </p:nvSpPr>
        <p:spPr/>
        <p:txBody>
          <a:bodyPr/>
          <a:lstStyle/>
          <a:p>
            <a:fld id="{83E881A4-9D03-412E-80F2-206850AA1E57}" type="datetime1">
              <a:rPr lang="en-IN" smtClean="0"/>
              <a:pPr/>
              <a:t>02-11-2022</a:t>
            </a:fld>
            <a:endParaRPr lang="en-IN"/>
          </a:p>
        </p:txBody>
      </p:sp>
    </p:spTree>
    <p:extLst>
      <p:ext uri="{BB962C8B-B14F-4D97-AF65-F5344CB8AC3E}">
        <p14:creationId xmlns="" xmlns:p14="http://schemas.microsoft.com/office/powerpoint/2010/main" val="3073554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1981200" y="304800"/>
            <a:ext cx="7467600" cy="1295400"/>
          </a:xfrm>
          <a:prstGeom prst="rect">
            <a:avLst/>
          </a:prstGeom>
          <a:noFill/>
          <a:ln>
            <a:noFill/>
          </a:ln>
        </p:spPr>
        <p:txBody>
          <a:bodyPr spcFirstLastPara="1" vert="horz" wrap="square" lIns="91425" tIns="45700" rIns="91425" bIns="45700" rtlCol="0" anchor="b" anchorCtr="0">
            <a:normAutofit fontScale="90000"/>
          </a:bodyPr>
          <a:lstStyle/>
          <a:p>
            <a:pPr>
              <a:spcBef>
                <a:spcPts val="0"/>
              </a:spcBef>
              <a:buClr>
                <a:schemeClr val="dk2"/>
              </a:buClr>
              <a:buSzPts val="3000"/>
            </a:pPr>
            <a:r>
              <a:rPr lang="en-US" b="1"/>
              <a:t/>
            </a:r>
            <a:br>
              <a:rPr lang="en-US" b="1"/>
            </a:br>
            <a:endParaRPr/>
          </a:p>
        </p:txBody>
      </p:sp>
      <p:sp>
        <p:nvSpPr>
          <p:cNvPr id="203" name="Google Shape;203;p12"/>
          <p:cNvSpPr txBox="1">
            <a:spLocks noGrp="1"/>
          </p:cNvSpPr>
          <p:nvPr>
            <p:ph type="body" idx="1"/>
          </p:nvPr>
        </p:nvSpPr>
        <p:spPr>
          <a:xfrm>
            <a:off x="805218" y="1600200"/>
            <a:ext cx="10153934" cy="4022678"/>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For a given problem, the collection of all possible outcomes represents the sample space or instance space.</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The basic idea for creating a taxonomy of algorithms is that we divide the instance space by using one of three ways:</a:t>
            </a:r>
            <a:endParaRPr dirty="0">
              <a:latin typeface="Times New Roman" panose="02020603050405020304" pitchFamily="18" charset="0"/>
              <a:cs typeface="Times New Roman" panose="02020603050405020304" pitchFamily="18" charset="0"/>
            </a:endParaRPr>
          </a:p>
          <a:p>
            <a:pPr marL="274320" lvl="1" indent="-274320" algn="just">
              <a:spcBef>
                <a:spcPts val="600"/>
              </a:spcBef>
              <a:buSzPts val="1680"/>
              <a:buFont typeface="Noto Sans Symbols"/>
              <a:buChar char="🞆"/>
            </a:pPr>
            <a:r>
              <a:rPr lang="en-US" dirty="0">
                <a:latin typeface="Times New Roman" panose="02020603050405020304" pitchFamily="18" charset="0"/>
                <a:cs typeface="Times New Roman" panose="02020603050405020304" pitchFamily="18" charset="0"/>
              </a:rPr>
              <a:t>Using a Logical expression.</a:t>
            </a:r>
            <a:endParaRPr dirty="0">
              <a:latin typeface="Times New Roman" panose="02020603050405020304" pitchFamily="18" charset="0"/>
              <a:cs typeface="Times New Roman" panose="02020603050405020304" pitchFamily="18" charset="0"/>
            </a:endParaRPr>
          </a:p>
          <a:p>
            <a:pPr marL="274320" lvl="1" indent="-274320" algn="just">
              <a:spcBef>
                <a:spcPts val="600"/>
              </a:spcBef>
              <a:buSzPts val="1680"/>
              <a:buFont typeface="Noto Sans Symbols"/>
              <a:buChar char="🞆"/>
            </a:pPr>
            <a:r>
              <a:rPr lang="en-US" dirty="0">
                <a:latin typeface="Times New Roman" panose="02020603050405020304" pitchFamily="18" charset="0"/>
                <a:cs typeface="Times New Roman" panose="02020603050405020304" pitchFamily="18" charset="0"/>
              </a:rPr>
              <a:t>Using the Geometry of the instance space.</a:t>
            </a:r>
            <a:endParaRPr dirty="0">
              <a:latin typeface="Times New Roman" panose="02020603050405020304" pitchFamily="18" charset="0"/>
              <a:cs typeface="Times New Roman" panose="02020603050405020304" pitchFamily="18" charset="0"/>
            </a:endParaRPr>
          </a:p>
          <a:p>
            <a:pPr marL="274320" lvl="1" indent="-274320" algn="just">
              <a:spcBef>
                <a:spcPts val="600"/>
              </a:spcBef>
              <a:buSzPts val="1680"/>
              <a:buFont typeface="Noto Sans Symbols"/>
              <a:buChar char="🞆"/>
            </a:pPr>
            <a:r>
              <a:rPr lang="en-US" dirty="0">
                <a:latin typeface="Times New Roman" panose="02020603050405020304" pitchFamily="18" charset="0"/>
                <a:cs typeface="Times New Roman" panose="02020603050405020304" pitchFamily="18" charset="0"/>
              </a:rPr>
              <a:t>Using Probability to classify the instance space.</a:t>
            </a:r>
            <a:endParaRPr dirty="0">
              <a:latin typeface="Times New Roman" panose="02020603050405020304" pitchFamily="18" charset="0"/>
              <a:cs typeface="Times New Roman" panose="02020603050405020304" pitchFamily="18" charset="0"/>
            </a:endParaRPr>
          </a:p>
          <a:p>
            <a:pPr marL="274320" indent="-167640">
              <a:spcBef>
                <a:spcPts val="600"/>
              </a:spcBef>
              <a:buSzPts val="1680"/>
              <a:buNone/>
            </a:pPr>
            <a:endParaRPr dirty="0">
              <a:latin typeface="Times New Roman" panose="02020603050405020304" pitchFamily="18" charset="0"/>
              <a:cs typeface="Times New Roman" panose="02020603050405020304" pitchFamily="18" charset="0"/>
            </a:endParaRPr>
          </a:p>
        </p:txBody>
      </p:sp>
      <p:sp>
        <p:nvSpPr>
          <p:cNvPr id="204" name="Google Shape;204;p12"/>
          <p:cNvSpPr/>
          <p:nvPr/>
        </p:nvSpPr>
        <p:spPr>
          <a:xfrm>
            <a:off x="1828800" y="533402"/>
            <a:ext cx="8382000" cy="507831"/>
          </a:xfrm>
          <a:prstGeom prst="rect">
            <a:avLst/>
          </a:prstGeom>
          <a:noFill/>
          <a:ln>
            <a:noFill/>
          </a:ln>
        </p:spPr>
        <p:txBody>
          <a:bodyPr spcFirstLastPara="1" wrap="square" lIns="91425" tIns="45700" rIns="91425" bIns="45700" anchor="t" anchorCtr="0">
            <a:spAutoFit/>
          </a:bodyPr>
          <a:lstStyle/>
          <a:p>
            <a:pPr algn="ctr"/>
            <a:r>
              <a:rPr lang="en-US" sz="2700" b="1" cap="small" dirty="0">
                <a:latin typeface="Times New Roman" panose="02020603050405020304" pitchFamily="18" charset="0"/>
                <a:ea typeface="Century Schoolbook"/>
                <a:cs typeface="Times New Roman" panose="02020603050405020304" pitchFamily="18" charset="0"/>
                <a:sym typeface="Century Schoolbook"/>
              </a:rPr>
              <a:t>A Taxonomy of Machine Learning Models</a:t>
            </a:r>
            <a:endParaRPr sz="2700" b="1" cap="small" dirty="0">
              <a:latin typeface="Times New Roman" panose="02020603050405020304" pitchFamily="18" charset="0"/>
              <a:ea typeface="Century Schoolbook"/>
              <a:cs typeface="Times New Roman" panose="02020603050405020304" pitchFamily="18" charset="0"/>
              <a:sym typeface="Century Schoolbook"/>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24</a:t>
            </a:fld>
            <a:endParaRPr lang="en-IN"/>
          </a:p>
        </p:txBody>
      </p:sp>
      <p:sp>
        <p:nvSpPr>
          <p:cNvPr id="4" name="Date Placeholder 3"/>
          <p:cNvSpPr>
            <a:spLocks noGrp="1"/>
          </p:cNvSpPr>
          <p:nvPr>
            <p:ph type="dt" sz="half" idx="10"/>
          </p:nvPr>
        </p:nvSpPr>
        <p:spPr/>
        <p:txBody>
          <a:bodyPr/>
          <a:lstStyle/>
          <a:p>
            <a:fld id="{A2E2005D-5D54-42F8-841D-01D152CBB970}" type="datetime1">
              <a:rPr lang="en-IN" smtClean="0"/>
              <a:pPr/>
              <a:t>02-11-2022</a:t>
            </a:fld>
            <a:endParaRPr lang="en-IN"/>
          </a:p>
        </p:txBody>
      </p:sp>
    </p:spTree>
    <p:extLst>
      <p:ext uri="{BB962C8B-B14F-4D97-AF65-F5344CB8AC3E}">
        <p14:creationId xmlns="" xmlns:p14="http://schemas.microsoft.com/office/powerpoint/2010/main" val="818843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1310185" y="274638"/>
            <a:ext cx="9771797" cy="1477962"/>
          </a:xfrm>
          <a:prstGeom prst="rect">
            <a:avLst/>
          </a:prstGeom>
          <a:noFill/>
          <a:ln>
            <a:noFill/>
          </a:ln>
        </p:spPr>
        <p:txBody>
          <a:bodyPr spcFirstLastPara="1" vert="horz" wrap="square" lIns="91425" tIns="45700" rIns="91425" bIns="45700" rtlCol="0" anchor="b" anchorCtr="0">
            <a:noAutofit/>
          </a:bodyPr>
          <a:lstStyle/>
          <a:p>
            <a:pPr algn="ctr">
              <a:spcBef>
                <a:spcPts val="0"/>
              </a:spcBef>
              <a:buClr>
                <a:schemeClr val="dk2"/>
              </a:buClr>
              <a:buSzPts val="2700"/>
            </a:pP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ea typeface="Century Schoolbook"/>
                <a:cs typeface="Times New Roman" panose="02020603050405020304" pitchFamily="18" charset="0"/>
                <a:sym typeface="Century Schoolbook"/>
              </a:rPr>
              <a:t>Logical models - Tree models and Rule models </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210" name="Google Shape;210;p13"/>
          <p:cNvSpPr txBox="1">
            <a:spLocks noGrp="1"/>
          </p:cNvSpPr>
          <p:nvPr>
            <p:ph type="body" idx="1"/>
          </p:nvPr>
        </p:nvSpPr>
        <p:spPr>
          <a:xfrm>
            <a:off x="696036" y="1600200"/>
            <a:ext cx="10849970" cy="48737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3"/>
              <a:buChar char="🞆"/>
            </a:pPr>
            <a:r>
              <a:rPr lang="en-US" dirty="0">
                <a:latin typeface="Times New Roman" panose="02020603050405020304" pitchFamily="18" charset="0"/>
                <a:cs typeface="Times New Roman" panose="02020603050405020304" pitchFamily="18" charset="0"/>
              </a:rPr>
              <a:t>use a logical expression to divide the instance space into segments</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3"/>
              <a:buChar char="🞆"/>
            </a:pPr>
            <a:r>
              <a:rPr lang="en-US" dirty="0">
                <a:latin typeface="Times New Roman" panose="02020603050405020304" pitchFamily="18" charset="0"/>
                <a:cs typeface="Times New Roman" panose="02020603050405020304" pitchFamily="18" charset="0"/>
              </a:rPr>
              <a:t>A logical expression is an expression that returns a Boolean value, i.e., a True or False outcome.</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3"/>
              <a:buChar char="🞆"/>
            </a:pPr>
            <a:r>
              <a:rPr lang="en-US" dirty="0">
                <a:latin typeface="Times New Roman" panose="02020603050405020304" pitchFamily="18" charset="0"/>
                <a:cs typeface="Times New Roman" panose="02020603050405020304" pitchFamily="18" charset="0"/>
              </a:rPr>
              <a:t>Once the data is grouped using a logical expression, the data is divided into homogeneous groupings for the problem we are trying to solve.</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3"/>
              <a:buChar char="🞆"/>
            </a:pPr>
            <a:r>
              <a:rPr lang="en-US" dirty="0">
                <a:latin typeface="Times New Roman" panose="02020603050405020304" pitchFamily="18" charset="0"/>
                <a:cs typeface="Times New Roman" panose="02020603050405020304" pitchFamily="18" charset="0"/>
              </a:rPr>
              <a:t>For example, for a classiﬁcation problem, all the instances in the group belong to one class.</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3"/>
              <a:buChar char="🞆"/>
            </a:pPr>
            <a:r>
              <a:rPr lang="en-US" dirty="0">
                <a:latin typeface="Times New Roman" panose="02020603050405020304" pitchFamily="18" charset="0"/>
                <a:cs typeface="Times New Roman" panose="02020603050405020304" pitchFamily="18" charset="0"/>
              </a:rPr>
              <a:t>There are mainly two kinds of logical models: Tree models and Rule models.</a:t>
            </a:r>
            <a:endParaRPr dirty="0">
              <a:latin typeface="Times New Roman" panose="02020603050405020304" pitchFamily="18" charset="0"/>
              <a:cs typeface="Times New Roman" panose="02020603050405020304" pitchFamily="18" charset="0"/>
            </a:endParaRPr>
          </a:p>
          <a:p>
            <a:pPr marL="274320" indent="-175641">
              <a:spcBef>
                <a:spcPts val="600"/>
              </a:spcBef>
              <a:buSzPts val="1554"/>
              <a:buNone/>
            </a:pP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25</a:t>
            </a:fld>
            <a:endParaRPr lang="en-IN"/>
          </a:p>
        </p:txBody>
      </p:sp>
      <p:sp>
        <p:nvSpPr>
          <p:cNvPr id="4" name="Date Placeholder 3"/>
          <p:cNvSpPr>
            <a:spLocks noGrp="1"/>
          </p:cNvSpPr>
          <p:nvPr>
            <p:ph type="dt" sz="half" idx="10"/>
          </p:nvPr>
        </p:nvSpPr>
        <p:spPr/>
        <p:txBody>
          <a:bodyPr/>
          <a:lstStyle/>
          <a:p>
            <a:fld id="{9B89F6A0-A40A-4B1D-8FE1-5094F829CA5C}" type="datetime1">
              <a:rPr lang="en-IN" smtClean="0"/>
              <a:pPr/>
              <a:t>02-11-2022</a:t>
            </a:fld>
            <a:endParaRPr lang="en-IN"/>
          </a:p>
        </p:txBody>
      </p:sp>
    </p:spTree>
    <p:extLst>
      <p:ext uri="{BB962C8B-B14F-4D97-AF65-F5344CB8AC3E}">
        <p14:creationId xmlns="" xmlns:p14="http://schemas.microsoft.com/office/powerpoint/2010/main" val="639959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2090382" y="409433"/>
            <a:ext cx="7467600" cy="838200"/>
          </a:xfrm>
          <a:prstGeom prst="rect">
            <a:avLst/>
          </a:prstGeom>
          <a:noFill/>
          <a:ln>
            <a:noFill/>
          </a:ln>
        </p:spPr>
        <p:txBody>
          <a:bodyPr spcFirstLastPara="1" vert="horz" wrap="square" lIns="91425" tIns="45700" rIns="91425" bIns="45700" rtlCol="0" anchor="b" anchorCtr="0">
            <a:noAutofit/>
          </a:bodyPr>
          <a:lstStyle/>
          <a:p>
            <a:pPr algn="ctr">
              <a:spcBef>
                <a:spcPts val="0"/>
              </a:spcBef>
              <a:buClr>
                <a:srgbClr val="008000"/>
              </a:buClr>
              <a:buSzPts val="2880"/>
            </a:pPr>
            <a:r>
              <a:rPr lang="en-US" sz="2800" b="1" dirty="0">
                <a:latin typeface="Times New Roman" panose="02020603050405020304" pitchFamily="18" charset="0"/>
                <a:cs typeface="Times New Roman" panose="02020603050405020304" pitchFamily="18" charset="0"/>
              </a:rPr>
              <a:t>Tree models VS Rule models </a:t>
            </a:r>
            <a:br>
              <a:rPr lang="en-US" sz="2800" b="1" dirty="0">
                <a:latin typeface="Times New Roman" panose="02020603050405020304" pitchFamily="18" charset="0"/>
                <a:cs typeface="Times New Roman" panose="02020603050405020304" pitchFamily="18" charset="0"/>
              </a:rPr>
            </a:br>
            <a:endParaRPr sz="2800" b="1" dirty="0">
              <a:latin typeface="Times New Roman" panose="02020603050405020304" pitchFamily="18" charset="0"/>
              <a:cs typeface="Times New Roman" panose="02020603050405020304" pitchFamily="18" charset="0"/>
            </a:endParaRPr>
          </a:p>
        </p:txBody>
      </p:sp>
      <p:sp>
        <p:nvSpPr>
          <p:cNvPr id="216" name="Google Shape;216;p14"/>
          <p:cNvSpPr txBox="1">
            <a:spLocks noGrp="1"/>
          </p:cNvSpPr>
          <p:nvPr>
            <p:ph type="body" idx="1"/>
          </p:nvPr>
        </p:nvSpPr>
        <p:spPr>
          <a:xfrm>
            <a:off x="545911" y="1451212"/>
            <a:ext cx="11122925" cy="4826758"/>
          </a:xfrm>
          <a:prstGeom prst="rect">
            <a:avLst/>
          </a:prstGeom>
          <a:noFill/>
          <a:ln>
            <a:noFill/>
          </a:ln>
        </p:spPr>
        <p:txBody>
          <a:bodyPr spcFirstLastPara="1" vert="horz" wrap="square" lIns="91425" tIns="45700" rIns="91425" bIns="45700" rtlCol="0" anchor="t" anchorCtr="0">
            <a:noAutofit/>
          </a:bodyPr>
          <a:lstStyle/>
          <a:p>
            <a:pPr marL="274320" indent="-274320" algn="just">
              <a:spcBef>
                <a:spcPts val="0"/>
              </a:spcBef>
              <a:buSzPts val="1680"/>
              <a:buChar char="🞆"/>
            </a:pPr>
            <a:r>
              <a:rPr lang="en-US" sz="2400" dirty="0">
                <a:latin typeface="Times New Roman" panose="02020603050405020304" pitchFamily="18" charset="0"/>
                <a:cs typeface="Times New Roman" panose="02020603050405020304" pitchFamily="18" charset="0"/>
              </a:rPr>
              <a:t>Rule models consist of a collection of implications or IF-THEN rules. </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sz="2400" dirty="0">
                <a:latin typeface="Times New Roman" panose="02020603050405020304" pitchFamily="18" charset="0"/>
                <a:cs typeface="Times New Roman" panose="02020603050405020304" pitchFamily="18" charset="0"/>
              </a:rPr>
              <a:t>For tree-based models, the ‘if-part’ deﬁnes a segment and the ‘then-part’ deﬁnes the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the model for this segment. Rule models follow the same reasoning.</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sz="2400" dirty="0">
                <a:latin typeface="Times New Roman" panose="02020603050405020304" pitchFamily="18" charset="0"/>
                <a:cs typeface="Times New Roman" panose="02020603050405020304" pitchFamily="18" charset="0"/>
              </a:rPr>
              <a:t>Tree models can be seen as a particular type of rule model where the if-parts of the rules are </a:t>
            </a:r>
            <a:r>
              <a:rPr lang="en-US" sz="2400" dirty="0" err="1">
                <a:latin typeface="Times New Roman" panose="02020603050405020304" pitchFamily="18" charset="0"/>
                <a:cs typeface="Times New Roman" panose="02020603050405020304" pitchFamily="18" charset="0"/>
              </a:rPr>
              <a:t>organised</a:t>
            </a:r>
            <a:r>
              <a:rPr lang="en-US" sz="2400" dirty="0">
                <a:latin typeface="Times New Roman" panose="02020603050405020304" pitchFamily="18" charset="0"/>
                <a:cs typeface="Times New Roman" panose="02020603050405020304" pitchFamily="18" charset="0"/>
              </a:rPr>
              <a:t> in a tree structure.</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sz="2400" dirty="0">
                <a:latin typeface="Times New Roman" panose="02020603050405020304" pitchFamily="18" charset="0"/>
                <a:cs typeface="Times New Roman" panose="02020603050405020304" pitchFamily="18" charset="0"/>
              </a:rPr>
              <a:t> Both Tree models and Rule models use the same approach to supervised learning. </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sz="2400" dirty="0">
                <a:latin typeface="Times New Roman" panose="02020603050405020304" pitchFamily="18" charset="0"/>
                <a:cs typeface="Times New Roman" panose="02020603050405020304" pitchFamily="18" charset="0"/>
              </a:rPr>
              <a:t> The approach can be summarized in two strategies: we could first find the body of the rule (the concept) that covers a sufficiently homogeneous set of examples and then find a label to represent the body.</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sz="2400" dirty="0">
                <a:latin typeface="Times New Roman" panose="02020603050405020304" pitchFamily="18" charset="0"/>
                <a:cs typeface="Times New Roman" panose="02020603050405020304" pitchFamily="18" charset="0"/>
              </a:rPr>
              <a:t> Alternately, we could approach it from the other direction, i.e., first select a class we want to learn and then find rules that cover examples of the class.</a:t>
            </a:r>
            <a:endParaRPr sz="2400" dirty="0">
              <a:latin typeface="Times New Roman" panose="02020603050405020304" pitchFamily="18" charset="0"/>
              <a:cs typeface="Times New Roman" panose="02020603050405020304" pitchFamily="18" charset="0"/>
            </a:endParaRPr>
          </a:p>
          <a:p>
            <a:pPr marL="274320" indent="-167640">
              <a:spcBef>
                <a:spcPts val="600"/>
              </a:spcBef>
              <a:buSzPts val="1680"/>
              <a:buNone/>
            </a:pPr>
            <a:endParaRPr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26</a:t>
            </a:fld>
            <a:endParaRPr lang="en-IN"/>
          </a:p>
        </p:txBody>
      </p:sp>
      <p:sp>
        <p:nvSpPr>
          <p:cNvPr id="4" name="Date Placeholder 3"/>
          <p:cNvSpPr>
            <a:spLocks noGrp="1"/>
          </p:cNvSpPr>
          <p:nvPr>
            <p:ph type="dt" sz="half" idx="10"/>
          </p:nvPr>
        </p:nvSpPr>
        <p:spPr/>
        <p:txBody>
          <a:bodyPr/>
          <a:lstStyle/>
          <a:p>
            <a:fld id="{B8A2C61B-6F00-464C-99EE-6790A868B034}" type="datetime1">
              <a:rPr lang="en-IN" smtClean="0"/>
              <a:pPr/>
              <a:t>02-11-2022</a:t>
            </a:fld>
            <a:endParaRPr lang="en-IN"/>
          </a:p>
        </p:txBody>
      </p:sp>
    </p:spTree>
    <p:extLst>
      <p:ext uri="{BB962C8B-B14F-4D97-AF65-F5344CB8AC3E}">
        <p14:creationId xmlns="" xmlns:p14="http://schemas.microsoft.com/office/powerpoint/2010/main" val="2638395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1981200" y="274638"/>
            <a:ext cx="7467600" cy="639762"/>
          </a:xfrm>
          <a:prstGeom prst="rect">
            <a:avLst/>
          </a:prstGeom>
          <a:noFill/>
          <a:ln>
            <a:noFill/>
          </a:ln>
        </p:spPr>
        <p:txBody>
          <a:bodyPr spcFirstLastPara="1" vert="horz" wrap="square" lIns="91425" tIns="45700" rIns="91425" bIns="45700" rtlCol="0" anchor="b" anchorCtr="0">
            <a:normAutofit/>
          </a:bodyPr>
          <a:lstStyle/>
          <a:p>
            <a:pPr algn="ctr">
              <a:spcBef>
                <a:spcPts val="0"/>
              </a:spcBef>
              <a:buClr>
                <a:srgbClr val="008000"/>
              </a:buClr>
              <a:buSzPts val="2800"/>
            </a:pPr>
            <a:r>
              <a:rPr lang="en-US" sz="3600" b="1" dirty="0">
                <a:latin typeface="Times New Roman" panose="02020603050405020304" pitchFamily="18" charset="0"/>
                <a:cs typeface="Times New Roman" panose="02020603050405020304" pitchFamily="18" charset="0"/>
              </a:rPr>
              <a:t>Tree models</a:t>
            </a:r>
            <a:endParaRPr sz="3600" dirty="0">
              <a:latin typeface="Times New Roman" panose="02020603050405020304" pitchFamily="18" charset="0"/>
              <a:cs typeface="Times New Roman" panose="02020603050405020304" pitchFamily="18" charset="0"/>
            </a:endParaRPr>
          </a:p>
        </p:txBody>
      </p:sp>
      <p:sp>
        <p:nvSpPr>
          <p:cNvPr id="222" name="Google Shape;222;p15"/>
          <p:cNvSpPr txBox="1">
            <a:spLocks noGrp="1"/>
          </p:cNvSpPr>
          <p:nvPr>
            <p:ph type="body" idx="1"/>
          </p:nvPr>
        </p:nvSpPr>
        <p:spPr>
          <a:xfrm>
            <a:off x="914400" y="838200"/>
            <a:ext cx="10631606" cy="6019800"/>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A simple tree-based model is shown below. The tree shows survival numbers of passengers on the Titanic The values under the leaves show the probability of survival and the percentage of observations in the leaf.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chances of survival were good if you were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female or (ii) a male younger than 9.5 years with less than 2.5 siblings.</a:t>
            </a:r>
            <a:endParaRPr dirty="0">
              <a:latin typeface="Times New Roman" panose="02020603050405020304" pitchFamily="18" charset="0"/>
              <a:cs typeface="Times New Roman" panose="02020603050405020304" pitchFamily="18" charset="0"/>
            </a:endParaRPr>
          </a:p>
          <a:p>
            <a:pPr marL="274320" indent="-167640" algn="just">
              <a:spcBef>
                <a:spcPts val="600"/>
              </a:spcBef>
              <a:buSzPts val="1680"/>
              <a:buNone/>
            </a:pPr>
            <a:endParaRPr dirty="0">
              <a:latin typeface="Times New Roman" panose="02020603050405020304" pitchFamily="18" charset="0"/>
              <a:ea typeface="Calibri"/>
              <a:cs typeface="Times New Roman" panose="02020603050405020304" pitchFamily="18" charset="0"/>
              <a:sym typeface="Calibri"/>
            </a:endParaRPr>
          </a:p>
        </p:txBody>
      </p:sp>
      <p:pic>
        <p:nvPicPr>
          <p:cNvPr id="223" name="Google Shape;223;p15" descr="https://www.kdnuggets.com/wp-content/uploads/ajit-fig1-tree.jpg"/>
          <p:cNvPicPr preferRelativeResize="0"/>
          <p:nvPr/>
        </p:nvPicPr>
        <p:blipFill rotWithShape="1">
          <a:blip r:embed="rId3">
            <a:alphaModFix/>
          </a:blip>
          <a:srcRect/>
          <a:stretch/>
        </p:blipFill>
        <p:spPr>
          <a:xfrm>
            <a:off x="3962401" y="3200401"/>
            <a:ext cx="3886200" cy="3665314"/>
          </a:xfrm>
          <a:prstGeom prst="rect">
            <a:avLst/>
          </a:prstGeom>
          <a:noFill/>
          <a:ln>
            <a:noFill/>
          </a:ln>
        </p:spPr>
      </p:pic>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27</a:t>
            </a:fld>
            <a:endParaRPr lang="en-IN"/>
          </a:p>
        </p:txBody>
      </p:sp>
      <p:sp>
        <p:nvSpPr>
          <p:cNvPr id="4" name="Date Placeholder 3"/>
          <p:cNvSpPr>
            <a:spLocks noGrp="1"/>
          </p:cNvSpPr>
          <p:nvPr>
            <p:ph type="dt" sz="half" idx="10"/>
          </p:nvPr>
        </p:nvSpPr>
        <p:spPr/>
        <p:txBody>
          <a:bodyPr/>
          <a:lstStyle/>
          <a:p>
            <a:fld id="{A8CBA10C-F3D5-4983-84FE-5DBEEAD3F953}" type="datetime1">
              <a:rPr lang="en-IN" smtClean="0"/>
              <a:pPr/>
              <a:t>02-11-2022</a:t>
            </a:fld>
            <a:endParaRPr lang="en-IN"/>
          </a:p>
        </p:txBody>
      </p:sp>
    </p:spTree>
    <p:extLst>
      <p:ext uri="{BB962C8B-B14F-4D97-AF65-F5344CB8AC3E}">
        <p14:creationId xmlns="" xmlns:p14="http://schemas.microsoft.com/office/powerpoint/2010/main" val="931619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2022144" y="656230"/>
            <a:ext cx="7467600" cy="423081"/>
          </a:xfrm>
          <a:prstGeom prst="rect">
            <a:avLst/>
          </a:prstGeom>
          <a:noFill/>
          <a:ln>
            <a:noFill/>
          </a:ln>
        </p:spPr>
        <p:txBody>
          <a:bodyPr spcFirstLastPara="1" vert="horz" wrap="square" lIns="91425" tIns="45700" rIns="91425" bIns="45700" rtlCol="0" anchor="b" anchorCtr="0">
            <a:normAutofit fontScale="90000"/>
          </a:bodyPr>
          <a:lstStyle/>
          <a:p>
            <a:pPr algn="ctr">
              <a:spcBef>
                <a:spcPts val="0"/>
              </a:spcBef>
              <a:buClr>
                <a:srgbClr val="008000"/>
              </a:buClr>
              <a:buSzPts val="2800"/>
            </a:pPr>
            <a:r>
              <a:rPr lang="en-US" sz="3200" b="1" dirty="0" smtClean="0">
                <a:latin typeface="Times New Roman" panose="02020603050405020304" pitchFamily="18" charset="0"/>
                <a:cs typeface="Times New Roman" panose="02020603050405020304" pitchFamily="18" charset="0"/>
              </a:rPr>
              <a:t>Logical models and Concept learning</a:t>
            </a:r>
            <a:br>
              <a:rPr lang="en-US" sz="3200" b="1" dirty="0" smtClean="0">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sp>
        <p:nvSpPr>
          <p:cNvPr id="229" name="Google Shape;229;p16"/>
          <p:cNvSpPr txBox="1">
            <a:spLocks noGrp="1"/>
          </p:cNvSpPr>
          <p:nvPr>
            <p:ph type="body" idx="1"/>
          </p:nvPr>
        </p:nvSpPr>
        <p:spPr>
          <a:xfrm>
            <a:off x="573205" y="656230"/>
            <a:ext cx="11027391" cy="6324600"/>
          </a:xfrm>
          <a:prstGeom prst="rect">
            <a:avLst/>
          </a:prstGeom>
          <a:noFill/>
          <a:ln>
            <a:noFill/>
          </a:ln>
        </p:spPr>
        <p:txBody>
          <a:bodyPr spcFirstLastPara="1" vert="horz" wrap="square" lIns="91425" tIns="45700" rIns="91425" bIns="45700" rtlCol="0" anchor="t" anchorCtr="0">
            <a:no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Concept Learning involves learning logical expressions or concepts from examples.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The idea of Concept Learning fits in well with the idea of Machine learning, i.e., inferring a general function from specific training examples.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Concept learning forms the basis of both tree-based and rule-based models.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 More formally, Concept Learning involves acquiring the definition of a general category from a given set of positive and negative training examples of the category.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A Formal Definition for Concept Learning is “The inferring of a Boolean-valued function from training examples of its input and output.”</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 In concept learning, we only learn a description for the positive class and label everything that doesn’t satisfy that description as negative.</a:t>
            </a: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28</a:t>
            </a:fld>
            <a:endParaRPr lang="en-IN"/>
          </a:p>
        </p:txBody>
      </p:sp>
      <p:sp>
        <p:nvSpPr>
          <p:cNvPr id="4" name="Date Placeholder 3"/>
          <p:cNvSpPr>
            <a:spLocks noGrp="1"/>
          </p:cNvSpPr>
          <p:nvPr>
            <p:ph type="dt" sz="half" idx="10"/>
          </p:nvPr>
        </p:nvSpPr>
        <p:spPr/>
        <p:txBody>
          <a:bodyPr/>
          <a:lstStyle/>
          <a:p>
            <a:fld id="{D96B5884-7DEA-4B9F-AC7F-30AEFBF1E47C}" type="datetime1">
              <a:rPr lang="en-IN" smtClean="0"/>
              <a:pPr/>
              <a:t>02-11-2022</a:t>
            </a:fld>
            <a:endParaRPr lang="en-IN"/>
          </a:p>
        </p:txBody>
      </p:sp>
    </p:spTree>
    <p:extLst>
      <p:ext uri="{BB962C8B-B14F-4D97-AF65-F5344CB8AC3E}">
        <p14:creationId xmlns="" xmlns:p14="http://schemas.microsoft.com/office/powerpoint/2010/main" val="2896499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1981200" y="274638"/>
            <a:ext cx="8382000" cy="626114"/>
          </a:xfrm>
          <a:prstGeom prst="rect">
            <a:avLst/>
          </a:prstGeom>
          <a:noFill/>
          <a:ln>
            <a:noFill/>
          </a:ln>
        </p:spPr>
        <p:txBody>
          <a:bodyPr spcFirstLastPara="1" vert="horz" wrap="square" lIns="91425" tIns="45700" rIns="91425" bIns="45700" rtlCol="0" anchor="b" anchorCtr="0">
            <a:normAutofit fontScale="90000"/>
          </a:bodyPr>
          <a:lstStyle/>
          <a:p>
            <a:pPr algn="ctr">
              <a:spcBef>
                <a:spcPts val="0"/>
              </a:spcBef>
              <a:buClr>
                <a:srgbClr val="008000"/>
              </a:buClr>
              <a:buSzPts val="2800"/>
            </a:pPr>
            <a:r>
              <a:rPr lang="en-US" sz="4000" b="1" dirty="0">
                <a:latin typeface="Times New Roman" panose="02020603050405020304" pitchFamily="18" charset="0"/>
                <a:cs typeface="Times New Roman" panose="02020603050405020304" pitchFamily="18" charset="0"/>
              </a:rPr>
              <a:t>Concept learning</a:t>
            </a:r>
            <a:endParaRPr sz="4000" dirty="0">
              <a:latin typeface="Times New Roman" panose="02020603050405020304" pitchFamily="18" charset="0"/>
              <a:cs typeface="Times New Roman" panose="02020603050405020304" pitchFamily="18" charset="0"/>
            </a:endParaRPr>
          </a:p>
        </p:txBody>
      </p:sp>
      <p:sp>
        <p:nvSpPr>
          <p:cNvPr id="241" name="Google Shape;241;p18"/>
          <p:cNvSpPr txBox="1">
            <a:spLocks noGrp="1"/>
          </p:cNvSpPr>
          <p:nvPr>
            <p:ph type="body" idx="1"/>
          </p:nvPr>
        </p:nvSpPr>
        <p:spPr>
          <a:xfrm>
            <a:off x="883692" y="1081585"/>
            <a:ext cx="10577015" cy="5257800"/>
          </a:xfrm>
          <a:prstGeom prst="rect">
            <a:avLst/>
          </a:prstGeom>
          <a:noFill/>
          <a:ln>
            <a:noFill/>
          </a:ln>
        </p:spPr>
        <p:txBody>
          <a:bodyPr spcFirstLastPara="1" vert="horz" wrap="square" lIns="91425" tIns="45700" rIns="91425" bIns="45700" rtlCol="0" anchor="t" anchorCtr="0">
            <a:no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The problem can be represented by a series of hypotheses.</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 Each hypothesis is described by a conjunction of constraints on the attributes.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The training data represents a set of positive and negative examples of the target function.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In the example above, each hypothesis is a vector of six constraints, specifying the values of the six attributes –  Sky, </a:t>
            </a:r>
            <a:r>
              <a:rPr lang="en-US" dirty="0" err="1">
                <a:latin typeface="Times New Roman" panose="02020603050405020304" pitchFamily="18" charset="0"/>
                <a:cs typeface="Times New Roman" panose="02020603050405020304" pitchFamily="18" charset="0"/>
              </a:rPr>
              <a:t>AirTemp</a:t>
            </a:r>
            <a:r>
              <a:rPr lang="en-US" dirty="0">
                <a:latin typeface="Times New Roman" panose="02020603050405020304" pitchFamily="18" charset="0"/>
                <a:cs typeface="Times New Roman" panose="02020603050405020304" pitchFamily="18" charset="0"/>
              </a:rPr>
              <a:t>, Humidity, Wind, Water, and Forecast.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The training phase involves learning the set of days (as a conjunction of attributes) for which Enjoy Sport = yes.</a:t>
            </a: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29</a:t>
            </a:fld>
            <a:endParaRPr lang="en-IN"/>
          </a:p>
        </p:txBody>
      </p:sp>
      <p:sp>
        <p:nvSpPr>
          <p:cNvPr id="4" name="Date Placeholder 3"/>
          <p:cNvSpPr>
            <a:spLocks noGrp="1"/>
          </p:cNvSpPr>
          <p:nvPr>
            <p:ph type="dt" sz="half" idx="10"/>
          </p:nvPr>
        </p:nvSpPr>
        <p:spPr/>
        <p:txBody>
          <a:bodyPr/>
          <a:lstStyle/>
          <a:p>
            <a:fld id="{26080E9C-B439-44BA-A5C3-3D47CEFE39FF}" type="datetime1">
              <a:rPr lang="en-IN" smtClean="0"/>
              <a:pPr/>
              <a:t>02-11-2022</a:t>
            </a:fld>
            <a:endParaRPr lang="en-IN"/>
          </a:p>
        </p:txBody>
      </p:sp>
    </p:spTree>
    <p:extLst>
      <p:ext uri="{BB962C8B-B14F-4D97-AF65-F5344CB8AC3E}">
        <p14:creationId xmlns="" xmlns:p14="http://schemas.microsoft.com/office/powerpoint/2010/main" val="4288845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291083" y="320675"/>
            <a:ext cx="4061346"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Machine Learning</a:t>
            </a:r>
            <a:endParaRPr lang="tr-TR" sz="3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normAutofit/>
          </a:bodyPr>
          <a:lstStyle/>
          <a:p>
            <a:fld id="{6DF4C409-C017-451C-B236-E185BBA6E0E4}" type="slidenum">
              <a:rPr lang="tr-TR" smtClean="0"/>
              <a:pPr/>
              <a:t>3</a:t>
            </a:fld>
            <a:endParaRPr lang="tr-TR" dirty="0"/>
          </a:p>
        </p:txBody>
      </p:sp>
      <p:sp>
        <p:nvSpPr>
          <p:cNvPr id="302083" name="Rectangle 3"/>
          <p:cNvSpPr>
            <a:spLocks noGrp="1" noChangeArrowheads="1"/>
          </p:cNvSpPr>
          <p:nvPr>
            <p:ph sz="quarter" idx="1"/>
          </p:nvPr>
        </p:nvSpPr>
        <p:spPr/>
        <p:txBody>
          <a:bodyPr>
            <a:normAutofit/>
          </a:bodyPr>
          <a:lstStyle/>
          <a:p>
            <a:pPr algn="just">
              <a:lnSpc>
                <a:spcPct val="90000"/>
              </a:lnSpc>
            </a:pPr>
            <a:r>
              <a:rPr lang="tr-TR" dirty="0">
                <a:latin typeface="Times New Roman" panose="02020603050405020304" pitchFamily="18" charset="0"/>
                <a:cs typeface="Times New Roman" panose="02020603050405020304" pitchFamily="18" charset="0"/>
              </a:rPr>
              <a:t>Machine learning is programming computers to optimize a performance criterion using example data or past experience</a:t>
            </a:r>
            <a:r>
              <a:rPr lang="tr-TR"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lnSpc>
                <a:spcPct val="90000"/>
              </a:lnSpc>
            </a:pPr>
            <a:r>
              <a:rPr lang="en-US" b="1" i="1" dirty="0" smtClean="0">
                <a:latin typeface="Times New Roman" panose="02020603050405020304" pitchFamily="18" charset="0"/>
                <a:cs typeface="Times New Roman" panose="02020603050405020304" pitchFamily="18" charset="0"/>
              </a:rPr>
              <a:t>Learning = improving with experience (E) at some task (T) based on Performance metrics (P)</a:t>
            </a:r>
            <a:endParaRPr lang="tr-TR" b="1" i="1" dirty="0">
              <a:latin typeface="Times New Roman" panose="02020603050405020304" pitchFamily="18" charset="0"/>
              <a:cs typeface="Times New Roman" panose="02020603050405020304" pitchFamily="18" charset="0"/>
            </a:endParaRPr>
          </a:p>
          <a:p>
            <a:pPr algn="just">
              <a:lnSpc>
                <a:spcPct val="90000"/>
              </a:lnSpc>
            </a:pPr>
            <a:r>
              <a:rPr lang="tr-TR" dirty="0" smtClean="0">
                <a:latin typeface="Times New Roman" panose="02020603050405020304" pitchFamily="18" charset="0"/>
                <a:cs typeface="Times New Roman" panose="02020603050405020304" pitchFamily="18" charset="0"/>
              </a:rPr>
              <a:t>Learning </a:t>
            </a:r>
            <a:r>
              <a:rPr lang="tr-TR" dirty="0">
                <a:latin typeface="Times New Roman" panose="02020603050405020304" pitchFamily="18" charset="0"/>
                <a:cs typeface="Times New Roman" panose="02020603050405020304" pitchFamily="18" charset="0"/>
              </a:rPr>
              <a:t>is used when:</a:t>
            </a:r>
          </a:p>
          <a:p>
            <a:pPr lvl="1" algn="just">
              <a:lnSpc>
                <a:spcPct val="90000"/>
              </a:lnSpc>
            </a:pPr>
            <a:r>
              <a:rPr lang="tr-TR" sz="2800" dirty="0">
                <a:latin typeface="Times New Roman" panose="02020603050405020304" pitchFamily="18" charset="0"/>
                <a:cs typeface="Times New Roman" panose="02020603050405020304" pitchFamily="18" charset="0"/>
              </a:rPr>
              <a:t>Human expertise does not exist (navigating on Mars),</a:t>
            </a:r>
          </a:p>
          <a:p>
            <a:pPr lvl="1" algn="just">
              <a:lnSpc>
                <a:spcPct val="90000"/>
              </a:lnSpc>
            </a:pPr>
            <a:r>
              <a:rPr lang="tr-TR" sz="2800" dirty="0">
                <a:latin typeface="Times New Roman" panose="02020603050405020304" pitchFamily="18" charset="0"/>
                <a:cs typeface="Times New Roman" panose="02020603050405020304" pitchFamily="18" charset="0"/>
              </a:rPr>
              <a:t>Humans are unable to explain their expertise (speech recognition)</a:t>
            </a:r>
          </a:p>
          <a:p>
            <a:pPr lvl="1" algn="just">
              <a:lnSpc>
                <a:spcPct val="90000"/>
              </a:lnSpc>
            </a:pPr>
            <a:r>
              <a:rPr lang="tr-TR" sz="2800" dirty="0">
                <a:latin typeface="Times New Roman" panose="02020603050405020304" pitchFamily="18" charset="0"/>
                <a:cs typeface="Times New Roman" panose="02020603050405020304" pitchFamily="18" charset="0"/>
              </a:rPr>
              <a:t>Solution changes in time (routing on a computer network)</a:t>
            </a:r>
          </a:p>
          <a:p>
            <a:pPr lvl="1" algn="just">
              <a:lnSpc>
                <a:spcPct val="90000"/>
              </a:lnSpc>
            </a:pPr>
            <a:r>
              <a:rPr lang="tr-TR" sz="2800" dirty="0">
                <a:latin typeface="Times New Roman" panose="02020603050405020304" pitchFamily="18" charset="0"/>
                <a:cs typeface="Times New Roman" panose="02020603050405020304" pitchFamily="18" charset="0"/>
              </a:rPr>
              <a:t>Solution needs to be adapted to particular cases (user biometrics)</a:t>
            </a:r>
          </a:p>
        </p:txBody>
      </p:sp>
      <p:sp>
        <p:nvSpPr>
          <p:cNvPr id="6" name="Footer Placeholder 5"/>
          <p:cNvSpPr>
            <a:spLocks noGrp="1"/>
          </p:cNvSpPr>
          <p:nvPr>
            <p:ph type="ftr" sz="quarter" idx="11"/>
          </p:nvPr>
        </p:nvSpPr>
        <p:spPr/>
        <p:txBody>
          <a:bodyPr/>
          <a:lstStyle/>
          <a:p>
            <a:r>
              <a:rPr lang="en-US" smtClean="0"/>
              <a:t>R K Aishwaryalakshmi, AP/CSE</a:t>
            </a:r>
            <a:endParaRPr lang="en-US"/>
          </a:p>
        </p:txBody>
      </p:sp>
      <p:sp>
        <p:nvSpPr>
          <p:cNvPr id="2" name="Date Placeholder 1"/>
          <p:cNvSpPr>
            <a:spLocks noGrp="1"/>
          </p:cNvSpPr>
          <p:nvPr>
            <p:ph type="dt" sz="half" idx="10"/>
          </p:nvPr>
        </p:nvSpPr>
        <p:spPr/>
        <p:txBody>
          <a:bodyPr/>
          <a:lstStyle/>
          <a:p>
            <a:fld id="{0D2D36CD-A1AC-44B8-8074-D85B1C4EF6FF}" type="datetime1">
              <a:rPr lang="en-IN" smtClean="0"/>
              <a:pPr/>
              <a:t>02-11-2022</a:t>
            </a:fld>
            <a:endParaRPr lang="en-IN"/>
          </a:p>
        </p:txBody>
      </p:sp>
    </p:spTree>
    <p:extLst>
      <p:ext uri="{BB962C8B-B14F-4D97-AF65-F5344CB8AC3E}">
        <p14:creationId xmlns="" xmlns:p14="http://schemas.microsoft.com/office/powerpoint/2010/main" val="269000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rgbClr val="008000"/>
              </a:buClr>
              <a:buSzPts val="3200"/>
            </a:pPr>
            <a:r>
              <a:rPr lang="en-US" sz="4000" b="1" dirty="0">
                <a:latin typeface="Times New Roman" panose="02020603050405020304" pitchFamily="18" charset="0"/>
                <a:cs typeface="Times New Roman" panose="02020603050405020304" pitchFamily="18" charset="0"/>
              </a:rPr>
              <a:t>Concept learning….</a:t>
            </a:r>
            <a:endParaRPr sz="4000" dirty="0">
              <a:latin typeface="Times New Roman" panose="02020603050405020304" pitchFamily="18" charset="0"/>
              <a:cs typeface="Times New Roman" panose="02020603050405020304" pitchFamily="18" charset="0"/>
            </a:endParaRPr>
          </a:p>
        </p:txBody>
      </p:sp>
      <p:sp>
        <p:nvSpPr>
          <p:cNvPr id="247" name="Google Shape;247;p19"/>
          <p:cNvSpPr txBox="1">
            <a:spLocks noGrp="1"/>
          </p:cNvSpPr>
          <p:nvPr>
            <p:ph type="body" idx="1"/>
          </p:nvPr>
        </p:nvSpPr>
        <p:spPr>
          <a:xfrm>
            <a:off x="641445" y="1600200"/>
            <a:ext cx="10522424" cy="48737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Thus, the problem can be formulated as:</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Given instances X  which represent a set of all possible days, each described by the attributes:</a:t>
            </a:r>
            <a:endParaRPr dirty="0">
              <a:latin typeface="Times New Roman" panose="02020603050405020304" pitchFamily="18" charset="0"/>
              <a:cs typeface="Times New Roman" panose="02020603050405020304" pitchFamily="18" charset="0"/>
            </a:endParaRPr>
          </a:p>
          <a:p>
            <a:pPr marL="640080" lvl="1" indent="-274320" algn="just">
              <a:spcBef>
                <a:spcPts val="420"/>
              </a:spcBef>
              <a:buSzPts val="1680"/>
              <a:buChar char="⚫"/>
            </a:pPr>
            <a:r>
              <a:rPr lang="en-US" sz="2800" dirty="0">
                <a:latin typeface="Times New Roman" panose="02020603050405020304" pitchFamily="18" charset="0"/>
                <a:cs typeface="Times New Roman" panose="02020603050405020304" pitchFamily="18" charset="0"/>
              </a:rPr>
              <a:t>Sky – (values: Sunny, Cloudy, Rainy),</a:t>
            </a:r>
            <a:endParaRPr sz="2800" dirty="0">
              <a:latin typeface="Times New Roman" panose="02020603050405020304" pitchFamily="18" charset="0"/>
              <a:cs typeface="Times New Roman" panose="02020603050405020304" pitchFamily="18" charset="0"/>
            </a:endParaRPr>
          </a:p>
          <a:p>
            <a:pPr marL="640080" lvl="1" indent="-274320" algn="just">
              <a:spcBef>
                <a:spcPts val="420"/>
              </a:spcBef>
              <a:buSzPts val="1680"/>
              <a:buChar char="⚫"/>
            </a:pPr>
            <a:r>
              <a:rPr lang="en-US" sz="2800" dirty="0" err="1">
                <a:latin typeface="Times New Roman" panose="02020603050405020304" pitchFamily="18" charset="0"/>
                <a:cs typeface="Times New Roman" panose="02020603050405020304" pitchFamily="18" charset="0"/>
              </a:rPr>
              <a:t>AirTemp</a:t>
            </a:r>
            <a:r>
              <a:rPr lang="en-US" sz="2800" dirty="0">
                <a:latin typeface="Times New Roman" panose="02020603050405020304" pitchFamily="18" charset="0"/>
                <a:cs typeface="Times New Roman" panose="02020603050405020304" pitchFamily="18" charset="0"/>
              </a:rPr>
              <a:t> – (values: Warm, Cold),</a:t>
            </a:r>
            <a:endParaRPr sz="2800" dirty="0">
              <a:latin typeface="Times New Roman" panose="02020603050405020304" pitchFamily="18" charset="0"/>
              <a:cs typeface="Times New Roman" panose="02020603050405020304" pitchFamily="18" charset="0"/>
            </a:endParaRPr>
          </a:p>
          <a:p>
            <a:pPr marL="640080" lvl="1" indent="-274320" algn="just">
              <a:spcBef>
                <a:spcPts val="420"/>
              </a:spcBef>
              <a:buSzPts val="1680"/>
              <a:buChar char="⚫"/>
            </a:pPr>
            <a:r>
              <a:rPr lang="en-US" sz="2800" dirty="0">
                <a:latin typeface="Times New Roman" panose="02020603050405020304" pitchFamily="18" charset="0"/>
                <a:cs typeface="Times New Roman" panose="02020603050405020304" pitchFamily="18" charset="0"/>
              </a:rPr>
              <a:t>Humidity – (values: Normal, High),</a:t>
            </a:r>
            <a:endParaRPr sz="2800" dirty="0">
              <a:latin typeface="Times New Roman" panose="02020603050405020304" pitchFamily="18" charset="0"/>
              <a:cs typeface="Times New Roman" panose="02020603050405020304" pitchFamily="18" charset="0"/>
            </a:endParaRPr>
          </a:p>
          <a:p>
            <a:pPr marL="640080" lvl="1" indent="-274320" algn="just">
              <a:spcBef>
                <a:spcPts val="420"/>
              </a:spcBef>
              <a:buSzPts val="1680"/>
              <a:buChar char="⚫"/>
            </a:pPr>
            <a:r>
              <a:rPr lang="en-US" sz="2800" dirty="0">
                <a:latin typeface="Times New Roman" panose="02020603050405020304" pitchFamily="18" charset="0"/>
                <a:cs typeface="Times New Roman" panose="02020603050405020304" pitchFamily="18" charset="0"/>
              </a:rPr>
              <a:t>Wind – (values: Strong, Weak),</a:t>
            </a:r>
            <a:endParaRPr sz="2800" dirty="0">
              <a:latin typeface="Times New Roman" panose="02020603050405020304" pitchFamily="18" charset="0"/>
              <a:cs typeface="Times New Roman" panose="02020603050405020304" pitchFamily="18" charset="0"/>
            </a:endParaRPr>
          </a:p>
          <a:p>
            <a:pPr marL="640080" lvl="1" indent="-274320" algn="just">
              <a:spcBef>
                <a:spcPts val="420"/>
              </a:spcBef>
              <a:buSzPts val="1680"/>
              <a:buChar char="⚫"/>
            </a:pPr>
            <a:r>
              <a:rPr lang="en-US" sz="2800" dirty="0">
                <a:latin typeface="Times New Roman" panose="02020603050405020304" pitchFamily="18" charset="0"/>
                <a:cs typeface="Times New Roman" panose="02020603050405020304" pitchFamily="18" charset="0"/>
              </a:rPr>
              <a:t>Water – (values: Warm, Cold),</a:t>
            </a:r>
            <a:endParaRPr sz="2800" dirty="0">
              <a:latin typeface="Times New Roman" panose="02020603050405020304" pitchFamily="18" charset="0"/>
              <a:cs typeface="Times New Roman" panose="02020603050405020304" pitchFamily="18" charset="0"/>
            </a:endParaRPr>
          </a:p>
          <a:p>
            <a:pPr marL="640080" lvl="1" indent="-274320" algn="just">
              <a:spcBef>
                <a:spcPts val="420"/>
              </a:spcBef>
              <a:buSzPts val="1680"/>
              <a:buChar char="⚫"/>
            </a:pPr>
            <a:r>
              <a:rPr lang="en-US" sz="2800" dirty="0">
                <a:latin typeface="Times New Roman" panose="02020603050405020304" pitchFamily="18" charset="0"/>
                <a:cs typeface="Times New Roman" panose="02020603050405020304" pitchFamily="18" charset="0"/>
              </a:rPr>
              <a:t>Forecast – (values: Same, Change).</a:t>
            </a:r>
            <a:endParaRPr sz="2800"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Try to identify a function that can predict the target variable Enjoy Sport as yes/no, i.e., 1 or 0.</a:t>
            </a:r>
            <a:endParaRPr dirty="0">
              <a:latin typeface="Times New Roman" panose="02020603050405020304" pitchFamily="18" charset="0"/>
              <a:cs typeface="Times New Roman" panose="02020603050405020304" pitchFamily="18" charset="0"/>
            </a:endParaRPr>
          </a:p>
          <a:p>
            <a:pPr marL="274320" indent="-167640">
              <a:spcBef>
                <a:spcPts val="600"/>
              </a:spcBef>
              <a:buSzPts val="1680"/>
              <a:buNone/>
            </a:pP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30</a:t>
            </a:fld>
            <a:endParaRPr lang="en-IN"/>
          </a:p>
        </p:txBody>
      </p:sp>
      <p:sp>
        <p:nvSpPr>
          <p:cNvPr id="4" name="Date Placeholder 3"/>
          <p:cNvSpPr>
            <a:spLocks noGrp="1"/>
          </p:cNvSpPr>
          <p:nvPr>
            <p:ph type="dt" sz="half" idx="10"/>
          </p:nvPr>
        </p:nvSpPr>
        <p:spPr/>
        <p:txBody>
          <a:bodyPr/>
          <a:lstStyle/>
          <a:p>
            <a:fld id="{B946BC90-3233-4837-A23F-720939618412}" type="datetime1">
              <a:rPr lang="en-IN" smtClean="0"/>
              <a:pPr/>
              <a:t>02-11-2022</a:t>
            </a:fld>
            <a:endParaRPr lang="en-IN"/>
          </a:p>
        </p:txBody>
      </p:sp>
    </p:spTree>
    <p:extLst>
      <p:ext uri="{BB962C8B-B14F-4D97-AF65-F5344CB8AC3E}">
        <p14:creationId xmlns="" xmlns:p14="http://schemas.microsoft.com/office/powerpoint/2010/main" val="1867151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0"/>
          <p:cNvSpPr txBox="1">
            <a:spLocks noGrp="1"/>
          </p:cNvSpPr>
          <p:nvPr>
            <p:ph type="title"/>
          </p:nvPr>
        </p:nvSpPr>
        <p:spPr>
          <a:xfrm>
            <a:off x="832512" y="370172"/>
            <a:ext cx="11109277" cy="1143000"/>
          </a:xfrm>
          <a:prstGeom prst="rect">
            <a:avLst/>
          </a:prstGeom>
          <a:noFill/>
          <a:ln>
            <a:noFill/>
          </a:ln>
        </p:spPr>
        <p:txBody>
          <a:bodyPr spcFirstLastPara="1" vert="horz" wrap="square" lIns="91425" tIns="45700" rIns="91425" bIns="45700" rtlCol="0" anchor="b" anchorCtr="0">
            <a:noAutofit/>
          </a:bodyPr>
          <a:lstStyle/>
          <a:p>
            <a:pPr>
              <a:spcBef>
                <a:spcPts val="0"/>
              </a:spcBef>
              <a:buClr>
                <a:srgbClr val="008000"/>
              </a:buClr>
              <a:buSzPts val="2790"/>
            </a:pPr>
            <a:r>
              <a:rPr lang="en-US" sz="2800" b="1" dirty="0">
                <a:latin typeface="Times New Roman" panose="02020603050405020304" pitchFamily="18" charset="0"/>
                <a:cs typeface="Times New Roman" panose="02020603050405020304" pitchFamily="18" charset="0"/>
              </a:rPr>
              <a:t>Concept learning as a search problem and as Inductive Learning</a:t>
            </a:r>
            <a:br>
              <a:rPr lang="en-US" sz="2800" b="1"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253" name="Google Shape;253;p20"/>
          <p:cNvSpPr txBox="1">
            <a:spLocks noGrp="1"/>
          </p:cNvSpPr>
          <p:nvPr>
            <p:ph type="body" idx="1"/>
          </p:nvPr>
        </p:nvSpPr>
        <p:spPr>
          <a:xfrm>
            <a:off x="627797" y="1143000"/>
            <a:ext cx="10849970" cy="53309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547"/>
              <a:buChar char="🞆"/>
            </a:pPr>
            <a:r>
              <a:rPr lang="en-US" sz="2400" dirty="0">
                <a:latin typeface="Times New Roman" panose="02020603050405020304" pitchFamily="18" charset="0"/>
                <a:cs typeface="Times New Roman" panose="02020603050405020304" pitchFamily="18" charset="0"/>
              </a:rPr>
              <a:t>We can also formulate Concept Learning as a search problem.</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547"/>
              <a:buChar char="🞆"/>
            </a:pPr>
            <a:r>
              <a:rPr lang="en-US" sz="2400" dirty="0">
                <a:latin typeface="Times New Roman" panose="02020603050405020304" pitchFamily="18" charset="0"/>
                <a:cs typeface="Times New Roman" panose="02020603050405020304" pitchFamily="18" charset="0"/>
              </a:rPr>
              <a:t> We can think of  Concept learning as searching through a set of predefined space of potential hypotheses to identify a hypothesis that best fits the training examples. </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547"/>
              <a:buChar char="🞆"/>
            </a:pPr>
            <a:r>
              <a:rPr lang="en-US" sz="2400" dirty="0">
                <a:latin typeface="Times New Roman" panose="02020603050405020304" pitchFamily="18" charset="0"/>
                <a:cs typeface="Times New Roman" panose="02020603050405020304" pitchFamily="18" charset="0"/>
              </a:rPr>
              <a:t>Concept learning is also an example of Inductive Learning. </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547"/>
              <a:buChar char="🞆"/>
            </a:pPr>
            <a:r>
              <a:rPr lang="en-US" sz="2400" dirty="0">
                <a:latin typeface="Times New Roman" panose="02020603050405020304" pitchFamily="18" charset="0"/>
                <a:cs typeface="Times New Roman" panose="02020603050405020304" pitchFamily="18" charset="0"/>
              </a:rPr>
              <a:t>Inductive learning, also known as discovery learning, is a process where the learner discovers rules by observing examples. </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547"/>
              <a:buChar char="🞆"/>
            </a:pPr>
            <a:r>
              <a:rPr lang="en-US" sz="2400" dirty="0">
                <a:latin typeface="Times New Roman" panose="02020603050405020304" pitchFamily="18" charset="0"/>
                <a:cs typeface="Times New Roman" panose="02020603050405020304" pitchFamily="18" charset="0"/>
              </a:rPr>
              <a:t>Inductive learning is based on the inductive learning hypothesis. </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SzPts val="1547"/>
              <a:buChar char="🞆"/>
            </a:pPr>
            <a:r>
              <a:rPr lang="en-US" sz="2400" dirty="0">
                <a:latin typeface="Times New Roman" panose="02020603050405020304" pitchFamily="18" charset="0"/>
                <a:cs typeface="Times New Roman" panose="02020603050405020304" pitchFamily="18" charset="0"/>
              </a:rPr>
              <a:t>The Inductive Learning Hypothesis postulates that: Any hypothesis found to approximate the target function well over a sufficiently large set of training examples is expected to approximate the target function well over other unobserved examples.  This idea is the fundamental assumption of inductive learning.</a:t>
            </a:r>
            <a:endParaRPr sz="2400" dirty="0">
              <a:latin typeface="Times New Roman" panose="02020603050405020304" pitchFamily="18" charset="0"/>
              <a:cs typeface="Times New Roman" panose="02020603050405020304" pitchFamily="18" charset="0"/>
            </a:endParaRPr>
          </a:p>
          <a:p>
            <a:pPr marL="274320" indent="-183642">
              <a:spcBef>
                <a:spcPts val="600"/>
              </a:spcBef>
              <a:buSzPts val="1428"/>
              <a:buNone/>
            </a:pPr>
            <a:endParaRPr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31</a:t>
            </a:fld>
            <a:endParaRPr lang="en-IN"/>
          </a:p>
        </p:txBody>
      </p:sp>
      <p:sp>
        <p:nvSpPr>
          <p:cNvPr id="4" name="Date Placeholder 3"/>
          <p:cNvSpPr>
            <a:spLocks noGrp="1"/>
          </p:cNvSpPr>
          <p:nvPr>
            <p:ph type="dt" sz="half" idx="10"/>
          </p:nvPr>
        </p:nvSpPr>
        <p:spPr/>
        <p:txBody>
          <a:bodyPr/>
          <a:lstStyle/>
          <a:p>
            <a:fld id="{D6E9F22A-85F7-4222-B14F-A97FD12694F2}" type="datetime1">
              <a:rPr lang="en-IN" smtClean="0"/>
              <a:pPr/>
              <a:t>02-11-2022</a:t>
            </a:fld>
            <a:endParaRPr lang="en-IN"/>
          </a:p>
        </p:txBody>
      </p:sp>
    </p:spTree>
    <p:extLst>
      <p:ext uri="{BB962C8B-B14F-4D97-AF65-F5344CB8AC3E}">
        <p14:creationId xmlns="" xmlns:p14="http://schemas.microsoft.com/office/powerpoint/2010/main" val="3120176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7"/>
          <p:cNvPicPr preferRelativeResize="0">
            <a:picLocks noGrp="1"/>
          </p:cNvPicPr>
          <p:nvPr>
            <p:ph type="body" idx="1"/>
          </p:nvPr>
        </p:nvPicPr>
        <p:blipFill rotWithShape="1">
          <a:blip r:embed="rId3">
            <a:alphaModFix/>
          </a:blip>
          <a:srcRect/>
          <a:stretch/>
        </p:blipFill>
        <p:spPr>
          <a:xfrm>
            <a:off x="718457" y="330926"/>
            <a:ext cx="6270172" cy="3956180"/>
          </a:xfrm>
          <a:prstGeom prst="rect">
            <a:avLst/>
          </a:prstGeom>
          <a:noFill/>
          <a:ln>
            <a:noFill/>
          </a:ln>
        </p:spPr>
      </p:pic>
      <p:sp>
        <p:nvSpPr>
          <p:cNvPr id="235" name="Google Shape;235;p17"/>
          <p:cNvSpPr txBox="1"/>
          <p:nvPr/>
        </p:nvSpPr>
        <p:spPr>
          <a:xfrm>
            <a:off x="1050877" y="4343400"/>
            <a:ext cx="10317707" cy="1646564"/>
          </a:xfrm>
          <a:prstGeom prst="rect">
            <a:avLst/>
          </a:prstGeom>
          <a:noFill/>
          <a:ln>
            <a:noFill/>
          </a:ln>
        </p:spPr>
        <p:txBody>
          <a:bodyPr spcFirstLastPara="1" wrap="square" lIns="91425" tIns="45700" rIns="91425" bIns="45700" anchor="t" anchorCtr="0">
            <a:spAutoFit/>
          </a:bodyPr>
          <a:lstStyle/>
          <a:p>
            <a:pPr marL="274320" indent="-274320" algn="just">
              <a:buClr>
                <a:schemeClr val="accent1"/>
              </a:buClr>
              <a:buSzPts val="1680"/>
              <a:buFont typeface="Noto Sans Symbols"/>
              <a:buChar char="🞆"/>
            </a:pPr>
            <a:r>
              <a:rPr lang="en-US" sz="2400" dirty="0">
                <a:latin typeface="Times New Roman" panose="02020603050405020304" pitchFamily="18" charset="0"/>
                <a:ea typeface="Century Schoolbook"/>
                <a:cs typeface="Times New Roman" panose="02020603050405020304" pitchFamily="18" charset="0"/>
                <a:sym typeface="Century Schoolbook"/>
              </a:rPr>
              <a:t>A Concept Learning Task called “Enjoy Sport” as shown above is defined by a set of data (six attributes )from some example days.</a:t>
            </a:r>
            <a:endParaRPr sz="2400" dirty="0">
              <a:latin typeface="Times New Roman" panose="02020603050405020304" pitchFamily="18" charset="0"/>
              <a:cs typeface="Times New Roman" panose="02020603050405020304" pitchFamily="18" charset="0"/>
            </a:endParaRPr>
          </a:p>
          <a:p>
            <a:pPr marL="274320" indent="-274320" algn="just">
              <a:spcBef>
                <a:spcPts val="600"/>
              </a:spcBef>
              <a:buClr>
                <a:schemeClr val="accent1"/>
              </a:buClr>
              <a:buSzPts val="1680"/>
              <a:buFont typeface="Noto Sans Symbols"/>
              <a:buChar char="🞆"/>
            </a:pPr>
            <a:r>
              <a:rPr lang="en-US" sz="2400" dirty="0">
                <a:latin typeface="Times New Roman" panose="02020603050405020304" pitchFamily="18" charset="0"/>
                <a:ea typeface="Century Schoolbook"/>
                <a:cs typeface="Times New Roman" panose="02020603050405020304" pitchFamily="18" charset="0"/>
                <a:sym typeface="Century Schoolbook"/>
              </a:rPr>
              <a:t>The task is to learn to predict the value of Enjoy Sport for an arbitrary day based on the values of its attribute values. </a:t>
            </a:r>
            <a:endParaRPr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32</a:t>
            </a:fld>
            <a:endParaRPr lang="en-IN"/>
          </a:p>
        </p:txBody>
      </p:sp>
      <p:sp>
        <p:nvSpPr>
          <p:cNvPr id="4" name="Date Placeholder 3"/>
          <p:cNvSpPr>
            <a:spLocks noGrp="1"/>
          </p:cNvSpPr>
          <p:nvPr>
            <p:ph type="dt" sz="half" idx="10"/>
          </p:nvPr>
        </p:nvSpPr>
        <p:spPr/>
        <p:txBody>
          <a:bodyPr/>
          <a:lstStyle/>
          <a:p>
            <a:fld id="{522AEBFB-8976-49F6-8273-5CCA2B98F824}" type="datetime1">
              <a:rPr lang="en-IN" smtClean="0"/>
              <a:pPr/>
              <a:t>02-11-2022</a:t>
            </a:fld>
            <a:endParaRPr lang="en-IN"/>
          </a:p>
        </p:txBody>
      </p:sp>
      <p:sp>
        <p:nvSpPr>
          <p:cNvPr id="7" name="TextBox 6"/>
          <p:cNvSpPr txBox="1"/>
          <p:nvPr/>
        </p:nvSpPr>
        <p:spPr>
          <a:xfrm>
            <a:off x="6988628" y="1371598"/>
            <a:ext cx="4872446" cy="2585323"/>
          </a:xfrm>
          <a:prstGeom prst="rect">
            <a:avLst/>
          </a:prstGeom>
          <a:noFill/>
        </p:spPr>
        <p:txBody>
          <a:bodyPr wrap="square" rtlCol="0">
            <a:spAutoFit/>
          </a:bodyPr>
          <a:lstStyle/>
          <a:p>
            <a:r>
              <a:rPr lang="en-US" dirty="0" smtClean="0"/>
              <a:t>Taking a very simple example, one possible target concept may be to </a:t>
            </a:r>
            <a:r>
              <a:rPr lang="en-US" b="1" i="1" dirty="0" smtClean="0"/>
              <a:t>Find the day when my friend </a:t>
            </a:r>
            <a:r>
              <a:rPr lang="en-US" b="1" i="1" dirty="0" err="1" smtClean="0"/>
              <a:t>Ramesh</a:t>
            </a:r>
            <a:r>
              <a:rPr lang="en-US" b="1" i="1" dirty="0" smtClean="0"/>
              <a:t> enjoys his favorite sport</a:t>
            </a:r>
            <a:r>
              <a:rPr lang="en-US" dirty="0" smtClean="0"/>
              <a:t>. We have some attributes/features of the day like, </a:t>
            </a:r>
            <a:r>
              <a:rPr lang="en-US" b="1" i="1" dirty="0" smtClean="0"/>
              <a:t>Sky</a:t>
            </a:r>
            <a:r>
              <a:rPr lang="en-US" i="1" dirty="0" smtClean="0"/>
              <a:t>, </a:t>
            </a:r>
            <a:r>
              <a:rPr lang="en-US" b="1" i="1" dirty="0" smtClean="0"/>
              <a:t>Air Temperature</a:t>
            </a:r>
            <a:r>
              <a:rPr lang="en-US" i="1" dirty="0" smtClean="0"/>
              <a:t>, </a:t>
            </a:r>
            <a:r>
              <a:rPr lang="en-US" b="1" i="1" dirty="0" smtClean="0"/>
              <a:t>Humidity</a:t>
            </a:r>
            <a:r>
              <a:rPr lang="en-US" i="1" dirty="0" smtClean="0"/>
              <a:t>, </a:t>
            </a:r>
            <a:r>
              <a:rPr lang="en-US" b="1" i="1" dirty="0" smtClean="0"/>
              <a:t>Wind</a:t>
            </a:r>
            <a:r>
              <a:rPr lang="en-US" i="1" dirty="0" smtClean="0"/>
              <a:t>, </a:t>
            </a:r>
            <a:r>
              <a:rPr lang="en-US" b="1" i="1" dirty="0" smtClean="0"/>
              <a:t>Water</a:t>
            </a:r>
            <a:r>
              <a:rPr lang="en-US" i="1" dirty="0" smtClean="0"/>
              <a:t>, </a:t>
            </a:r>
            <a:r>
              <a:rPr lang="en-US" b="1" i="1" dirty="0" smtClean="0"/>
              <a:t>Forecast</a:t>
            </a:r>
            <a:r>
              <a:rPr lang="en-US" dirty="0" smtClean="0"/>
              <a:t> and based on this we have a target Concept named </a:t>
            </a:r>
            <a:r>
              <a:rPr lang="en-US" b="1" dirty="0" err="1" smtClean="0"/>
              <a:t>EnjoySport</a:t>
            </a:r>
            <a:r>
              <a:rPr lang="en-US" dirty="0" smtClean="0"/>
              <a:t>.</a:t>
            </a:r>
          </a:p>
          <a:p>
            <a:endParaRPr lang="en-US" dirty="0" smtClean="0"/>
          </a:p>
          <a:p>
            <a:endParaRPr lang="en-US" dirty="0"/>
          </a:p>
        </p:txBody>
      </p:sp>
    </p:spTree>
    <p:extLst>
      <p:ext uri="{BB962C8B-B14F-4D97-AF65-F5344CB8AC3E}">
        <p14:creationId xmlns="" xmlns:p14="http://schemas.microsoft.com/office/powerpoint/2010/main" val="1077979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A538-AEB5-4384-8739-A3DC710EAE6A}" type="datetime1">
              <a:rPr lang="en-IN" smtClean="0"/>
              <a:pPr/>
              <a:t>02-11-2022</a:t>
            </a:fld>
            <a:endParaRPr lang="en-IN"/>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33</a:t>
            </a:fld>
            <a:endParaRPr lang="en-IN"/>
          </a:p>
        </p:txBody>
      </p:sp>
      <p:sp>
        <p:nvSpPr>
          <p:cNvPr id="6" name="TextBox 5"/>
          <p:cNvSpPr txBox="1"/>
          <p:nvPr/>
        </p:nvSpPr>
        <p:spPr>
          <a:xfrm>
            <a:off x="783772" y="339634"/>
            <a:ext cx="10711543" cy="6247864"/>
          </a:xfrm>
          <a:prstGeom prst="rect">
            <a:avLst/>
          </a:prstGeom>
          <a:noFill/>
        </p:spPr>
        <p:txBody>
          <a:bodyPr wrap="square" rtlCol="0">
            <a:spAutoFit/>
          </a:bodyPr>
          <a:lstStyle/>
          <a:p>
            <a:r>
              <a:rPr lang="en-US" sz="1600" dirty="0" smtClean="0"/>
              <a:t>Let’s Design the problem formally with </a:t>
            </a:r>
            <a:r>
              <a:rPr lang="en-US" sz="1600" b="1" dirty="0" smtClean="0"/>
              <a:t>TPE </a:t>
            </a:r>
            <a:r>
              <a:rPr lang="en-US" sz="1600" dirty="0" smtClean="0"/>
              <a:t>(Task, Performance, Experience)</a:t>
            </a:r>
          </a:p>
          <a:p>
            <a:r>
              <a:rPr lang="en-US" sz="1600" dirty="0" smtClean="0"/>
              <a:t> </a:t>
            </a:r>
          </a:p>
          <a:p>
            <a:r>
              <a:rPr lang="en-US" sz="1600" b="1" dirty="0" smtClean="0"/>
              <a:t>Problem</a:t>
            </a:r>
            <a:r>
              <a:rPr lang="en-US" sz="1600" dirty="0" smtClean="0"/>
              <a:t>: Leaning the day when </a:t>
            </a:r>
            <a:r>
              <a:rPr lang="en-US" sz="1600" dirty="0" err="1" smtClean="0"/>
              <a:t>Ramesh</a:t>
            </a:r>
            <a:r>
              <a:rPr lang="en-US" sz="1600" dirty="0" smtClean="0"/>
              <a:t> enjoys the sport.</a:t>
            </a:r>
          </a:p>
          <a:p>
            <a:r>
              <a:rPr lang="en-US" sz="1600" dirty="0" smtClean="0"/>
              <a:t> </a:t>
            </a:r>
          </a:p>
          <a:p>
            <a:r>
              <a:rPr lang="en-US" sz="1600" b="1" dirty="0" smtClean="0"/>
              <a:t>Task T</a:t>
            </a:r>
            <a:r>
              <a:rPr lang="en-US" sz="1600" dirty="0" smtClean="0"/>
              <a:t>: Learn to predict the value of </a:t>
            </a:r>
            <a:r>
              <a:rPr lang="en-US" sz="1600" b="1" dirty="0" err="1" smtClean="0"/>
              <a:t>EnjoySport</a:t>
            </a:r>
            <a:r>
              <a:rPr lang="en-US" sz="1600" dirty="0" smtClean="0"/>
              <a:t> for an arbitrary day, based on the values of the attributes of the day.</a:t>
            </a:r>
          </a:p>
          <a:p>
            <a:r>
              <a:rPr lang="en-US" sz="1600" dirty="0" smtClean="0"/>
              <a:t> </a:t>
            </a:r>
          </a:p>
          <a:p>
            <a:r>
              <a:rPr lang="en-US" sz="1600" b="1" dirty="0" smtClean="0"/>
              <a:t>Performance measure P</a:t>
            </a:r>
            <a:r>
              <a:rPr lang="en-US" sz="1600" dirty="0" smtClean="0"/>
              <a:t>: Total percent of days (</a:t>
            </a:r>
            <a:r>
              <a:rPr lang="en-US" sz="1600" dirty="0" err="1" smtClean="0"/>
              <a:t>EnjoySport</a:t>
            </a:r>
            <a:r>
              <a:rPr lang="en-US" sz="1600" dirty="0" smtClean="0"/>
              <a:t>) correctly predicted.</a:t>
            </a:r>
          </a:p>
          <a:p>
            <a:r>
              <a:rPr lang="en-US" sz="1600" dirty="0" smtClean="0"/>
              <a:t> </a:t>
            </a:r>
          </a:p>
          <a:p>
            <a:r>
              <a:rPr lang="en-US" sz="1600" b="1" dirty="0" smtClean="0"/>
              <a:t>Training experience E</a:t>
            </a:r>
            <a:r>
              <a:rPr lang="en-US" sz="1600" dirty="0" smtClean="0"/>
              <a:t>: A set of days with given labels (</a:t>
            </a:r>
            <a:r>
              <a:rPr lang="en-US" sz="1600" dirty="0" err="1" smtClean="0"/>
              <a:t>EnjoySport</a:t>
            </a:r>
            <a:r>
              <a:rPr lang="en-US" sz="1600" dirty="0" smtClean="0"/>
              <a:t>: Yes/No)</a:t>
            </a:r>
          </a:p>
          <a:p>
            <a:r>
              <a:rPr lang="en-US" sz="1600" dirty="0" smtClean="0"/>
              <a:t>Let us take a very simple hypothesis representation which consists of a </a:t>
            </a:r>
            <a:r>
              <a:rPr lang="en-US" sz="1600" b="1" dirty="0" smtClean="0"/>
              <a:t>conjunction</a:t>
            </a:r>
            <a:r>
              <a:rPr lang="en-US" sz="1600" dirty="0" smtClean="0"/>
              <a:t> of constraints in the instance attributes. We get a hypothesis </a:t>
            </a:r>
            <a:r>
              <a:rPr lang="en-US" sz="1600" dirty="0" err="1" smtClean="0"/>
              <a:t>h_i</a:t>
            </a:r>
            <a:r>
              <a:rPr lang="en-US" sz="1600" dirty="0" smtClean="0"/>
              <a:t> with the help of example </a:t>
            </a:r>
            <a:r>
              <a:rPr lang="en-US" sz="1600" dirty="0" err="1" smtClean="0"/>
              <a:t>i</a:t>
            </a:r>
            <a:r>
              <a:rPr lang="en-US" sz="1600" dirty="0" smtClean="0"/>
              <a:t> for our training set as below:</a:t>
            </a:r>
          </a:p>
          <a:p>
            <a:r>
              <a:rPr lang="en-US" sz="1600" dirty="0" smtClean="0"/>
              <a:t> </a:t>
            </a:r>
          </a:p>
          <a:p>
            <a:r>
              <a:rPr lang="en-US" sz="1600" dirty="0" smtClean="0"/>
              <a:t>hi(x) := &lt;x1, x2, x3, x4, x5, x6&gt;</a:t>
            </a:r>
          </a:p>
          <a:p>
            <a:r>
              <a:rPr lang="en-US" sz="1600" dirty="0" smtClean="0"/>
              <a:t> </a:t>
            </a:r>
          </a:p>
          <a:p>
            <a:r>
              <a:rPr lang="en-US" sz="1600" dirty="0" smtClean="0"/>
              <a:t>where x1, x2, x3, x4, x5 and x6 are the values of </a:t>
            </a:r>
            <a:r>
              <a:rPr lang="en-US" sz="1600" b="1" dirty="0" smtClean="0"/>
              <a:t>Sky</a:t>
            </a:r>
            <a:r>
              <a:rPr lang="en-US" sz="1600" dirty="0" smtClean="0"/>
              <a:t>, </a:t>
            </a:r>
            <a:r>
              <a:rPr lang="en-US" sz="1600" b="1" dirty="0" err="1" smtClean="0"/>
              <a:t>AirTemp</a:t>
            </a:r>
            <a:r>
              <a:rPr lang="en-US" sz="1600" dirty="0" smtClean="0"/>
              <a:t>, </a:t>
            </a:r>
            <a:r>
              <a:rPr lang="en-US" sz="1600" b="1" dirty="0" smtClean="0"/>
              <a:t>Humidity</a:t>
            </a:r>
            <a:r>
              <a:rPr lang="en-US" sz="1600" dirty="0" smtClean="0"/>
              <a:t>, </a:t>
            </a:r>
            <a:r>
              <a:rPr lang="en-US" sz="1600" b="1" dirty="0" smtClean="0"/>
              <a:t>Wind</a:t>
            </a:r>
            <a:r>
              <a:rPr lang="en-US" sz="1600" dirty="0" smtClean="0"/>
              <a:t>, </a:t>
            </a:r>
            <a:r>
              <a:rPr lang="en-US" sz="1600" b="1" dirty="0" smtClean="0"/>
              <a:t>Water</a:t>
            </a:r>
            <a:r>
              <a:rPr lang="en-US" sz="1600" dirty="0" smtClean="0"/>
              <a:t> and </a:t>
            </a:r>
            <a:r>
              <a:rPr lang="en-US" sz="1600" b="1" dirty="0" smtClean="0"/>
              <a:t>Forecast</a:t>
            </a:r>
            <a:r>
              <a:rPr lang="en-US" sz="1600" dirty="0" smtClean="0"/>
              <a:t>.</a:t>
            </a:r>
          </a:p>
          <a:p>
            <a:r>
              <a:rPr lang="en-US" sz="1600" dirty="0" smtClean="0"/>
              <a:t> </a:t>
            </a:r>
          </a:p>
          <a:p>
            <a:r>
              <a:rPr lang="en-US" sz="1600" dirty="0" smtClean="0"/>
              <a:t>Hence h1 will look like (the first row of the table above):</a:t>
            </a:r>
          </a:p>
          <a:p>
            <a:r>
              <a:rPr lang="en-US" sz="1600" dirty="0" smtClean="0"/>
              <a:t>h1(x=1): &lt;Sunny, Warm, Normal, Strong, Warm, Same &gt; </a:t>
            </a:r>
            <a:r>
              <a:rPr lang="en-US" sz="1600" i="1" dirty="0" smtClean="0"/>
              <a:t>Note: x=1 represents a positive hypothesis / Positive example</a:t>
            </a:r>
            <a:endParaRPr lang="en-US" sz="1600" dirty="0" smtClean="0"/>
          </a:p>
          <a:p>
            <a:r>
              <a:rPr lang="en-US" sz="1600" dirty="0" smtClean="0"/>
              <a:t> </a:t>
            </a:r>
          </a:p>
          <a:p>
            <a:r>
              <a:rPr lang="en-US" sz="1600" dirty="0" smtClean="0"/>
              <a:t>We want to find the most suitable hypothesis which can represent the concept. For example, </a:t>
            </a:r>
            <a:r>
              <a:rPr lang="en-US" sz="1600" dirty="0" err="1" smtClean="0"/>
              <a:t>Ramesh</a:t>
            </a:r>
            <a:r>
              <a:rPr lang="en-US" sz="1600" dirty="0" smtClean="0"/>
              <a:t> enjoys his favorite sport only on </a:t>
            </a:r>
            <a:r>
              <a:rPr lang="en-US" sz="1600" b="1" dirty="0" smtClean="0"/>
              <a:t>cold days</a:t>
            </a:r>
            <a:r>
              <a:rPr lang="en-US" sz="1600" dirty="0" smtClean="0"/>
              <a:t> with </a:t>
            </a:r>
            <a:r>
              <a:rPr lang="en-US" sz="1600" b="1" dirty="0" smtClean="0"/>
              <a:t>high humidity</a:t>
            </a:r>
            <a:r>
              <a:rPr lang="en-US" sz="1600" dirty="0" smtClean="0"/>
              <a:t> (This seems independent of the values of the other attributes present in the training examples).</a:t>
            </a:r>
          </a:p>
          <a:p>
            <a:r>
              <a:rPr lang="en-US" sz="1600" dirty="0" smtClean="0"/>
              <a:t> </a:t>
            </a:r>
          </a:p>
          <a:p>
            <a:r>
              <a:rPr lang="en-US" sz="1600" dirty="0" smtClean="0"/>
              <a:t>h(x=1) = &lt;?, Cold, High, ?, ?, ?&gt;</a:t>
            </a:r>
          </a:p>
          <a:p>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A538-AEB5-4384-8739-A3DC710EAE6A}" type="datetime1">
              <a:rPr lang="en-IN" smtClean="0"/>
              <a:pPr/>
              <a:t>02-11-2022</a:t>
            </a:fld>
            <a:endParaRPr lang="en-IN"/>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34</a:t>
            </a:fld>
            <a:endParaRPr lang="en-IN"/>
          </a:p>
        </p:txBody>
      </p:sp>
      <p:sp>
        <p:nvSpPr>
          <p:cNvPr id="5" name="TextBox 4"/>
          <p:cNvSpPr txBox="1"/>
          <p:nvPr/>
        </p:nvSpPr>
        <p:spPr>
          <a:xfrm>
            <a:off x="770708" y="352697"/>
            <a:ext cx="10489475" cy="6247864"/>
          </a:xfrm>
          <a:prstGeom prst="rect">
            <a:avLst/>
          </a:prstGeom>
          <a:noFill/>
        </p:spPr>
        <p:txBody>
          <a:bodyPr wrap="square" rtlCol="0">
            <a:spAutoFit/>
          </a:bodyPr>
          <a:lstStyle/>
          <a:p>
            <a:r>
              <a:rPr lang="en-US" sz="1600" dirty="0" smtClean="0"/>
              <a:t>Here ? indicates that any value of the attribute is acceptable. </a:t>
            </a:r>
            <a:r>
              <a:rPr lang="en-US" sz="1600" b="1" u="sng" dirty="0" smtClean="0"/>
              <a:t>Note:</a:t>
            </a:r>
            <a:r>
              <a:rPr lang="en-US" sz="1600" dirty="0" smtClean="0"/>
              <a:t> The most generic hypothesis will be &lt; ?, ?, ?, ?, ?, ?&gt; where every day is a positive example and the most specific hypothesis will be &lt;?,?,?,?,?,? &gt; where no day is a positive example.</a:t>
            </a:r>
          </a:p>
          <a:p>
            <a:endParaRPr lang="en-US" sz="1600" dirty="0" smtClean="0"/>
          </a:p>
          <a:p>
            <a:r>
              <a:rPr lang="en-US" sz="1600" b="1" i="1" dirty="0" smtClean="0"/>
              <a:t>We will discuss the two most popular approaches to find a suitable hypothesis, they are:</a:t>
            </a:r>
            <a:endParaRPr lang="en-US" sz="1600" dirty="0" smtClean="0"/>
          </a:p>
          <a:p>
            <a:pPr lvl="0"/>
            <a:r>
              <a:rPr lang="en-US" sz="1600" b="1" i="1" dirty="0" smtClean="0"/>
              <a:t>Find-S Algorithm</a:t>
            </a:r>
            <a:endParaRPr lang="en-US" sz="1600" dirty="0" smtClean="0"/>
          </a:p>
          <a:p>
            <a:pPr lvl="0"/>
            <a:r>
              <a:rPr lang="en-US" sz="1600" b="1" i="1" dirty="0" smtClean="0"/>
              <a:t>List-Then-Eliminate Algorithm</a:t>
            </a:r>
          </a:p>
          <a:p>
            <a:pPr lvl="0"/>
            <a:endParaRPr lang="en-US" sz="1600" dirty="0" smtClean="0"/>
          </a:p>
          <a:p>
            <a:r>
              <a:rPr lang="en-US" sz="1600" b="1" dirty="0" smtClean="0"/>
              <a:t>Find-S Algorithm:</a:t>
            </a:r>
            <a:endParaRPr lang="en-US" sz="1600" dirty="0" smtClean="0"/>
          </a:p>
          <a:p>
            <a:r>
              <a:rPr lang="en-US" sz="1600" dirty="0" smtClean="0"/>
              <a:t>Following are the steps for the Find-S algorithm:</a:t>
            </a:r>
          </a:p>
          <a:p>
            <a:pPr lvl="0"/>
            <a:r>
              <a:rPr lang="en-US" sz="1600" dirty="0" smtClean="0"/>
              <a:t>Initialize </a:t>
            </a:r>
            <a:r>
              <a:rPr lang="en-US" sz="1600" b="1" dirty="0" smtClean="0"/>
              <a:t>h</a:t>
            </a:r>
            <a:r>
              <a:rPr lang="en-US" sz="1600" dirty="0" smtClean="0"/>
              <a:t> to the most specific hypothesis in </a:t>
            </a:r>
            <a:r>
              <a:rPr lang="en-US" sz="1600" b="1" dirty="0" smtClean="0"/>
              <a:t>H</a:t>
            </a:r>
            <a:endParaRPr lang="en-US" sz="1600" dirty="0" smtClean="0"/>
          </a:p>
          <a:p>
            <a:pPr lvl="0"/>
            <a:r>
              <a:rPr lang="en-US" sz="1600" dirty="0" smtClean="0"/>
              <a:t>For each positive training example,</a:t>
            </a:r>
          </a:p>
          <a:p>
            <a:pPr lvl="1"/>
            <a:r>
              <a:rPr lang="en-US" sz="1600" dirty="0" smtClean="0"/>
              <a:t>For each attribute, constraint </a:t>
            </a:r>
            <a:r>
              <a:rPr lang="en-US" sz="1600" b="1" dirty="0" err="1" smtClean="0"/>
              <a:t>ai</a:t>
            </a:r>
            <a:r>
              <a:rPr lang="en-US" sz="1600" dirty="0" smtClean="0"/>
              <a:t> in </a:t>
            </a:r>
            <a:r>
              <a:rPr lang="en-US" sz="1600" b="1" dirty="0" smtClean="0"/>
              <a:t>h</a:t>
            </a:r>
            <a:endParaRPr lang="en-US" sz="1600" dirty="0" smtClean="0"/>
          </a:p>
          <a:p>
            <a:pPr lvl="2"/>
            <a:r>
              <a:rPr lang="en-US" sz="1600" dirty="0" smtClean="0"/>
              <a:t>If the constraints </a:t>
            </a:r>
            <a:r>
              <a:rPr lang="en-US" sz="1600" b="1" dirty="0" err="1" smtClean="0"/>
              <a:t>ai</a:t>
            </a:r>
            <a:r>
              <a:rPr lang="en-US" sz="1600" dirty="0" smtClean="0"/>
              <a:t> is satisfied by </a:t>
            </a:r>
            <a:r>
              <a:rPr lang="en-US" sz="1600" b="1" dirty="0" smtClean="0"/>
              <a:t>x</a:t>
            </a:r>
            <a:endParaRPr lang="en-US" sz="1600" dirty="0" smtClean="0"/>
          </a:p>
          <a:p>
            <a:pPr lvl="2"/>
            <a:r>
              <a:rPr lang="en-US" sz="1600" dirty="0" smtClean="0"/>
              <a:t>Then do nothing</a:t>
            </a:r>
          </a:p>
          <a:p>
            <a:pPr lvl="2"/>
            <a:r>
              <a:rPr lang="en-US" sz="1600" dirty="0" smtClean="0"/>
              <a:t>Else replace </a:t>
            </a:r>
            <a:r>
              <a:rPr lang="en-US" sz="1600" b="1" dirty="0" err="1" smtClean="0"/>
              <a:t>ai</a:t>
            </a:r>
            <a:r>
              <a:rPr lang="en-US" sz="1600" dirty="0" smtClean="0"/>
              <a:t> in </a:t>
            </a:r>
            <a:r>
              <a:rPr lang="en-US" sz="1600" b="1" dirty="0" smtClean="0"/>
              <a:t>h</a:t>
            </a:r>
            <a:r>
              <a:rPr lang="en-US" sz="1600" dirty="0" smtClean="0"/>
              <a:t> by the next more general constraint that is satisfied by </a:t>
            </a:r>
            <a:r>
              <a:rPr lang="en-US" sz="1600" b="1" dirty="0" smtClean="0"/>
              <a:t>x</a:t>
            </a:r>
            <a:endParaRPr lang="en-US" sz="1600" dirty="0" smtClean="0"/>
          </a:p>
          <a:p>
            <a:pPr lvl="0"/>
            <a:r>
              <a:rPr lang="en-US" sz="1600" dirty="0" smtClean="0"/>
              <a:t>Output hypothesis </a:t>
            </a:r>
            <a:r>
              <a:rPr lang="en-US" sz="1600" b="1" dirty="0" smtClean="0"/>
              <a:t>h</a:t>
            </a:r>
          </a:p>
          <a:p>
            <a:r>
              <a:rPr lang="en-US" sz="1600" b="1" dirty="0" smtClean="0"/>
              <a:t>The LIST-THEN-ELIMINATE Algorithm:</a:t>
            </a:r>
          </a:p>
          <a:p>
            <a:r>
              <a:rPr lang="en-US" sz="1600" dirty="0" smtClean="0"/>
              <a:t>Following are the steps for the LIST-THE-ELIMINATE algorithm:</a:t>
            </a:r>
          </a:p>
          <a:p>
            <a:r>
              <a:rPr lang="en-US" sz="1600" dirty="0" smtClean="0"/>
              <a:t> </a:t>
            </a:r>
          </a:p>
          <a:p>
            <a:r>
              <a:rPr lang="en-US" sz="1600" b="1" dirty="0" err="1" smtClean="0"/>
              <a:t>VersionSpace</a:t>
            </a:r>
            <a:r>
              <a:rPr lang="en-US" sz="1600" dirty="0" smtClean="0"/>
              <a:t> &lt;- a list containing every hypothesis in </a:t>
            </a:r>
            <a:r>
              <a:rPr lang="en-US" sz="1600" b="1" dirty="0" smtClean="0"/>
              <a:t>H</a:t>
            </a:r>
            <a:endParaRPr lang="en-US" sz="1600" dirty="0" smtClean="0"/>
          </a:p>
          <a:p>
            <a:r>
              <a:rPr lang="en-US" sz="1600" dirty="0" smtClean="0"/>
              <a:t>For each training example, &lt;x, c(x)&gt;</a:t>
            </a:r>
          </a:p>
          <a:p>
            <a:pPr lvl="0"/>
            <a:r>
              <a:rPr lang="en-US" sz="1600" dirty="0" smtClean="0"/>
              <a:t>Remove from </a:t>
            </a:r>
            <a:r>
              <a:rPr lang="en-US" sz="1600" dirty="0" err="1" smtClean="0"/>
              <a:t>VersionSpace</a:t>
            </a:r>
            <a:r>
              <a:rPr lang="en-US" sz="1600" dirty="0" smtClean="0"/>
              <a:t> any hypothesis </a:t>
            </a:r>
            <a:r>
              <a:rPr lang="en-US" sz="1600" b="1" dirty="0" smtClean="0"/>
              <a:t>h</a:t>
            </a:r>
            <a:r>
              <a:rPr lang="en-US" sz="1600" dirty="0" smtClean="0"/>
              <a:t> for which h(x) != c(x)</a:t>
            </a:r>
          </a:p>
          <a:p>
            <a:r>
              <a:rPr lang="en-US" sz="1600" dirty="0" smtClean="0"/>
              <a:t>Output the list of hypotheses in </a:t>
            </a:r>
            <a:r>
              <a:rPr lang="en-US" sz="1600" dirty="0" err="1" smtClean="0"/>
              <a:t>VersionSpace</a:t>
            </a:r>
            <a:r>
              <a:rPr lang="en-US" sz="1600" dirty="0" smtClean="0"/>
              <a:t>.</a:t>
            </a:r>
          </a:p>
          <a:p>
            <a:endParaRPr 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CURSE OF DIMENSIONALITY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Curse of Dimensionality is termed by mathematician R. Bellman in his book “Dynamic Programming” in 1957.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According </a:t>
            </a:r>
            <a:r>
              <a:rPr lang="en-US" dirty="0">
                <a:latin typeface="Times New Roman" panose="02020603050405020304" pitchFamily="18" charset="0"/>
                <a:cs typeface="Times New Roman" panose="02020603050405020304" pitchFamily="18" charset="0"/>
              </a:rPr>
              <a:t>to him, the curse of dimensionality is the problem caused by the exponential increase in volume associated with adding extra dimensions to Euclidean space.  </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35</a:t>
            </a:fld>
            <a:endParaRPr lang="en-IN"/>
          </a:p>
        </p:txBody>
      </p:sp>
      <p:sp>
        <p:nvSpPr>
          <p:cNvPr id="6" name="Date Placeholder 5"/>
          <p:cNvSpPr>
            <a:spLocks noGrp="1"/>
          </p:cNvSpPr>
          <p:nvPr>
            <p:ph type="dt" sz="half" idx="10"/>
          </p:nvPr>
        </p:nvSpPr>
        <p:spPr/>
        <p:txBody>
          <a:bodyPr/>
          <a:lstStyle/>
          <a:p>
            <a:fld id="{14BECCD8-E399-42B8-AE64-B217DCF33C24}" type="datetime1">
              <a:rPr lang="en-IN" smtClean="0"/>
              <a:pPr/>
              <a:t>02-11-2022</a:t>
            </a:fld>
            <a:endParaRPr lang="en-IN"/>
          </a:p>
        </p:txBody>
      </p:sp>
    </p:spTree>
    <p:extLst>
      <p:ext uri="{BB962C8B-B14F-4D97-AF65-F5344CB8AC3E}">
        <p14:creationId xmlns="" xmlns:p14="http://schemas.microsoft.com/office/powerpoint/2010/main" val="2314079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curse of dimensionality basically means that the error increases with the increase in the number of features.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refers to the fact that algorithms are harder to design in high dimensions and often have a running time exponential in the dimensions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higher number of dimensions theoretically allow more information to be stored, but practically it rarely helps due to the higher possibility of noise and redundancy in the real-world data</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Gathering </a:t>
            </a:r>
            <a:r>
              <a:rPr lang="en-US" dirty="0">
                <a:latin typeface="Times New Roman" panose="02020603050405020304" pitchFamily="18" charset="0"/>
                <a:cs typeface="Times New Roman" panose="02020603050405020304" pitchFamily="18" charset="0"/>
              </a:rPr>
              <a:t>a huge number of data may lead to the dimensionality problem where highly noisy dimensions with fewer pieces of information and without significant benefit can be obtained due to the large data.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exploding nature of spatial volume is at the forefront is the reason for the curse of dimensionality.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36</a:t>
            </a:fld>
            <a:endParaRPr lang="en-IN"/>
          </a:p>
        </p:txBody>
      </p:sp>
      <p:sp>
        <p:nvSpPr>
          <p:cNvPr id="7" name="Date Placeholder 6"/>
          <p:cNvSpPr>
            <a:spLocks noGrp="1"/>
          </p:cNvSpPr>
          <p:nvPr>
            <p:ph type="dt" sz="half" idx="10"/>
          </p:nvPr>
        </p:nvSpPr>
        <p:spPr/>
        <p:txBody>
          <a:bodyPr/>
          <a:lstStyle/>
          <a:p>
            <a:fld id="{3E9E65AC-B2AF-46ED-9122-3A2F146C4AC6}" type="datetime1">
              <a:rPr lang="en-IN" smtClean="0"/>
              <a:pPr/>
              <a:t>02-11-2022</a:t>
            </a:fld>
            <a:endParaRPr lang="en-IN"/>
          </a:p>
        </p:txBody>
      </p:sp>
    </p:spTree>
    <p:extLst>
      <p:ext uri="{BB962C8B-B14F-4D97-AF65-F5344CB8AC3E}">
        <p14:creationId xmlns="" xmlns:p14="http://schemas.microsoft.com/office/powerpoint/2010/main" val="22159837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&amp; Variance</a:t>
            </a:r>
            <a:endParaRPr lang="en-US" dirty="0"/>
          </a:p>
        </p:txBody>
      </p:sp>
      <p:sp>
        <p:nvSpPr>
          <p:cNvPr id="3" name="Content Placeholder 2"/>
          <p:cNvSpPr>
            <a:spLocks noGrp="1"/>
          </p:cNvSpPr>
          <p:nvPr>
            <p:ph idx="1"/>
          </p:nvPr>
        </p:nvSpPr>
        <p:spPr/>
        <p:txBody>
          <a:bodyPr>
            <a:normAutofit/>
          </a:bodyPr>
          <a:lstStyle/>
          <a:p>
            <a:r>
              <a:rPr lang="en-US" dirty="0" smtClean="0"/>
              <a:t>Goal of any supervised machine learning algorithm – to best estimate the mapping function (f) for the output variable (Y) given the input data (X). </a:t>
            </a:r>
          </a:p>
          <a:p>
            <a:r>
              <a:rPr lang="en-US" dirty="0" smtClean="0"/>
              <a:t>Mapping function - target function - to approximate</a:t>
            </a:r>
          </a:p>
          <a:p>
            <a:r>
              <a:rPr lang="en-US" dirty="0" smtClean="0"/>
              <a:t>Prediction error for any machine learning algorithm </a:t>
            </a:r>
          </a:p>
          <a:p>
            <a:pPr lvl="1" fontAlgn="base"/>
            <a:r>
              <a:rPr lang="es-ES" dirty="0" err="1" smtClean="0"/>
              <a:t>Bias</a:t>
            </a:r>
            <a:r>
              <a:rPr lang="es-ES" dirty="0" smtClean="0"/>
              <a:t> Error</a:t>
            </a:r>
          </a:p>
          <a:p>
            <a:pPr lvl="1" fontAlgn="base"/>
            <a:r>
              <a:rPr lang="es-ES" dirty="0" err="1" smtClean="0"/>
              <a:t>Variance</a:t>
            </a:r>
            <a:r>
              <a:rPr lang="es-ES" dirty="0" smtClean="0"/>
              <a:t> Error</a:t>
            </a:r>
          </a:p>
          <a:p>
            <a:pPr lvl="1" fontAlgn="base"/>
            <a:r>
              <a:rPr lang="es-ES" dirty="0" smtClean="0"/>
              <a:t>Irreducible Error (</a:t>
            </a:r>
            <a:r>
              <a:rPr lang="en-US" dirty="0" smtClean="0"/>
              <a:t>cannot be reduced regardless of what algorithm is used)</a:t>
            </a:r>
            <a:endParaRPr lang="es-ES" dirty="0" smtClean="0"/>
          </a:p>
          <a:p>
            <a:pPr fontAlgn="base"/>
            <a:endParaRPr lang="es-ES" dirty="0" smtClean="0"/>
          </a:p>
          <a:p>
            <a:endParaRPr lang="en-US" dirty="0"/>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37</a:t>
            </a:fld>
            <a:endParaRPr lang="en-IN"/>
          </a:p>
        </p:txBody>
      </p:sp>
      <p:sp>
        <p:nvSpPr>
          <p:cNvPr id="6" name="Date Placeholder 5"/>
          <p:cNvSpPr>
            <a:spLocks noGrp="1"/>
          </p:cNvSpPr>
          <p:nvPr>
            <p:ph type="dt" sz="half" idx="10"/>
          </p:nvPr>
        </p:nvSpPr>
        <p:spPr/>
        <p:txBody>
          <a:bodyPr/>
          <a:lstStyle/>
          <a:p>
            <a:fld id="{4D9F98FE-76DF-4D85-84AF-288528BADC02}" type="datetime1">
              <a:rPr lang="en-IN" smtClean="0"/>
              <a:pPr/>
              <a:t>02-11-2022</a:t>
            </a:fld>
            <a:endParaRPr lang="en-IN"/>
          </a:p>
        </p:txBody>
      </p:sp>
    </p:spTree>
    <p:extLst>
      <p:ext uri="{BB962C8B-B14F-4D97-AF65-F5344CB8AC3E}">
        <p14:creationId xmlns="" xmlns:p14="http://schemas.microsoft.com/office/powerpoint/2010/main" val="1397417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Bias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Bias is the difference between the average prediction of our model and the correct value which we are trying to predict. </a:t>
            </a:r>
          </a:p>
          <a:p>
            <a:pPr algn="just"/>
            <a:r>
              <a:rPr lang="en-IN" dirty="0" smtClean="0">
                <a:latin typeface="Times New Roman" panose="02020603050405020304" pitchFamily="18" charset="0"/>
                <a:cs typeface="Times New Roman" panose="02020603050405020304" pitchFamily="18" charset="0"/>
              </a:rPr>
              <a:t>Model with high bias pays very little attention to the training data and oversimplifies the model.</a:t>
            </a:r>
          </a:p>
          <a:p>
            <a:pPr algn="just"/>
            <a:r>
              <a:rPr lang="en-IN" dirty="0" smtClean="0">
                <a:latin typeface="Times New Roman" panose="02020603050405020304" pitchFamily="18" charset="0"/>
                <a:cs typeface="Times New Roman" panose="02020603050405020304" pitchFamily="18" charset="0"/>
              </a:rPr>
              <a:t>It always leads to high error on training and test data.</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38</a:t>
            </a:fld>
            <a:endParaRPr lang="en-IN"/>
          </a:p>
        </p:txBody>
      </p:sp>
      <p:sp>
        <p:nvSpPr>
          <p:cNvPr id="6" name="Date Placeholder 5"/>
          <p:cNvSpPr>
            <a:spLocks noGrp="1"/>
          </p:cNvSpPr>
          <p:nvPr>
            <p:ph type="dt" sz="half" idx="10"/>
          </p:nvPr>
        </p:nvSpPr>
        <p:spPr/>
        <p:txBody>
          <a:bodyPr/>
          <a:lstStyle/>
          <a:p>
            <a:fld id="{73F58703-B02D-4951-B408-779B0BFD6632}" type="datetime1">
              <a:rPr lang="en-IN" smtClean="0"/>
              <a:pPr/>
              <a:t>02-11-2022</a:t>
            </a:fld>
            <a:endParaRPr lang="en-IN"/>
          </a:p>
        </p:txBody>
      </p:sp>
    </p:spTree>
    <p:extLst>
      <p:ext uri="{BB962C8B-B14F-4D97-AF65-F5344CB8AC3E}">
        <p14:creationId xmlns="" xmlns:p14="http://schemas.microsoft.com/office/powerpoint/2010/main" val="3020716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Variance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Times New Roman" panose="02020603050405020304" pitchFamily="18" charset="0"/>
                <a:cs typeface="Times New Roman" panose="02020603050405020304" pitchFamily="18" charset="0"/>
              </a:rPr>
              <a:t>Variance is the variability of model prediction for a given data point or a value which tells us spread of our data. </a:t>
            </a:r>
          </a:p>
          <a:p>
            <a:pPr algn="just"/>
            <a:r>
              <a:rPr lang="en-IN" dirty="0" smtClean="0">
                <a:latin typeface="Times New Roman" panose="02020603050405020304" pitchFamily="18" charset="0"/>
                <a:cs typeface="Times New Roman" panose="02020603050405020304" pitchFamily="18" charset="0"/>
              </a:rPr>
              <a:t>Model with high variance pays a lot of attention to training data and does not generalize on the data which it hasn’t seen before.</a:t>
            </a:r>
          </a:p>
          <a:p>
            <a:pPr algn="just"/>
            <a:r>
              <a:rPr lang="en-IN" dirty="0" smtClean="0">
                <a:latin typeface="Times New Roman" panose="02020603050405020304" pitchFamily="18" charset="0"/>
                <a:cs typeface="Times New Roman" panose="02020603050405020304" pitchFamily="18" charset="0"/>
              </a:rPr>
              <a:t> As a result, such models perform very well on training data but has high error rates on test data.</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39</a:t>
            </a:fld>
            <a:endParaRPr lang="en-IN"/>
          </a:p>
        </p:txBody>
      </p:sp>
      <p:sp>
        <p:nvSpPr>
          <p:cNvPr id="6" name="Date Placeholder 5"/>
          <p:cNvSpPr>
            <a:spLocks noGrp="1"/>
          </p:cNvSpPr>
          <p:nvPr>
            <p:ph type="dt" sz="half" idx="10"/>
          </p:nvPr>
        </p:nvSpPr>
        <p:spPr/>
        <p:txBody>
          <a:bodyPr/>
          <a:lstStyle/>
          <a:p>
            <a:fld id="{C17A7036-9D40-4404-80DE-19E690B55732}" type="datetime1">
              <a:rPr lang="en-IN" smtClean="0"/>
              <a:pPr/>
              <a:t>02-11-2022</a:t>
            </a:fld>
            <a:endParaRPr lang="en-IN"/>
          </a:p>
        </p:txBody>
      </p:sp>
    </p:spTree>
    <p:extLst>
      <p:ext uri="{BB962C8B-B14F-4D97-AF65-F5344CB8AC3E}">
        <p14:creationId xmlns="" xmlns:p14="http://schemas.microsoft.com/office/powerpoint/2010/main" val="2858889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Why “Learn” ?</a:t>
            </a:r>
          </a:p>
        </p:txBody>
      </p:sp>
      <p:sp>
        <p:nvSpPr>
          <p:cNvPr id="8" name="Slide Number Placeholder 7"/>
          <p:cNvSpPr>
            <a:spLocks noGrp="1"/>
          </p:cNvSpPr>
          <p:nvPr>
            <p:ph type="sldNum" sz="quarter" idx="12"/>
          </p:nvPr>
        </p:nvSpPr>
        <p:spPr/>
        <p:txBody>
          <a:bodyPr>
            <a:normAutofit/>
          </a:bodyPr>
          <a:lstStyle/>
          <a:p>
            <a:fld id="{6DF4C409-C017-451C-B236-E185BBA6E0E4}" type="slidenum">
              <a:rPr lang="tr-TR" smtClean="0"/>
              <a:pPr/>
              <a:t>4</a:t>
            </a:fld>
            <a:endParaRPr lang="tr-TR" dirty="0"/>
          </a:p>
        </p:txBody>
      </p:sp>
      <p:sp>
        <p:nvSpPr>
          <p:cNvPr id="302083" name="Rectangle 3"/>
          <p:cNvSpPr>
            <a:spLocks noGrp="1" noChangeArrowheads="1"/>
          </p:cNvSpPr>
          <p:nvPr>
            <p:ph sz="quarter" idx="1"/>
          </p:nvPr>
        </p:nvSpPr>
        <p:spPr/>
        <p:txBody>
          <a:bodyPr>
            <a:normAutofit/>
          </a:bodyPr>
          <a:lstStyle/>
          <a:p>
            <a:pPr algn="just">
              <a:lnSpc>
                <a:spcPct val="90000"/>
              </a:lnSpc>
            </a:pPr>
            <a:r>
              <a:rPr lang="tr-TR" dirty="0">
                <a:latin typeface="Times New Roman" panose="02020603050405020304" pitchFamily="18" charset="0"/>
                <a:cs typeface="Times New Roman" panose="02020603050405020304" pitchFamily="18" charset="0"/>
              </a:rPr>
              <a:t>Machine learning is programming computers to optimize a performance criterion using example data or past experience.</a:t>
            </a:r>
          </a:p>
          <a:p>
            <a:pPr algn="just">
              <a:lnSpc>
                <a:spcPct val="90000"/>
              </a:lnSpc>
            </a:pPr>
            <a:r>
              <a:rPr lang="tr-TR" dirty="0">
                <a:latin typeface="Times New Roman" panose="02020603050405020304" pitchFamily="18" charset="0"/>
                <a:cs typeface="Times New Roman" panose="02020603050405020304" pitchFamily="18" charset="0"/>
              </a:rPr>
              <a:t>There is no need to “learn” to calculate payroll</a:t>
            </a:r>
          </a:p>
          <a:p>
            <a:pPr algn="just">
              <a:lnSpc>
                <a:spcPct val="90000"/>
              </a:lnSpc>
            </a:pPr>
            <a:r>
              <a:rPr lang="tr-TR" dirty="0">
                <a:latin typeface="Times New Roman" panose="02020603050405020304" pitchFamily="18" charset="0"/>
                <a:cs typeface="Times New Roman" panose="02020603050405020304" pitchFamily="18" charset="0"/>
              </a:rPr>
              <a:t>Learning is used when:</a:t>
            </a:r>
          </a:p>
          <a:p>
            <a:pPr lvl="1" algn="just">
              <a:lnSpc>
                <a:spcPct val="90000"/>
              </a:lnSpc>
            </a:pPr>
            <a:r>
              <a:rPr lang="tr-TR" sz="2800" dirty="0">
                <a:latin typeface="Times New Roman" panose="02020603050405020304" pitchFamily="18" charset="0"/>
                <a:cs typeface="Times New Roman" panose="02020603050405020304" pitchFamily="18" charset="0"/>
              </a:rPr>
              <a:t>Human expertise does not exist (navigating on Mars),</a:t>
            </a:r>
          </a:p>
          <a:p>
            <a:pPr lvl="1" algn="just">
              <a:lnSpc>
                <a:spcPct val="90000"/>
              </a:lnSpc>
            </a:pPr>
            <a:r>
              <a:rPr lang="tr-TR" sz="2800" dirty="0">
                <a:latin typeface="Times New Roman" panose="02020603050405020304" pitchFamily="18" charset="0"/>
                <a:cs typeface="Times New Roman" panose="02020603050405020304" pitchFamily="18" charset="0"/>
              </a:rPr>
              <a:t>Humans are unable to explain their expertise (speech recognition)</a:t>
            </a:r>
          </a:p>
          <a:p>
            <a:pPr lvl="1" algn="just">
              <a:lnSpc>
                <a:spcPct val="90000"/>
              </a:lnSpc>
            </a:pPr>
            <a:r>
              <a:rPr lang="tr-TR" sz="2800" dirty="0">
                <a:latin typeface="Times New Roman" panose="02020603050405020304" pitchFamily="18" charset="0"/>
                <a:cs typeface="Times New Roman" panose="02020603050405020304" pitchFamily="18" charset="0"/>
              </a:rPr>
              <a:t>Solution changes in time (routing on a computer network)</a:t>
            </a:r>
          </a:p>
          <a:p>
            <a:pPr lvl="1" algn="just">
              <a:lnSpc>
                <a:spcPct val="90000"/>
              </a:lnSpc>
            </a:pPr>
            <a:r>
              <a:rPr lang="tr-TR" sz="2800" dirty="0">
                <a:latin typeface="Times New Roman" panose="02020603050405020304" pitchFamily="18" charset="0"/>
                <a:cs typeface="Times New Roman" panose="02020603050405020304" pitchFamily="18" charset="0"/>
              </a:rPr>
              <a:t>Solution needs to be adapted to particular cases (user biometrics)</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CB205492-25E9-44FB-A34A-561742D11638}" type="datetime1">
              <a:rPr lang="en-IN" smtClean="0"/>
              <a:pPr/>
              <a:t>02-11-2022</a:t>
            </a:fld>
            <a:endParaRPr lang="en-IN"/>
          </a:p>
        </p:txBody>
      </p:sp>
    </p:spTree>
    <p:extLst>
      <p:ext uri="{BB962C8B-B14F-4D97-AF65-F5344CB8AC3E}">
        <p14:creationId xmlns="" xmlns:p14="http://schemas.microsoft.com/office/powerpoint/2010/main" val="2394436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Bias Error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IN" dirty="0" smtClean="0">
                <a:latin typeface="Times New Roman" panose="02020603050405020304" pitchFamily="18" charset="0"/>
                <a:cs typeface="Times New Roman" panose="02020603050405020304" pitchFamily="18" charset="0"/>
              </a:rPr>
              <a:t>The error due to bias is taken as the difference between the expected (or average) prediction of our model and the correct value which we are trying to predict</a:t>
            </a:r>
          </a:p>
          <a:p>
            <a:pPr algn="just"/>
            <a:r>
              <a:rPr lang="en-US" dirty="0" smtClean="0">
                <a:latin typeface="Times New Roman" panose="02020603050405020304" pitchFamily="18" charset="0"/>
                <a:cs typeface="Times New Roman" panose="02020603050405020304" pitchFamily="18" charset="0"/>
              </a:rPr>
              <a:t>linear algorithms have a high bias making them fast to learn and easier to understand but generally less flexible. In turn, they have lower predictive performance on complex problems that fail to meet the simplifying assumptions of the algorithms bias.</a:t>
            </a:r>
          </a:p>
          <a:p>
            <a:pPr algn="just" fontAlgn="base"/>
            <a:r>
              <a:rPr lang="en-US" b="1" dirty="0" smtClean="0">
                <a:latin typeface="Times New Roman" panose="02020603050405020304" pitchFamily="18" charset="0"/>
                <a:cs typeface="Times New Roman" panose="02020603050405020304" pitchFamily="18" charset="0"/>
              </a:rPr>
              <a:t>Low Bias</a:t>
            </a:r>
            <a:r>
              <a:rPr lang="en-US" dirty="0" smtClean="0">
                <a:latin typeface="Times New Roman" panose="02020603050405020304" pitchFamily="18" charset="0"/>
                <a:cs typeface="Times New Roman" panose="02020603050405020304" pitchFamily="18" charset="0"/>
              </a:rPr>
              <a:t>: Suggests less assumptions about the form of the target function.</a:t>
            </a:r>
          </a:p>
          <a:p>
            <a:pPr algn="just" fontAlgn="base"/>
            <a:r>
              <a:rPr lang="en-US" b="1" dirty="0" smtClean="0">
                <a:latin typeface="Times New Roman" panose="02020603050405020304" pitchFamily="18" charset="0"/>
                <a:cs typeface="Times New Roman" panose="02020603050405020304" pitchFamily="18" charset="0"/>
              </a:rPr>
              <a:t>High-Bias</a:t>
            </a:r>
            <a:r>
              <a:rPr lang="en-US" dirty="0" smtClean="0">
                <a:latin typeface="Times New Roman" panose="02020603050405020304" pitchFamily="18" charset="0"/>
                <a:cs typeface="Times New Roman" panose="02020603050405020304" pitchFamily="18" charset="0"/>
              </a:rPr>
              <a:t>: Suggests more assumptions about the form of the target function.</a:t>
            </a:r>
          </a:p>
          <a:p>
            <a:pPr algn="just" fontAlgn="base"/>
            <a:r>
              <a:rPr lang="en-US" dirty="0" smtClean="0">
                <a:latin typeface="Times New Roman" panose="02020603050405020304" pitchFamily="18" charset="0"/>
                <a:cs typeface="Times New Roman" panose="02020603050405020304" pitchFamily="18" charset="0"/>
              </a:rPr>
              <a:t>Examples of </a:t>
            </a:r>
            <a:r>
              <a:rPr lang="en-US" b="1" dirty="0" smtClean="0">
                <a:latin typeface="Times New Roman" panose="02020603050405020304" pitchFamily="18" charset="0"/>
                <a:cs typeface="Times New Roman" panose="02020603050405020304" pitchFamily="18" charset="0"/>
              </a:rPr>
              <a:t>low-bias</a:t>
            </a:r>
            <a:r>
              <a:rPr lang="en-US" dirty="0" smtClean="0">
                <a:latin typeface="Times New Roman" panose="02020603050405020304" pitchFamily="18" charset="0"/>
                <a:cs typeface="Times New Roman" panose="02020603050405020304" pitchFamily="18" charset="0"/>
              </a:rPr>
              <a:t> machine learning algorithms include: Decision Trees, k-Nearest Neighbors and SVM</a:t>
            </a:r>
          </a:p>
          <a:p>
            <a:pPr algn="just" fontAlgn="base"/>
            <a:r>
              <a:rPr lang="en-US" dirty="0" smtClean="0">
                <a:latin typeface="Times New Roman" panose="02020603050405020304" pitchFamily="18" charset="0"/>
                <a:cs typeface="Times New Roman" panose="02020603050405020304" pitchFamily="18" charset="0"/>
              </a:rPr>
              <a:t>Examples of </a:t>
            </a:r>
            <a:r>
              <a:rPr lang="en-US" b="1" dirty="0" smtClean="0">
                <a:latin typeface="Times New Roman" panose="02020603050405020304" pitchFamily="18" charset="0"/>
                <a:cs typeface="Times New Roman" panose="02020603050405020304" pitchFamily="18" charset="0"/>
              </a:rPr>
              <a:t>high-bias</a:t>
            </a:r>
            <a:r>
              <a:rPr lang="en-US" dirty="0" smtClean="0">
                <a:latin typeface="Times New Roman" panose="02020603050405020304" pitchFamily="18" charset="0"/>
                <a:cs typeface="Times New Roman" panose="02020603050405020304" pitchFamily="18" charset="0"/>
              </a:rPr>
              <a:t> machine learning algorithms include: Linear Regression, Linear </a:t>
            </a:r>
            <a:r>
              <a:rPr lang="en-US" dirty="0" err="1" smtClean="0">
                <a:latin typeface="Times New Roman" panose="02020603050405020304" pitchFamily="18" charset="0"/>
                <a:cs typeface="Times New Roman" panose="02020603050405020304" pitchFamily="18" charset="0"/>
              </a:rPr>
              <a:t>Discriminant</a:t>
            </a:r>
            <a:r>
              <a:rPr lang="en-US" dirty="0" smtClean="0">
                <a:latin typeface="Times New Roman" panose="02020603050405020304" pitchFamily="18" charset="0"/>
                <a:cs typeface="Times New Roman" panose="02020603050405020304" pitchFamily="18" charset="0"/>
              </a:rPr>
              <a:t> Analysis and Logistic Regression.</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40</a:t>
            </a:fld>
            <a:endParaRPr lang="en-IN"/>
          </a:p>
        </p:txBody>
      </p:sp>
      <p:sp>
        <p:nvSpPr>
          <p:cNvPr id="6" name="Date Placeholder 5"/>
          <p:cNvSpPr>
            <a:spLocks noGrp="1"/>
          </p:cNvSpPr>
          <p:nvPr>
            <p:ph type="dt" sz="half" idx="10"/>
          </p:nvPr>
        </p:nvSpPr>
        <p:spPr/>
        <p:txBody>
          <a:bodyPr/>
          <a:lstStyle/>
          <a:p>
            <a:fld id="{CB881DC3-4272-400C-96A3-33ED4929843C}" type="datetime1">
              <a:rPr lang="en-IN" smtClean="0"/>
              <a:pPr/>
              <a:t>02-11-2022</a:t>
            </a:fld>
            <a:endParaRPr lang="en-IN"/>
          </a:p>
        </p:txBody>
      </p:sp>
    </p:spTree>
    <p:extLst>
      <p:ext uri="{BB962C8B-B14F-4D97-AF65-F5344CB8AC3E}">
        <p14:creationId xmlns="" xmlns:p14="http://schemas.microsoft.com/office/powerpoint/2010/main" val="19429896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Variance Error</a:t>
            </a:r>
          </a:p>
        </p:txBody>
      </p:sp>
      <p:sp>
        <p:nvSpPr>
          <p:cNvPr id="3" name="Content Placeholder 2"/>
          <p:cNvSpPr>
            <a:spLocks noGrp="1"/>
          </p:cNvSpPr>
          <p:nvPr>
            <p:ph idx="1"/>
          </p:nvPr>
        </p:nvSpPr>
        <p:spPr>
          <a:xfrm>
            <a:off x="838200" y="1552670"/>
            <a:ext cx="10515600" cy="4351338"/>
          </a:xfrm>
        </p:spPr>
        <p:txBody>
          <a:bodyPr>
            <a:noAutofit/>
          </a:bodyPr>
          <a:lstStyle/>
          <a:p>
            <a:pPr algn="just" fontAlgn="base"/>
            <a:r>
              <a:rPr lang="en-US" sz="2000" b="1" dirty="0" smtClean="0">
                <a:latin typeface="Times New Roman" panose="02020603050405020304" pitchFamily="18" charset="0"/>
                <a:cs typeface="Times New Roman" panose="02020603050405020304" pitchFamily="18" charset="0"/>
              </a:rPr>
              <a:t>Variance Error</a:t>
            </a:r>
          </a:p>
          <a:p>
            <a:pPr algn="just" fontAlgn="base"/>
            <a:r>
              <a:rPr lang="en-IN" sz="2000" dirty="0" smtClean="0">
                <a:latin typeface="Times New Roman" panose="02020603050405020304" pitchFamily="18" charset="0"/>
                <a:cs typeface="Times New Roman" panose="02020603050405020304" pitchFamily="18" charset="0"/>
              </a:rPr>
              <a:t>The error due to variance is taken as the variability of a model prediction for a given data point</a:t>
            </a:r>
            <a:endParaRPr lang="en-US" sz="2000" dirty="0" smtClean="0">
              <a:latin typeface="Times New Roman" panose="02020603050405020304" pitchFamily="18" charset="0"/>
              <a:cs typeface="Times New Roman" panose="02020603050405020304" pitchFamily="18" charset="0"/>
            </a:endParaRPr>
          </a:p>
          <a:p>
            <a:pPr algn="just" fontAlgn="base"/>
            <a:r>
              <a:rPr lang="en-US" sz="2000" dirty="0" smtClean="0">
                <a:latin typeface="Times New Roman" panose="02020603050405020304" pitchFamily="18" charset="0"/>
                <a:cs typeface="Times New Roman" panose="02020603050405020304" pitchFamily="18" charset="0"/>
              </a:rPr>
              <a:t>Machine learning algorithms -high variance -training data.</a:t>
            </a:r>
          </a:p>
          <a:p>
            <a:pPr lvl="1" algn="just" fontAlgn="base"/>
            <a:r>
              <a:rPr lang="en-US" sz="2000" dirty="0" smtClean="0">
                <a:latin typeface="Times New Roman" panose="02020603050405020304" pitchFamily="18" charset="0"/>
                <a:cs typeface="Times New Roman" panose="02020603050405020304" pitchFamily="18" charset="0"/>
              </a:rPr>
              <a:t>training have influences the number and types of parameters used to characterize the mapping function.</a:t>
            </a:r>
          </a:p>
          <a:p>
            <a:pPr algn="just" fontAlgn="base"/>
            <a:r>
              <a:rPr lang="en-US" sz="2000" b="1" dirty="0" smtClean="0">
                <a:latin typeface="Times New Roman" panose="02020603050405020304" pitchFamily="18" charset="0"/>
                <a:cs typeface="Times New Roman" panose="02020603050405020304" pitchFamily="18" charset="0"/>
              </a:rPr>
              <a:t>Low Variance</a:t>
            </a:r>
            <a:r>
              <a:rPr lang="en-US" sz="2000" dirty="0" smtClean="0">
                <a:latin typeface="Times New Roman" panose="02020603050405020304" pitchFamily="18" charset="0"/>
                <a:cs typeface="Times New Roman" panose="02020603050405020304" pitchFamily="18" charset="0"/>
              </a:rPr>
              <a:t>: Suggests small changes to the estimate of the target function with changes to the training dataset.</a:t>
            </a:r>
          </a:p>
          <a:p>
            <a:pPr algn="just" fontAlgn="base"/>
            <a:r>
              <a:rPr lang="en-US" sz="2000" b="1" dirty="0" smtClean="0">
                <a:latin typeface="Times New Roman" panose="02020603050405020304" pitchFamily="18" charset="0"/>
                <a:cs typeface="Times New Roman" panose="02020603050405020304" pitchFamily="18" charset="0"/>
              </a:rPr>
              <a:t>High Variance</a:t>
            </a:r>
            <a:r>
              <a:rPr lang="en-US" sz="2000" dirty="0" smtClean="0">
                <a:latin typeface="Times New Roman" panose="02020603050405020304" pitchFamily="18" charset="0"/>
                <a:cs typeface="Times New Roman" panose="02020603050405020304" pitchFamily="18" charset="0"/>
              </a:rPr>
              <a:t>: Suggests large changes to the estimate of the target function with changes to the training dataset.</a:t>
            </a:r>
          </a:p>
          <a:p>
            <a:pPr algn="just" fontAlgn="base"/>
            <a:r>
              <a:rPr lang="en-US" sz="2000" dirty="0" smtClean="0">
                <a:latin typeface="Times New Roman" panose="02020603050405020304" pitchFamily="18" charset="0"/>
                <a:cs typeface="Times New Roman" panose="02020603050405020304" pitchFamily="18" charset="0"/>
              </a:rPr>
              <a:t>Nonlinear machine learning algorithms - high variance. </a:t>
            </a:r>
          </a:p>
          <a:p>
            <a:pPr algn="just" fontAlgn="base"/>
            <a:r>
              <a:rPr lang="en-US" sz="2000" dirty="0" smtClean="0">
                <a:latin typeface="Times New Roman" panose="02020603050405020304" pitchFamily="18" charset="0"/>
                <a:cs typeface="Times New Roman" panose="02020603050405020304" pitchFamily="18" charset="0"/>
              </a:rPr>
              <a:t>Examples of </a:t>
            </a:r>
            <a:r>
              <a:rPr lang="en-US" sz="2000" b="1" dirty="0" smtClean="0">
                <a:latin typeface="Times New Roman" panose="02020603050405020304" pitchFamily="18" charset="0"/>
                <a:cs typeface="Times New Roman" panose="02020603050405020304" pitchFamily="18" charset="0"/>
              </a:rPr>
              <a:t>low-variance</a:t>
            </a:r>
            <a:r>
              <a:rPr lang="en-US" sz="2000" dirty="0" smtClean="0">
                <a:latin typeface="Times New Roman" panose="02020603050405020304" pitchFamily="18" charset="0"/>
                <a:cs typeface="Times New Roman" panose="02020603050405020304" pitchFamily="18" charset="0"/>
              </a:rPr>
              <a:t> machine learning algorithms include: Linear Regression, Linear </a:t>
            </a:r>
            <a:r>
              <a:rPr lang="en-US" sz="2000" dirty="0" err="1" smtClean="0">
                <a:latin typeface="Times New Roman" panose="02020603050405020304" pitchFamily="18" charset="0"/>
                <a:cs typeface="Times New Roman" panose="02020603050405020304" pitchFamily="18" charset="0"/>
              </a:rPr>
              <a:t>Discriminant</a:t>
            </a:r>
            <a:r>
              <a:rPr lang="en-US" sz="2000" dirty="0" smtClean="0">
                <a:latin typeface="Times New Roman" panose="02020603050405020304" pitchFamily="18" charset="0"/>
                <a:cs typeface="Times New Roman" panose="02020603050405020304" pitchFamily="18" charset="0"/>
              </a:rPr>
              <a:t> Analysis and Logistic Regression.</a:t>
            </a:r>
          </a:p>
          <a:p>
            <a:pPr algn="just" fontAlgn="base"/>
            <a:r>
              <a:rPr lang="en-US" sz="2000" dirty="0" smtClean="0">
                <a:latin typeface="Times New Roman" panose="02020603050405020304" pitchFamily="18" charset="0"/>
                <a:cs typeface="Times New Roman" panose="02020603050405020304" pitchFamily="18" charset="0"/>
              </a:rPr>
              <a:t>Examples of </a:t>
            </a:r>
            <a:r>
              <a:rPr lang="en-US" sz="2000" b="1" dirty="0" smtClean="0">
                <a:latin typeface="Times New Roman" panose="02020603050405020304" pitchFamily="18" charset="0"/>
                <a:cs typeface="Times New Roman" panose="02020603050405020304" pitchFamily="18" charset="0"/>
              </a:rPr>
              <a:t>high-variance</a:t>
            </a:r>
            <a:r>
              <a:rPr lang="en-US" sz="2000" dirty="0" smtClean="0">
                <a:latin typeface="Times New Roman" panose="02020603050405020304" pitchFamily="18" charset="0"/>
                <a:cs typeface="Times New Roman" panose="02020603050405020304" pitchFamily="18" charset="0"/>
              </a:rPr>
              <a:t> machine learning algorithms include: Decision Trees, k-Nearest Neighbors and Support Vector Machines</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41</a:t>
            </a:fld>
            <a:endParaRPr lang="en-IN"/>
          </a:p>
        </p:txBody>
      </p:sp>
      <p:sp>
        <p:nvSpPr>
          <p:cNvPr id="6" name="Date Placeholder 5"/>
          <p:cNvSpPr>
            <a:spLocks noGrp="1"/>
          </p:cNvSpPr>
          <p:nvPr>
            <p:ph type="dt" sz="half" idx="10"/>
          </p:nvPr>
        </p:nvSpPr>
        <p:spPr/>
        <p:txBody>
          <a:bodyPr/>
          <a:lstStyle/>
          <a:p>
            <a:fld id="{4DA85BF6-1BFE-46D7-9F80-C70D35FAD964}" type="datetime1">
              <a:rPr lang="en-IN" smtClean="0"/>
              <a:pPr/>
              <a:t>02-11-2022</a:t>
            </a:fld>
            <a:endParaRPr lang="en-IN"/>
          </a:p>
        </p:txBody>
      </p:sp>
    </p:spTree>
    <p:extLst>
      <p:ext uri="{BB962C8B-B14F-4D97-AF65-F5344CB8AC3E}">
        <p14:creationId xmlns="" xmlns:p14="http://schemas.microsoft.com/office/powerpoint/2010/main" val="1896783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Characteristics of a biased model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9022"/>
            <a:ext cx="10515600" cy="4351338"/>
          </a:xfrm>
        </p:spPr>
        <p:txBody>
          <a:bodyPr>
            <a:normAutofit fontScale="92500"/>
          </a:bodyPr>
          <a:lstStyle/>
          <a:p>
            <a:pPr algn="just">
              <a:buNone/>
            </a:pPr>
            <a:endParaRPr lang="en-US" dirty="0" smtClean="0">
              <a:latin typeface="Times New Roman" panose="02020603050405020304" pitchFamily="18" charset="0"/>
              <a:cs typeface="Times New Roman" panose="02020603050405020304" pitchFamily="18" charset="0"/>
            </a:endParaRPr>
          </a:p>
          <a:p>
            <a:pPr algn="just"/>
            <a:r>
              <a:rPr lang="en-US" b="1" dirty="0" err="1" smtClean="0">
                <a:latin typeface="Times New Roman" panose="02020603050405020304" pitchFamily="18" charset="0"/>
                <a:cs typeface="Times New Roman" panose="02020603050405020304" pitchFamily="18" charset="0"/>
              </a:rPr>
              <a:t>Underfitting</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model with high bias -simpler -</a:t>
            </a:r>
            <a:r>
              <a:rPr lang="en-US" dirty="0" err="1" smtClean="0">
                <a:latin typeface="Times New Roman" panose="02020603050405020304" pitchFamily="18" charset="0"/>
                <a:cs typeface="Times New Roman" panose="02020603050405020304" pitchFamily="18" charset="0"/>
              </a:rPr>
              <a:t>underfit</a:t>
            </a:r>
            <a:r>
              <a:rPr lang="en-US" dirty="0" smtClean="0">
                <a:latin typeface="Times New Roman" panose="02020603050405020304" pitchFamily="18" charset="0"/>
                <a:cs typeface="Times New Roman" panose="02020603050405020304" pitchFamily="18" charset="0"/>
              </a:rPr>
              <a:t> the data. </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Underfitting</a:t>
            </a:r>
            <a:r>
              <a:rPr lang="en-US" dirty="0" smtClean="0">
                <a:latin typeface="Times New Roman" panose="02020603050405020304" pitchFamily="18" charset="0"/>
                <a:cs typeface="Times New Roman" panose="02020603050405020304" pitchFamily="18" charset="0"/>
              </a:rPr>
              <a:t> might occur when we try to build linear models on non linear data.</a:t>
            </a:r>
          </a:p>
          <a:p>
            <a:pPr algn="just"/>
            <a:r>
              <a:rPr lang="en-US" dirty="0" smtClean="0">
                <a:latin typeface="Times New Roman" panose="02020603050405020304" pitchFamily="18" charset="0"/>
                <a:cs typeface="Times New Roman" panose="02020603050405020304" pitchFamily="18" charset="0"/>
              </a:rPr>
              <a:t>model fails to learn and acquire the intricate patterns of the dataset. </a:t>
            </a:r>
          </a:p>
          <a:p>
            <a:pPr algn="just"/>
            <a:r>
              <a:rPr lang="en-US" b="1" dirty="0" smtClean="0">
                <a:latin typeface="Times New Roman" panose="02020603050405020304" pitchFamily="18" charset="0"/>
                <a:cs typeface="Times New Roman" panose="02020603050405020304" pitchFamily="18" charset="0"/>
              </a:rPr>
              <a:t>Low Training Accuracy: </a:t>
            </a:r>
            <a:r>
              <a:rPr lang="en-US" dirty="0" smtClean="0">
                <a:latin typeface="Times New Roman" panose="02020603050405020304" pitchFamily="18" charset="0"/>
                <a:cs typeface="Times New Roman" panose="02020603050405020304" pitchFamily="18" charset="0"/>
              </a:rPr>
              <a:t>A biased model will not fit the Training Dataset properly and hence will have low training accuracy (or high training loss). </a:t>
            </a:r>
          </a:p>
          <a:p>
            <a:pPr algn="just"/>
            <a:r>
              <a:rPr lang="en-US" b="1" dirty="0" smtClean="0">
                <a:latin typeface="Times New Roman" panose="02020603050405020304" pitchFamily="18" charset="0"/>
                <a:cs typeface="Times New Roman" panose="02020603050405020304" pitchFamily="18" charset="0"/>
              </a:rPr>
              <a:t>Inability to solve complex problems: </a:t>
            </a:r>
            <a:r>
              <a:rPr lang="en-US" dirty="0" smtClean="0">
                <a:latin typeface="Times New Roman" panose="02020603050405020304" pitchFamily="18" charset="0"/>
                <a:cs typeface="Times New Roman" panose="02020603050405020304" pitchFamily="18" charset="0"/>
              </a:rPr>
              <a:t>A Biased model is too simple and hence is often incapable of learning complex features and solving relatively complex problems.</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42</a:t>
            </a:fld>
            <a:endParaRPr lang="en-IN"/>
          </a:p>
        </p:txBody>
      </p:sp>
      <p:sp>
        <p:nvSpPr>
          <p:cNvPr id="6" name="Date Placeholder 5"/>
          <p:cNvSpPr>
            <a:spLocks noGrp="1"/>
          </p:cNvSpPr>
          <p:nvPr>
            <p:ph type="dt" sz="half" idx="10"/>
          </p:nvPr>
        </p:nvSpPr>
        <p:spPr/>
        <p:txBody>
          <a:bodyPr/>
          <a:lstStyle/>
          <a:p>
            <a:fld id="{E7923C12-0F94-4F44-BFDE-76E4545E1279}" type="datetime1">
              <a:rPr lang="en-IN" smtClean="0"/>
              <a:pPr/>
              <a:t>02-11-2022</a:t>
            </a:fld>
            <a:endParaRPr lang="en-IN"/>
          </a:p>
        </p:txBody>
      </p:sp>
    </p:spTree>
    <p:extLst>
      <p:ext uri="{BB962C8B-B14F-4D97-AF65-F5344CB8AC3E}">
        <p14:creationId xmlns="" xmlns:p14="http://schemas.microsoft.com/office/powerpoint/2010/main" val="539935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Underfitting</a:t>
            </a:r>
            <a:r>
              <a:rPr lang="en-US" sz="3600" b="1" dirty="0" smtClean="0">
                <a:latin typeface="Times New Roman" panose="02020603050405020304" pitchFamily="18" charset="0"/>
                <a:cs typeface="Times New Roman" panose="02020603050405020304" pitchFamily="18" charset="0"/>
              </a:rPr>
              <a:t> -Solutions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Using feature selection, creating more features from existing features etc.</a:t>
            </a:r>
          </a:p>
          <a:p>
            <a:pPr algn="just"/>
            <a:r>
              <a:rPr lang="en-US" dirty="0" smtClean="0">
                <a:latin typeface="Times New Roman" panose="02020603050405020304" pitchFamily="18" charset="0"/>
                <a:cs typeface="Times New Roman" panose="02020603050405020304" pitchFamily="18" charset="0"/>
              </a:rPr>
              <a:t>· Using Polynomial regression.</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43</a:t>
            </a:fld>
            <a:endParaRPr lang="en-IN"/>
          </a:p>
        </p:txBody>
      </p:sp>
      <p:sp>
        <p:nvSpPr>
          <p:cNvPr id="6" name="Date Placeholder 5"/>
          <p:cNvSpPr>
            <a:spLocks noGrp="1"/>
          </p:cNvSpPr>
          <p:nvPr>
            <p:ph type="dt" sz="half" idx="10"/>
          </p:nvPr>
        </p:nvSpPr>
        <p:spPr/>
        <p:txBody>
          <a:bodyPr/>
          <a:lstStyle/>
          <a:p>
            <a:fld id="{697BE1FB-3FEA-437A-A965-D29D84F30568}" type="datetime1">
              <a:rPr lang="en-IN" smtClean="0"/>
              <a:pPr/>
              <a:t>02-11-2022</a:t>
            </a:fld>
            <a:endParaRPr lang="en-IN"/>
          </a:p>
        </p:txBody>
      </p:sp>
    </p:spTree>
    <p:extLst>
      <p:ext uri="{BB962C8B-B14F-4D97-AF65-F5344CB8AC3E}">
        <p14:creationId xmlns="" xmlns:p14="http://schemas.microsoft.com/office/powerpoint/2010/main" val="18542744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Characteristics of a model with Variance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b="1" dirty="0" err="1" smtClean="0">
                <a:latin typeface="Times New Roman" panose="02020603050405020304" pitchFamily="18" charset="0"/>
                <a:cs typeface="Times New Roman" panose="02020603050405020304" pitchFamily="18" charset="0"/>
              </a:rPr>
              <a:t>Overfitting</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model with high Variance -overly complex.</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Low Testing Accuracy: </a:t>
            </a:r>
            <a:r>
              <a:rPr lang="en-US" dirty="0" smtClean="0">
                <a:latin typeface="Times New Roman" panose="02020603050405020304" pitchFamily="18" charset="0"/>
                <a:cs typeface="Times New Roman" panose="02020603050405020304" pitchFamily="18" charset="0"/>
              </a:rPr>
              <a:t>model with high - very high training accuracy (or very low training loss), but have a low testing accuracy (or a low testing loss). </a:t>
            </a:r>
          </a:p>
          <a:p>
            <a:pPr algn="just"/>
            <a:r>
              <a:rPr lang="en-US" b="1" dirty="0" smtClean="0">
                <a:latin typeface="Times New Roman" panose="02020603050405020304" pitchFamily="18" charset="0"/>
                <a:cs typeface="Times New Roman" panose="02020603050405020304" pitchFamily="18" charset="0"/>
              </a:rPr>
              <a:t>Overcomplicating simpler problems: </a:t>
            </a:r>
            <a:r>
              <a:rPr lang="en-US" dirty="0" smtClean="0">
                <a:latin typeface="Times New Roman" panose="02020603050405020304" pitchFamily="18" charset="0"/>
                <a:cs typeface="Times New Roman" panose="02020603050405020304" pitchFamily="18" charset="0"/>
              </a:rPr>
              <a:t>A model with high variance -overly complex - fitting a much more complex curve to a relatively simpler data. </a:t>
            </a:r>
          </a:p>
          <a:p>
            <a:pPr algn="just"/>
            <a:r>
              <a:rPr lang="en-US" dirty="0" smtClean="0">
                <a:latin typeface="Times New Roman" panose="02020603050405020304" pitchFamily="18" charset="0"/>
                <a:cs typeface="Times New Roman" panose="02020603050405020304" pitchFamily="18" charset="0"/>
              </a:rPr>
              <a:t>The model is thus capable of solving complex problems but incapable of solving simple problems efficiently.</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44</a:t>
            </a:fld>
            <a:endParaRPr lang="en-IN"/>
          </a:p>
        </p:txBody>
      </p:sp>
      <p:sp>
        <p:nvSpPr>
          <p:cNvPr id="6" name="Date Placeholder 5"/>
          <p:cNvSpPr>
            <a:spLocks noGrp="1"/>
          </p:cNvSpPr>
          <p:nvPr>
            <p:ph type="dt" sz="half" idx="10"/>
          </p:nvPr>
        </p:nvSpPr>
        <p:spPr/>
        <p:txBody>
          <a:bodyPr/>
          <a:lstStyle/>
          <a:p>
            <a:fld id="{DCA1E471-2A9D-4A60-8908-54E4A28631A1}" type="datetime1">
              <a:rPr lang="en-IN" smtClean="0"/>
              <a:pPr/>
              <a:t>02-11-2022</a:t>
            </a:fld>
            <a:endParaRPr lang="en-IN"/>
          </a:p>
        </p:txBody>
      </p:sp>
    </p:spTree>
    <p:extLst>
      <p:ext uri="{BB962C8B-B14F-4D97-AF65-F5344CB8AC3E}">
        <p14:creationId xmlns="" xmlns:p14="http://schemas.microsoft.com/office/powerpoint/2010/main" val="2575344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rgbClr val="008000"/>
              </a:buClr>
              <a:buSzPts val="3000"/>
            </a:pPr>
            <a:r>
              <a:rPr lang="en-US" sz="4000" b="1" dirty="0" err="1">
                <a:latin typeface="Times New Roman" panose="02020603050405020304" pitchFamily="18" charset="0"/>
                <a:cs typeface="Times New Roman" panose="02020603050405020304" pitchFamily="18" charset="0"/>
              </a:rPr>
              <a:t>Underfitting</a:t>
            </a:r>
            <a:r>
              <a:rPr lang="en-US" sz="4000" b="1" dirty="0">
                <a:latin typeface="Times New Roman" panose="02020603050405020304" pitchFamily="18" charset="0"/>
                <a:cs typeface="Times New Roman" panose="02020603050405020304" pitchFamily="18" charset="0"/>
              </a:rPr>
              <a:t> and overfitting</a:t>
            </a:r>
            <a:endParaRPr sz="4000" b="1" dirty="0">
              <a:latin typeface="Times New Roman" panose="02020603050405020304" pitchFamily="18" charset="0"/>
              <a:cs typeface="Times New Roman" panose="02020603050405020304" pitchFamily="18" charset="0"/>
            </a:endParaRPr>
          </a:p>
        </p:txBody>
      </p:sp>
      <p:sp>
        <p:nvSpPr>
          <p:cNvPr id="413" name="Google Shape;413;p46"/>
          <p:cNvSpPr txBox="1">
            <a:spLocks noGrp="1"/>
          </p:cNvSpPr>
          <p:nvPr>
            <p:ph type="body" idx="1"/>
          </p:nvPr>
        </p:nvSpPr>
        <p:spPr>
          <a:xfrm>
            <a:off x="1009934" y="1600200"/>
            <a:ext cx="10331355" cy="48737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err="1">
                <a:latin typeface="Times New Roman" panose="02020603050405020304" pitchFamily="18" charset="0"/>
                <a:cs typeface="Times New Roman" panose="02020603050405020304" pitchFamily="18" charset="0"/>
              </a:rPr>
              <a:t>underfitting</a:t>
            </a:r>
            <a:r>
              <a:rPr lang="en-US" dirty="0">
                <a:latin typeface="Times New Roman" panose="02020603050405020304" pitchFamily="18" charset="0"/>
                <a:cs typeface="Times New Roman" panose="02020603050405020304" pitchFamily="18" charset="0"/>
              </a:rPr>
              <a:t> happens when a model unable to capture the underlying pattern of the data.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These models usually have high bias and low variance.</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 It happens when we have very less amount of data to build an accurate model or when we try to build a linear model with a nonlinear data.</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 Also, these kind of models are very simple to capture the complex patterns in data like Linear and logistic regression.</a:t>
            </a: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45</a:t>
            </a:fld>
            <a:endParaRPr lang="en-IN"/>
          </a:p>
        </p:txBody>
      </p:sp>
      <p:sp>
        <p:nvSpPr>
          <p:cNvPr id="4" name="Date Placeholder 3"/>
          <p:cNvSpPr>
            <a:spLocks noGrp="1"/>
          </p:cNvSpPr>
          <p:nvPr>
            <p:ph type="dt" sz="half" idx="10"/>
          </p:nvPr>
        </p:nvSpPr>
        <p:spPr/>
        <p:txBody>
          <a:bodyPr/>
          <a:lstStyle/>
          <a:p>
            <a:fld id="{C3E84FEC-29D4-461C-8CFE-026A60F5DA13}" type="datetime1">
              <a:rPr lang="en-IN" smtClean="0"/>
              <a:pPr/>
              <a:t>02-11-2022</a:t>
            </a:fld>
            <a:endParaRPr lang="en-IN"/>
          </a:p>
        </p:txBody>
      </p:sp>
    </p:spTree>
    <p:extLst>
      <p:ext uri="{BB962C8B-B14F-4D97-AF65-F5344CB8AC3E}">
        <p14:creationId xmlns="" xmlns:p14="http://schemas.microsoft.com/office/powerpoint/2010/main" val="1163087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7"/>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fontScale="90000"/>
          </a:bodyPr>
          <a:lstStyle/>
          <a:p>
            <a:pPr algn="ctr">
              <a:spcBef>
                <a:spcPts val="0"/>
              </a:spcBef>
              <a:buClr>
                <a:srgbClr val="008000"/>
              </a:buClr>
              <a:buSzPts val="3000"/>
            </a:pPr>
            <a:r>
              <a:rPr lang="en-US" b="1" dirty="0" err="1">
                <a:latin typeface="Times New Roman" panose="02020603050405020304" pitchFamily="18" charset="0"/>
                <a:cs typeface="Times New Roman" panose="02020603050405020304" pitchFamily="18" charset="0"/>
              </a:rPr>
              <a:t>Underfitting</a:t>
            </a:r>
            <a:r>
              <a:rPr lang="en-US" b="1" dirty="0">
                <a:latin typeface="Times New Roman" panose="02020603050405020304" pitchFamily="18" charset="0"/>
                <a:cs typeface="Times New Roman" panose="02020603050405020304" pitchFamily="18" charset="0"/>
              </a:rPr>
              <a:t> and overfitting….</a:t>
            </a:r>
            <a:endParaRPr dirty="0">
              <a:latin typeface="Times New Roman" panose="02020603050405020304" pitchFamily="18" charset="0"/>
              <a:cs typeface="Times New Roman" panose="02020603050405020304" pitchFamily="18" charset="0"/>
            </a:endParaRPr>
          </a:p>
        </p:txBody>
      </p:sp>
      <p:sp>
        <p:nvSpPr>
          <p:cNvPr id="419" name="Google Shape;419;p47"/>
          <p:cNvSpPr txBox="1">
            <a:spLocks noGrp="1"/>
          </p:cNvSpPr>
          <p:nvPr>
            <p:ph type="body" idx="1"/>
          </p:nvPr>
        </p:nvSpPr>
        <p:spPr>
          <a:xfrm>
            <a:off x="627797" y="1600200"/>
            <a:ext cx="10481481" cy="48737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overfitting happens when our model captures the noise along with the underlying pattern in data.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It happens when we train our model a lot over noisy dataset. </a:t>
            </a: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These models have low bias and high variance. These models are very complex like Decision trees which are prone to overfitting.</a:t>
            </a: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46</a:t>
            </a:fld>
            <a:endParaRPr lang="en-IN"/>
          </a:p>
        </p:txBody>
      </p:sp>
      <p:sp>
        <p:nvSpPr>
          <p:cNvPr id="4" name="Date Placeholder 3"/>
          <p:cNvSpPr>
            <a:spLocks noGrp="1"/>
          </p:cNvSpPr>
          <p:nvPr>
            <p:ph type="dt" sz="half" idx="10"/>
          </p:nvPr>
        </p:nvSpPr>
        <p:spPr/>
        <p:txBody>
          <a:bodyPr/>
          <a:lstStyle/>
          <a:p>
            <a:fld id="{231DF1A5-3313-49D5-9E1E-69A4AA89D7E4}" type="datetime1">
              <a:rPr lang="en-IN" smtClean="0"/>
              <a:pPr/>
              <a:t>02-11-2022</a:t>
            </a:fld>
            <a:endParaRPr lang="en-IN"/>
          </a:p>
        </p:txBody>
      </p:sp>
    </p:spTree>
    <p:extLst>
      <p:ext uri="{BB962C8B-B14F-4D97-AF65-F5344CB8AC3E}">
        <p14:creationId xmlns="" xmlns:p14="http://schemas.microsoft.com/office/powerpoint/2010/main" val="3203104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rgbClr val="008000"/>
              </a:buClr>
              <a:buSzPts val="3000"/>
            </a:pPr>
            <a:r>
              <a:rPr lang="en-US" sz="3600" b="1" dirty="0" err="1">
                <a:latin typeface="Times New Roman" panose="02020603050405020304" pitchFamily="18" charset="0"/>
                <a:cs typeface="Times New Roman" panose="02020603050405020304" pitchFamily="18" charset="0"/>
              </a:rPr>
              <a:t>Underfitting</a:t>
            </a:r>
            <a:r>
              <a:rPr lang="en-US" sz="3600" b="1" dirty="0">
                <a:latin typeface="Times New Roman" panose="02020603050405020304" pitchFamily="18" charset="0"/>
                <a:cs typeface="Times New Roman" panose="02020603050405020304" pitchFamily="18" charset="0"/>
              </a:rPr>
              <a:t> and overfitting….</a:t>
            </a:r>
            <a:endParaRPr sz="3600" dirty="0">
              <a:latin typeface="Times New Roman" panose="02020603050405020304" pitchFamily="18" charset="0"/>
              <a:cs typeface="Times New Roman" panose="02020603050405020304" pitchFamily="18" charset="0"/>
            </a:endParaRPr>
          </a:p>
        </p:txBody>
      </p:sp>
      <p:pic>
        <p:nvPicPr>
          <p:cNvPr id="425" name="Google Shape;425;p48"/>
          <p:cNvPicPr preferRelativeResize="0">
            <a:picLocks noGrp="1"/>
          </p:cNvPicPr>
          <p:nvPr>
            <p:ph type="body" idx="1"/>
          </p:nvPr>
        </p:nvPicPr>
        <p:blipFill rotWithShape="1">
          <a:blip r:embed="rId3">
            <a:alphaModFix/>
          </a:blip>
          <a:srcRect/>
          <a:stretch/>
        </p:blipFill>
        <p:spPr>
          <a:xfrm>
            <a:off x="1981200" y="2583979"/>
            <a:ext cx="7467600" cy="2906066"/>
          </a:xfrm>
          <a:prstGeom prst="rect">
            <a:avLst/>
          </a:prstGeom>
          <a:noFill/>
          <a:ln>
            <a:noFill/>
          </a:ln>
        </p:spPr>
      </p:pic>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47</a:t>
            </a:fld>
            <a:endParaRPr lang="en-IN"/>
          </a:p>
        </p:txBody>
      </p:sp>
      <p:sp>
        <p:nvSpPr>
          <p:cNvPr id="4" name="Date Placeholder 3"/>
          <p:cNvSpPr>
            <a:spLocks noGrp="1"/>
          </p:cNvSpPr>
          <p:nvPr>
            <p:ph type="dt" sz="half" idx="10"/>
          </p:nvPr>
        </p:nvSpPr>
        <p:spPr/>
        <p:txBody>
          <a:bodyPr/>
          <a:lstStyle/>
          <a:p>
            <a:fld id="{CA658DFB-8553-4175-9DEF-BC48A0794D70}" type="datetime1">
              <a:rPr lang="en-IN" smtClean="0"/>
              <a:pPr/>
              <a:t>02-11-2022</a:t>
            </a:fld>
            <a:endParaRPr lang="en-IN"/>
          </a:p>
        </p:txBody>
      </p:sp>
    </p:spTree>
    <p:extLst>
      <p:ext uri="{BB962C8B-B14F-4D97-AF65-F5344CB8AC3E}">
        <p14:creationId xmlns="" xmlns:p14="http://schemas.microsoft.com/office/powerpoint/2010/main" val="205051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Bias-Variance Trade-Off</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fontAlgn="base"/>
            <a:r>
              <a:rPr lang="en-US" sz="2400" b="1" dirty="0" smtClean="0">
                <a:latin typeface="Times New Roman" panose="02020603050405020304" pitchFamily="18" charset="0"/>
                <a:cs typeface="Times New Roman" panose="02020603050405020304" pitchFamily="18" charset="0"/>
              </a:rPr>
              <a:t>Linear</a:t>
            </a:r>
            <a:r>
              <a:rPr lang="en-US" sz="2400" dirty="0" smtClean="0">
                <a:latin typeface="Times New Roman" panose="02020603050405020304" pitchFamily="18" charset="0"/>
                <a:cs typeface="Times New Roman" panose="02020603050405020304" pitchFamily="18" charset="0"/>
              </a:rPr>
              <a:t> machine learning algorithms often have a high bias but a low variance.</a:t>
            </a:r>
          </a:p>
          <a:p>
            <a:pPr algn="just" fontAlgn="base"/>
            <a:r>
              <a:rPr lang="en-US" sz="2400" b="1" dirty="0" smtClean="0">
                <a:latin typeface="Times New Roman" panose="02020603050405020304" pitchFamily="18" charset="0"/>
                <a:cs typeface="Times New Roman" panose="02020603050405020304" pitchFamily="18" charset="0"/>
              </a:rPr>
              <a:t>Nonlinear</a:t>
            </a:r>
            <a:r>
              <a:rPr lang="en-US" sz="2400" dirty="0" smtClean="0">
                <a:latin typeface="Times New Roman" panose="02020603050405020304" pitchFamily="18" charset="0"/>
                <a:cs typeface="Times New Roman" panose="02020603050405020304" pitchFamily="18" charset="0"/>
              </a:rPr>
              <a:t> machine learning algorithms often have a low bias but a high variance.</a:t>
            </a:r>
          </a:p>
          <a:p>
            <a:pPr lvl="1" algn="just" fontAlgn="base"/>
            <a:r>
              <a:rPr lang="en-US" dirty="0" smtClean="0">
                <a:latin typeface="Times New Roman" panose="02020603050405020304" pitchFamily="18" charset="0"/>
                <a:cs typeface="Times New Roman" panose="02020603050405020304" pitchFamily="18" charset="0"/>
              </a:rPr>
              <a:t>The k-nearest neighbors algorithm has low bias and high variance, but the trade-off can be changed by increasing the value of k which increases the number of neighbors that contribute t the prediction and in turn increases the bias of the model.</a:t>
            </a:r>
          </a:p>
          <a:p>
            <a:pPr lvl="1" algn="just" fontAlgn="base"/>
            <a:r>
              <a:rPr lang="en-US" dirty="0" smtClean="0">
                <a:latin typeface="Times New Roman" panose="02020603050405020304" pitchFamily="18" charset="0"/>
                <a:cs typeface="Times New Roman" panose="02020603050405020304" pitchFamily="18" charset="0"/>
              </a:rPr>
              <a:t>The support vector machine algorithm has low bias and high variance, but the trade-off can be changed by increasing the C parameter that influences the number of violations of the margin allowed in the training data which increases the bias but decreases the variance.</a:t>
            </a:r>
          </a:p>
          <a:p>
            <a:pPr algn="just" fontAlgn="base"/>
            <a:r>
              <a:rPr lang="en-US" sz="2400" dirty="0" smtClean="0">
                <a:latin typeface="Times New Roman" panose="02020603050405020304" pitchFamily="18" charset="0"/>
                <a:cs typeface="Times New Roman" panose="02020603050405020304" pitchFamily="18" charset="0"/>
              </a:rPr>
              <a:t>Increasing the bias will decrease the variance.</a:t>
            </a:r>
          </a:p>
          <a:p>
            <a:pPr algn="just" fontAlgn="base"/>
            <a:r>
              <a:rPr lang="en-US" sz="2400" dirty="0" smtClean="0">
                <a:latin typeface="Times New Roman" panose="02020603050405020304" pitchFamily="18" charset="0"/>
                <a:cs typeface="Times New Roman" panose="02020603050405020304" pitchFamily="18" charset="0"/>
              </a:rPr>
              <a:t>Increasing the variance will decrease the bias.</a:t>
            </a:r>
          </a:p>
          <a:p>
            <a:pPr algn="just"/>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48</a:t>
            </a:fld>
            <a:endParaRPr lang="en-IN"/>
          </a:p>
        </p:txBody>
      </p:sp>
      <p:sp>
        <p:nvSpPr>
          <p:cNvPr id="6" name="Date Placeholder 5"/>
          <p:cNvSpPr>
            <a:spLocks noGrp="1"/>
          </p:cNvSpPr>
          <p:nvPr>
            <p:ph type="dt" sz="half" idx="10"/>
          </p:nvPr>
        </p:nvSpPr>
        <p:spPr/>
        <p:txBody>
          <a:bodyPr/>
          <a:lstStyle/>
          <a:p>
            <a:fld id="{6649DE3C-B5AD-483E-A411-1FC515B6F5EE}" type="datetime1">
              <a:rPr lang="en-IN" smtClean="0"/>
              <a:pPr/>
              <a:t>02-11-2022</a:t>
            </a:fld>
            <a:endParaRPr lang="en-IN"/>
          </a:p>
        </p:txBody>
      </p:sp>
    </p:spTree>
    <p:extLst>
      <p:ext uri="{BB962C8B-B14F-4D97-AF65-F5344CB8AC3E}">
        <p14:creationId xmlns="" xmlns:p14="http://schemas.microsoft.com/office/powerpoint/2010/main" val="42746696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a:xfrm>
            <a:off x="1828803" y="5085568"/>
            <a:ext cx="8382000" cy="1040599"/>
          </a:xfrm>
        </p:spPr>
        <p:txBody>
          <a:bodyPr>
            <a:normAutofit/>
          </a:bodyPr>
          <a:lstStyle/>
          <a:p>
            <a:r>
              <a:rPr lang="en-US" dirty="0" smtClean="0"/>
              <a:t>Regardless of training sample, or size of training sample, model will produce consistent errors</a:t>
            </a:r>
            <a:endParaRPr lang="en-US" dirty="0"/>
          </a:p>
        </p:txBody>
      </p:sp>
      <p:pic>
        <p:nvPicPr>
          <p:cNvPr id="7" name="Picture 6"/>
          <p:cNvPicPr>
            <a:picLocks noChangeAspect="1"/>
          </p:cNvPicPr>
          <p:nvPr/>
        </p:nvPicPr>
        <p:blipFill>
          <a:blip r:embed="rId3">
            <a:extLst>
              <a:ext uri="{28A0092B-C50C-407E-A947-70E740481C1C}">
                <a14:useLocalDpi xmlns="" xmlns:a14="http://schemas.microsoft.com/office/drawing/2010/main"/>
              </a:ext>
            </a:extLst>
          </a:blip>
          <a:stretch>
            <a:fillRect/>
          </a:stretch>
        </p:blipFill>
        <p:spPr>
          <a:xfrm>
            <a:off x="1791466" y="2251594"/>
            <a:ext cx="8620315" cy="2354817"/>
          </a:xfrm>
          <a:prstGeom prst="rect">
            <a:avLst/>
          </a:prstGeom>
        </p:spPr>
      </p:pic>
      <p:grpSp>
        <p:nvGrpSpPr>
          <p:cNvPr id="4" name="Group 18"/>
          <p:cNvGrpSpPr/>
          <p:nvPr/>
        </p:nvGrpSpPr>
        <p:grpSpPr>
          <a:xfrm>
            <a:off x="4162426" y="2374900"/>
            <a:ext cx="1487617" cy="2017218"/>
            <a:chOff x="3517900" y="2374900"/>
            <a:chExt cx="1983489" cy="2017218"/>
          </a:xfrm>
        </p:grpSpPr>
        <p:cxnSp>
          <p:nvCxnSpPr>
            <p:cNvPr id="9" name="Straight Arrow Connector 8"/>
            <p:cNvCxnSpPr/>
            <p:nvPr/>
          </p:nvCxnSpPr>
          <p:spPr>
            <a:xfrm flipV="1">
              <a:off x="3517900" y="2374900"/>
              <a:ext cx="0" cy="736600"/>
            </a:xfrm>
            <a:prstGeom prst="straightConnector1">
              <a:avLst/>
            </a:prstGeom>
            <a:ln w="3810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501389" y="3342808"/>
              <a:ext cx="0" cy="727022"/>
            </a:xfrm>
            <a:prstGeom prst="straightConnector1">
              <a:avLst/>
            </a:prstGeom>
            <a:ln w="3810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549513" y="3588686"/>
              <a:ext cx="0" cy="803432"/>
            </a:xfrm>
            <a:prstGeom prst="straightConnector1">
              <a:avLst/>
            </a:prstGeom>
            <a:ln w="38100">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49</a:t>
            </a:fld>
            <a:endParaRPr lang="en-IN"/>
          </a:p>
        </p:txBody>
      </p:sp>
      <p:sp>
        <p:nvSpPr>
          <p:cNvPr id="8" name="Date Placeholder 7"/>
          <p:cNvSpPr>
            <a:spLocks noGrp="1"/>
          </p:cNvSpPr>
          <p:nvPr>
            <p:ph type="dt" sz="half" idx="10"/>
          </p:nvPr>
        </p:nvSpPr>
        <p:spPr/>
        <p:txBody>
          <a:bodyPr/>
          <a:lstStyle/>
          <a:p>
            <a:fld id="{AE93DA6C-4EF8-47E2-86CD-C8CA01627453}" type="datetime1">
              <a:rPr lang="en-IN" smtClean="0"/>
              <a:pPr/>
              <a:t>02-11-2022</a:t>
            </a:fld>
            <a:endParaRPr lang="en-IN"/>
          </a:p>
        </p:txBody>
      </p:sp>
    </p:spTree>
    <p:extLst>
      <p:ext uri="{BB962C8B-B14F-4D97-AF65-F5344CB8AC3E}">
        <p14:creationId xmlns="" xmlns:p14="http://schemas.microsoft.com/office/powerpoint/2010/main" val="23687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normAutofit/>
          </a:bodyPr>
          <a:lstStyle/>
          <a:p>
            <a:r>
              <a:rPr lang="tr-TR" sz="3200" b="1" dirty="0">
                <a:latin typeface="Times New Roman" panose="02020603050405020304" pitchFamily="18" charset="0"/>
                <a:cs typeface="Times New Roman" panose="02020603050405020304" pitchFamily="18" charset="0"/>
              </a:rPr>
              <a:t>What We Talk About When We  Talk </a:t>
            </a:r>
            <a:r>
              <a:rPr lang="tr-TR" sz="3200" b="1" dirty="0" smtClean="0">
                <a:latin typeface="Times New Roman" panose="02020603050405020304" pitchFamily="18" charset="0"/>
                <a:cs typeface="Times New Roman" panose="02020603050405020304" pitchFamily="18" charset="0"/>
              </a:rPr>
              <a:t>About “</a:t>
            </a:r>
            <a:r>
              <a:rPr lang="tr-TR" sz="3200" b="1" dirty="0">
                <a:latin typeface="Times New Roman" panose="02020603050405020304" pitchFamily="18" charset="0"/>
                <a:cs typeface="Times New Roman" panose="02020603050405020304" pitchFamily="18" charset="0"/>
              </a:rPr>
              <a:t>Learning”</a:t>
            </a:r>
          </a:p>
        </p:txBody>
      </p:sp>
      <p:sp>
        <p:nvSpPr>
          <p:cNvPr id="11" name="Slide Number Placeholder 10"/>
          <p:cNvSpPr>
            <a:spLocks noGrp="1"/>
          </p:cNvSpPr>
          <p:nvPr>
            <p:ph type="sldNum" sz="quarter" idx="12"/>
          </p:nvPr>
        </p:nvSpPr>
        <p:spPr/>
        <p:txBody>
          <a:bodyPr>
            <a:normAutofit/>
          </a:bodyPr>
          <a:lstStyle/>
          <a:p>
            <a:fld id="{6DF4C409-C017-451C-B236-E185BBA6E0E4}" type="slidenum">
              <a:rPr lang="tr-TR" smtClean="0"/>
              <a:pPr/>
              <a:t>5</a:t>
            </a:fld>
            <a:endParaRPr lang="tr-TR" dirty="0"/>
          </a:p>
        </p:txBody>
      </p:sp>
      <p:sp>
        <p:nvSpPr>
          <p:cNvPr id="23558" name="Rectangle 6"/>
          <p:cNvSpPr>
            <a:spLocks noGrp="1" noChangeArrowheads="1"/>
          </p:cNvSpPr>
          <p:nvPr>
            <p:ph sz="quarter" idx="1"/>
          </p:nvPr>
        </p:nvSpPr>
        <p:spPr/>
        <p:txBody>
          <a:bodyPr>
            <a:normAutofit/>
          </a:bodyPr>
          <a:lstStyle/>
          <a:p>
            <a:pPr algn="just"/>
            <a:r>
              <a:rPr lang="tr-TR" dirty="0">
                <a:latin typeface="Times New Roman" panose="02020603050405020304" pitchFamily="18" charset="0"/>
                <a:cs typeface="Times New Roman" panose="02020603050405020304" pitchFamily="18" charset="0"/>
              </a:rPr>
              <a:t>Learning general models from a data of particular examples </a:t>
            </a:r>
          </a:p>
          <a:p>
            <a:pPr algn="just"/>
            <a:r>
              <a:rPr lang="tr-TR" dirty="0">
                <a:latin typeface="Times New Roman" panose="02020603050405020304" pitchFamily="18" charset="0"/>
                <a:cs typeface="Times New Roman" panose="02020603050405020304" pitchFamily="18" charset="0"/>
              </a:rPr>
              <a:t>Data is cheap and abundant (data warehouses, data marts); knowledge is expensive and scarce. </a:t>
            </a:r>
          </a:p>
          <a:p>
            <a:pPr algn="just"/>
            <a:r>
              <a:rPr lang="tr-TR" dirty="0">
                <a:latin typeface="Times New Roman" panose="02020603050405020304" pitchFamily="18" charset="0"/>
                <a:cs typeface="Times New Roman" panose="02020603050405020304" pitchFamily="18" charset="0"/>
              </a:rPr>
              <a:t>Example in retail: Customer transactions to consumer behavior: </a:t>
            </a:r>
          </a:p>
          <a:p>
            <a:pPr lvl="1" algn="just">
              <a:buFont typeface="Wingdings" pitchFamily="2" charset="2"/>
              <a:buNone/>
            </a:pPr>
            <a:r>
              <a:rPr lang="tr-TR" sz="2800" dirty="0">
                <a:latin typeface="Times New Roman" panose="02020603050405020304" pitchFamily="18" charset="0"/>
                <a:cs typeface="Times New Roman" panose="02020603050405020304" pitchFamily="18" charset="0"/>
              </a:rPr>
              <a:t>	</a:t>
            </a:r>
            <a:r>
              <a:rPr lang="tr-TR" sz="2800" i="1" dirty="0">
                <a:latin typeface="Times New Roman" panose="02020603050405020304" pitchFamily="18" charset="0"/>
                <a:cs typeface="Times New Roman" panose="02020603050405020304" pitchFamily="18" charset="0"/>
              </a:rPr>
              <a:t>People who bought </a:t>
            </a:r>
            <a:r>
              <a:rPr lang="tr-TR" sz="2800" i="1" dirty="0" smtClean="0">
                <a:latin typeface="Times New Roman" panose="02020603050405020304" pitchFamily="18" charset="0"/>
                <a:cs typeface="Times New Roman" panose="02020603050405020304" pitchFamily="18" charset="0"/>
              </a:rPr>
              <a:t>“</a:t>
            </a:r>
            <a:r>
              <a:rPr lang="en-IN" sz="2800" i="1" dirty="0" smtClean="0">
                <a:latin typeface="Times New Roman" panose="02020603050405020304" pitchFamily="18" charset="0"/>
                <a:cs typeface="Times New Roman" panose="02020603050405020304" pitchFamily="18" charset="0"/>
              </a:rPr>
              <a:t>product</a:t>
            </a:r>
            <a:r>
              <a:rPr lang="tr-TR" sz="2800" i="1" dirty="0" smtClean="0">
                <a:latin typeface="Times New Roman" panose="02020603050405020304" pitchFamily="18" charset="0"/>
                <a:cs typeface="Times New Roman" panose="02020603050405020304" pitchFamily="18" charset="0"/>
              </a:rPr>
              <a:t>” </a:t>
            </a:r>
            <a:r>
              <a:rPr lang="tr-TR" sz="2800" i="1" dirty="0">
                <a:latin typeface="Times New Roman" panose="02020603050405020304" pitchFamily="18" charset="0"/>
                <a:cs typeface="Times New Roman" panose="02020603050405020304" pitchFamily="18" charset="0"/>
              </a:rPr>
              <a:t>also bought </a:t>
            </a:r>
            <a:r>
              <a:rPr lang="tr-TR" sz="2800" i="1" dirty="0" smtClean="0">
                <a:latin typeface="Times New Roman" panose="02020603050405020304" pitchFamily="18" charset="0"/>
                <a:cs typeface="Times New Roman" panose="02020603050405020304" pitchFamily="18" charset="0"/>
              </a:rPr>
              <a:t>“Outliers”  </a:t>
            </a:r>
            <a:r>
              <a:rPr lang="tr-TR" sz="2800" i="1" dirty="0">
                <a:latin typeface="Times New Roman" panose="02020603050405020304" pitchFamily="18" charset="0"/>
                <a:cs typeface="Times New Roman" panose="02020603050405020304" pitchFamily="18" charset="0"/>
              </a:rPr>
              <a:t>(www.amazon.com)</a:t>
            </a:r>
          </a:p>
          <a:p>
            <a:pPr algn="just"/>
            <a:r>
              <a:rPr lang="tr-TR" dirty="0">
                <a:latin typeface="Times New Roman" panose="02020603050405020304" pitchFamily="18" charset="0"/>
                <a:cs typeface="Times New Roman" panose="02020603050405020304" pitchFamily="18" charset="0"/>
              </a:rPr>
              <a:t>Build a model that is </a:t>
            </a:r>
            <a:r>
              <a:rPr lang="tr-TR" i="1" dirty="0">
                <a:solidFill>
                  <a:schemeClr val="accent1"/>
                </a:solidFill>
                <a:latin typeface="Times New Roman" panose="02020603050405020304" pitchFamily="18" charset="0"/>
                <a:cs typeface="Times New Roman" panose="02020603050405020304" pitchFamily="18" charset="0"/>
              </a:rPr>
              <a:t>a good and useful approximation</a:t>
            </a:r>
            <a:r>
              <a:rPr lang="tr-TR" dirty="0">
                <a:solidFill>
                  <a:schemeClr val="accent1"/>
                </a:solidFill>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to the data.</a:t>
            </a:r>
            <a:r>
              <a:rPr lang="tr-TR" i="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 </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2B397231-FCF1-4287-BF6E-CD029DDAAE94}" type="datetime1">
              <a:rPr lang="en-IN" smtClean="0"/>
              <a:pPr/>
              <a:t>02-11-2022</a:t>
            </a:fld>
            <a:endParaRPr lang="en-IN"/>
          </a:p>
        </p:txBody>
      </p:sp>
    </p:spTree>
    <p:extLst>
      <p:ext uri="{BB962C8B-B14F-4D97-AF65-F5344CB8AC3E}">
        <p14:creationId xmlns="" xmlns:p14="http://schemas.microsoft.com/office/powerpoint/2010/main" val="370409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a:xfrm>
            <a:off x="1828803" y="5120640"/>
            <a:ext cx="8382000" cy="1005526"/>
          </a:xfrm>
        </p:spPr>
        <p:txBody>
          <a:bodyPr>
            <a:normAutofit/>
          </a:bodyPr>
          <a:lstStyle/>
          <a:p>
            <a:r>
              <a:rPr lang="en-US" dirty="0" smtClean="0"/>
              <a:t>Different samples of training data yield different model fits</a:t>
            </a: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a:ext>
            </a:extLst>
          </a:blip>
          <a:stretch>
            <a:fillRect/>
          </a:stretch>
        </p:blipFill>
        <p:spPr>
          <a:xfrm>
            <a:off x="1775421" y="2247786"/>
            <a:ext cx="8641160" cy="2362433"/>
          </a:xfrm>
          <a:prstGeom prst="rect">
            <a:avLst/>
          </a:prstGeom>
        </p:spPr>
      </p:pic>
      <p:sp>
        <p:nvSpPr>
          <p:cNvPr id="5" name="Footer Placeholder 4"/>
          <p:cNvSpPr>
            <a:spLocks noGrp="1"/>
          </p:cNvSpPr>
          <p:nvPr>
            <p:ph type="ftr" sz="quarter" idx="11"/>
          </p:nvPr>
        </p:nvSpPr>
        <p:spPr/>
        <p:txBody>
          <a:bodyPr/>
          <a:lstStyle/>
          <a:p>
            <a:r>
              <a:rPr lang="en-IN" smtClean="0"/>
              <a:t>R K Aishwaryalakshmi, AP/CSE</a:t>
            </a:r>
            <a:endParaRPr lang="en-IN"/>
          </a:p>
        </p:txBody>
      </p:sp>
      <p:sp>
        <p:nvSpPr>
          <p:cNvPr id="6" name="Slide Number Placeholder 5"/>
          <p:cNvSpPr>
            <a:spLocks noGrp="1"/>
          </p:cNvSpPr>
          <p:nvPr>
            <p:ph type="sldNum" sz="quarter" idx="12"/>
          </p:nvPr>
        </p:nvSpPr>
        <p:spPr/>
        <p:txBody>
          <a:bodyPr/>
          <a:lstStyle/>
          <a:p>
            <a:fld id="{DE5B7B50-1DF5-4806-8BF9-3AEB3A130499}" type="slidenum">
              <a:rPr lang="en-IN" smtClean="0"/>
              <a:pPr/>
              <a:t>50</a:t>
            </a:fld>
            <a:endParaRPr lang="en-IN"/>
          </a:p>
        </p:txBody>
      </p:sp>
      <p:sp>
        <p:nvSpPr>
          <p:cNvPr id="7" name="Date Placeholder 6"/>
          <p:cNvSpPr>
            <a:spLocks noGrp="1"/>
          </p:cNvSpPr>
          <p:nvPr>
            <p:ph type="dt" sz="half" idx="10"/>
          </p:nvPr>
        </p:nvSpPr>
        <p:spPr/>
        <p:txBody>
          <a:bodyPr/>
          <a:lstStyle/>
          <a:p>
            <a:fld id="{164F0379-E544-46C3-ADBE-8E062AB80B0F}" type="datetime1">
              <a:rPr lang="en-IN" smtClean="0"/>
              <a:pPr/>
              <a:t>02-11-2022</a:t>
            </a:fld>
            <a:endParaRPr lang="en-IN"/>
          </a:p>
        </p:txBody>
      </p:sp>
    </p:spTree>
    <p:extLst>
      <p:ext uri="{BB962C8B-B14F-4D97-AF65-F5344CB8AC3E}">
        <p14:creationId xmlns="" xmlns:p14="http://schemas.microsoft.com/office/powerpoint/2010/main" val="36154378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Methods to detect high bias and variance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Detection of High Bias:</a:t>
            </a:r>
          </a:p>
          <a:p>
            <a:pPr lvl="1" algn="just"/>
            <a:r>
              <a:rPr lang="en-US" dirty="0" smtClean="0">
                <a:latin typeface="Times New Roman" panose="02020603050405020304" pitchFamily="18" charset="0"/>
                <a:cs typeface="Times New Roman" panose="02020603050405020304" pitchFamily="18" charset="0"/>
              </a:rPr>
              <a:t>The model suffers from a very High Training Error.</a:t>
            </a:r>
          </a:p>
          <a:p>
            <a:pPr lvl="1" algn="just"/>
            <a:r>
              <a:rPr lang="en-US" dirty="0" smtClean="0">
                <a:latin typeface="Times New Roman" panose="02020603050405020304" pitchFamily="18" charset="0"/>
                <a:cs typeface="Times New Roman" panose="02020603050405020304" pitchFamily="18" charset="0"/>
              </a:rPr>
              <a:t>The Validation error is similar in magnitude to the training error.</a:t>
            </a:r>
          </a:p>
          <a:p>
            <a:pPr lvl="1" algn="just"/>
            <a:r>
              <a:rPr lang="en-US" dirty="0" smtClean="0">
                <a:latin typeface="Times New Roman" panose="02020603050405020304" pitchFamily="18" charset="0"/>
                <a:cs typeface="Times New Roman" panose="02020603050405020304" pitchFamily="18" charset="0"/>
              </a:rPr>
              <a:t>The model is </a:t>
            </a:r>
            <a:r>
              <a:rPr lang="en-US" dirty="0" err="1" smtClean="0">
                <a:latin typeface="Times New Roman" panose="02020603050405020304" pitchFamily="18" charset="0"/>
                <a:cs typeface="Times New Roman" panose="02020603050405020304" pitchFamily="18" charset="0"/>
              </a:rPr>
              <a:t>underfitting</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Detection of High Variance:</a:t>
            </a:r>
          </a:p>
          <a:p>
            <a:pPr lvl="1" algn="just"/>
            <a:r>
              <a:rPr lang="en-US" dirty="0" smtClean="0">
                <a:latin typeface="Times New Roman" panose="02020603050405020304" pitchFamily="18" charset="0"/>
                <a:cs typeface="Times New Roman" panose="02020603050405020304" pitchFamily="18" charset="0"/>
              </a:rPr>
              <a:t>The model suffers from a very Low Training Error.</a:t>
            </a:r>
          </a:p>
          <a:p>
            <a:pPr lvl="1" algn="just"/>
            <a:r>
              <a:rPr lang="en-US" dirty="0" smtClean="0">
                <a:latin typeface="Times New Roman" panose="02020603050405020304" pitchFamily="18" charset="0"/>
                <a:cs typeface="Times New Roman" panose="02020603050405020304" pitchFamily="18" charset="0"/>
              </a:rPr>
              <a:t>The Validation error is very high when compared to the training error.</a:t>
            </a:r>
          </a:p>
          <a:p>
            <a:pPr lvl="1" algn="just"/>
            <a:r>
              <a:rPr lang="en-US" dirty="0" smtClean="0">
                <a:latin typeface="Times New Roman" panose="02020603050405020304" pitchFamily="18" charset="0"/>
                <a:cs typeface="Times New Roman" panose="02020603050405020304" pitchFamily="18" charset="0"/>
              </a:rPr>
              <a:t>The model is </a:t>
            </a:r>
            <a:r>
              <a:rPr lang="en-US" dirty="0" err="1" smtClean="0">
                <a:latin typeface="Times New Roman" panose="02020603050405020304" pitchFamily="18" charset="0"/>
                <a:cs typeface="Times New Roman" panose="02020603050405020304" pitchFamily="18" charset="0"/>
              </a:rPr>
              <a:t>overfitting</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51</a:t>
            </a:fld>
            <a:endParaRPr lang="en-IN"/>
          </a:p>
        </p:txBody>
      </p:sp>
      <p:sp>
        <p:nvSpPr>
          <p:cNvPr id="6" name="Date Placeholder 5"/>
          <p:cNvSpPr>
            <a:spLocks noGrp="1"/>
          </p:cNvSpPr>
          <p:nvPr>
            <p:ph type="dt" sz="half" idx="10"/>
          </p:nvPr>
        </p:nvSpPr>
        <p:spPr/>
        <p:txBody>
          <a:bodyPr/>
          <a:lstStyle/>
          <a:p>
            <a:fld id="{4E342543-1A27-481D-9FD2-DB45640CDFFB}" type="datetime1">
              <a:rPr lang="en-IN" smtClean="0"/>
              <a:pPr/>
              <a:t>02-11-2022</a:t>
            </a:fld>
            <a:endParaRPr lang="en-IN"/>
          </a:p>
        </p:txBody>
      </p:sp>
    </p:spTree>
    <p:extLst>
      <p:ext uri="{BB962C8B-B14F-4D97-AF65-F5344CB8AC3E}">
        <p14:creationId xmlns="" xmlns:p14="http://schemas.microsoft.com/office/powerpoint/2010/main" val="7099313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Solution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u="sng" dirty="0" smtClean="0">
                <a:latin typeface="Times New Roman" panose="02020603050405020304" pitchFamily="18" charset="0"/>
                <a:cs typeface="Times New Roman" panose="02020603050405020304" pitchFamily="18" charset="0"/>
                <a:hlinkClick r:id="rId2"/>
              </a:rPr>
              <a:t>Dr. Andrew Ng</a:t>
            </a:r>
            <a:r>
              <a:rPr lang="en-US" dirty="0" smtClean="0">
                <a:latin typeface="Times New Roman" panose="02020603050405020304" pitchFamily="18" charset="0"/>
                <a:cs typeface="Times New Roman" panose="02020603050405020304" pitchFamily="18" charset="0"/>
              </a:rPr>
              <a:t> proposed a very simple-to-follow step by step architecture to detect and solve a High Bias and High Variance errors in a model</a:t>
            </a:r>
            <a:endParaRPr lang="en-US"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3"/>
          <a:srcRect/>
          <a:stretch>
            <a:fillRect/>
          </a:stretch>
        </p:blipFill>
        <p:spPr bwMode="auto">
          <a:xfrm>
            <a:off x="1838168" y="2667001"/>
            <a:ext cx="7839233" cy="378142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52</a:t>
            </a:fld>
            <a:endParaRPr lang="en-IN"/>
          </a:p>
        </p:txBody>
      </p:sp>
      <p:sp>
        <p:nvSpPr>
          <p:cNvPr id="6" name="Date Placeholder 5"/>
          <p:cNvSpPr>
            <a:spLocks noGrp="1"/>
          </p:cNvSpPr>
          <p:nvPr>
            <p:ph type="dt" sz="half" idx="10"/>
          </p:nvPr>
        </p:nvSpPr>
        <p:spPr/>
        <p:txBody>
          <a:bodyPr/>
          <a:lstStyle/>
          <a:p>
            <a:fld id="{CDC1018A-BAFC-4B24-8A36-0D9E9341AAB9}" type="datetime1">
              <a:rPr lang="en-IN" smtClean="0"/>
              <a:pPr/>
              <a:t>02-11-2022</a:t>
            </a:fld>
            <a:endParaRPr lang="en-IN"/>
          </a:p>
        </p:txBody>
      </p:sp>
    </p:spTree>
    <p:extLst>
      <p:ext uri="{BB962C8B-B14F-4D97-AF65-F5344CB8AC3E}">
        <p14:creationId xmlns="" xmlns:p14="http://schemas.microsoft.com/office/powerpoint/2010/main" val="6966536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Solution to High Bias problem - if the training error is high</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b="1" dirty="0" smtClean="0">
                <a:latin typeface="Times New Roman" panose="02020603050405020304" pitchFamily="18" charset="0"/>
                <a:cs typeface="Times New Roman" panose="02020603050405020304" pitchFamily="18" charset="0"/>
              </a:rPr>
              <a:t>Train longer: </a:t>
            </a:r>
            <a:r>
              <a:rPr lang="en-US" sz="2000" dirty="0" smtClean="0">
                <a:latin typeface="Times New Roman" panose="02020603050405020304" pitchFamily="18" charset="0"/>
                <a:cs typeface="Times New Roman" panose="02020603050405020304" pitchFamily="18" charset="0"/>
              </a:rPr>
              <a:t>High bias means a usually less complex model, and hence it requires more training iterations to learn the relevant patterns. Hence, longer training solves the error sometimes.</a:t>
            </a:r>
          </a:p>
          <a:p>
            <a:pPr algn="just"/>
            <a:r>
              <a:rPr lang="en-US" sz="2000" b="1" dirty="0" smtClean="0">
                <a:latin typeface="Times New Roman" panose="02020603050405020304" pitchFamily="18" charset="0"/>
                <a:cs typeface="Times New Roman" panose="02020603050405020304" pitchFamily="18" charset="0"/>
              </a:rPr>
              <a:t>Train a more complex model: </a:t>
            </a:r>
            <a:r>
              <a:rPr lang="en-US" sz="2000" dirty="0" smtClean="0">
                <a:latin typeface="Times New Roman" panose="02020603050405020304" pitchFamily="18" charset="0"/>
                <a:cs typeface="Times New Roman" panose="02020603050405020304" pitchFamily="18" charset="0"/>
              </a:rPr>
              <a:t>As mentioned above, high bias is a result of a less than optimal complexity in the model. Hence, to avoid high bias, the existing model can be swapped out with a more complex model. </a:t>
            </a:r>
          </a:p>
          <a:p>
            <a:pPr algn="just"/>
            <a:r>
              <a:rPr lang="en-US" sz="2000" b="1" dirty="0" smtClean="0">
                <a:latin typeface="Times New Roman" panose="02020603050405020304" pitchFamily="18" charset="0"/>
                <a:cs typeface="Times New Roman" panose="02020603050405020304" pitchFamily="18" charset="0"/>
              </a:rPr>
              <a:t>Obtain more features: </a:t>
            </a:r>
            <a:r>
              <a:rPr lang="en-US" sz="2000" dirty="0" smtClean="0">
                <a:latin typeface="Times New Roman" panose="02020603050405020304" pitchFamily="18" charset="0"/>
                <a:cs typeface="Times New Roman" panose="02020603050405020304" pitchFamily="18" charset="0"/>
              </a:rPr>
              <a:t>It is often possible that the existing dataset lacks the required essential features for effective pattern recognition. To remedy this problem: </a:t>
            </a:r>
          </a:p>
          <a:p>
            <a:pPr lvl="1" algn="just"/>
            <a:r>
              <a:rPr lang="en-US" sz="2000" dirty="0" smtClean="0">
                <a:latin typeface="Times New Roman" panose="02020603050405020304" pitchFamily="18" charset="0"/>
                <a:cs typeface="Times New Roman" panose="02020603050405020304" pitchFamily="18" charset="0"/>
              </a:rPr>
              <a:t>More features can be collected for the existing data.</a:t>
            </a:r>
          </a:p>
          <a:p>
            <a:pPr lvl="1" algn="just"/>
            <a:r>
              <a:rPr lang="en-US" sz="2000" dirty="0" smtClean="0">
                <a:latin typeface="Times New Roman" panose="02020603050405020304" pitchFamily="18" charset="0"/>
                <a:cs typeface="Times New Roman" panose="02020603050405020304" pitchFamily="18" charset="0"/>
              </a:rPr>
              <a:t>Feature Engineering can be performed on existing features to extract more non-linear features. </a:t>
            </a:r>
          </a:p>
          <a:p>
            <a:pPr algn="just"/>
            <a:r>
              <a:rPr lang="en-US" sz="2000" b="1" dirty="0" smtClean="0">
                <a:latin typeface="Times New Roman" panose="02020603050405020304" pitchFamily="18" charset="0"/>
                <a:cs typeface="Times New Roman" panose="02020603050405020304" pitchFamily="18" charset="0"/>
              </a:rPr>
              <a:t>Decrease regularization: </a:t>
            </a:r>
            <a:r>
              <a:rPr lang="en-US" sz="2000" dirty="0" smtClean="0">
                <a:latin typeface="Times New Roman" panose="02020603050405020304" pitchFamily="18" charset="0"/>
                <a:cs typeface="Times New Roman" panose="02020603050405020304" pitchFamily="18" charset="0"/>
              </a:rPr>
              <a:t>Regularization is a process to decrease model complexity by regularizing the inputs at different stages, promote generalization and prevent </a:t>
            </a:r>
            <a:r>
              <a:rPr lang="en-US" sz="2000" dirty="0" err="1" smtClean="0">
                <a:latin typeface="Times New Roman" panose="02020603050405020304" pitchFamily="18" charset="0"/>
                <a:cs typeface="Times New Roman" panose="02020603050405020304" pitchFamily="18" charset="0"/>
              </a:rPr>
              <a:t>overfitting</a:t>
            </a:r>
            <a:r>
              <a:rPr lang="en-US" sz="2000" dirty="0" smtClean="0">
                <a:latin typeface="Times New Roman" panose="02020603050405020304" pitchFamily="18" charset="0"/>
                <a:cs typeface="Times New Roman" panose="02020603050405020304" pitchFamily="18" charset="0"/>
              </a:rPr>
              <a:t> in the process. Decreasing regularization allows the model to learn the training dataset better. </a:t>
            </a:r>
          </a:p>
          <a:p>
            <a:pPr algn="just"/>
            <a:r>
              <a:rPr lang="en-US" sz="2000" b="1" dirty="0" smtClean="0">
                <a:latin typeface="Times New Roman" panose="02020603050405020304" pitchFamily="18" charset="0"/>
                <a:cs typeface="Times New Roman" panose="02020603050405020304" pitchFamily="18" charset="0"/>
              </a:rPr>
              <a:t>New model architecture: </a:t>
            </a:r>
            <a:r>
              <a:rPr lang="en-US" sz="2000" dirty="0" smtClean="0">
                <a:latin typeface="Times New Roman" panose="02020603050405020304" pitchFamily="18" charset="0"/>
                <a:cs typeface="Times New Roman" panose="02020603050405020304" pitchFamily="18" charset="0"/>
              </a:rPr>
              <a:t>If all of the above-mentioned methods fail to deliver satisfactory results, then it is suggested to try out other new model architectures. </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53</a:t>
            </a:fld>
            <a:endParaRPr lang="en-IN"/>
          </a:p>
        </p:txBody>
      </p:sp>
      <p:sp>
        <p:nvSpPr>
          <p:cNvPr id="6" name="Date Placeholder 5"/>
          <p:cNvSpPr>
            <a:spLocks noGrp="1"/>
          </p:cNvSpPr>
          <p:nvPr>
            <p:ph type="dt" sz="half" idx="10"/>
          </p:nvPr>
        </p:nvSpPr>
        <p:spPr/>
        <p:txBody>
          <a:bodyPr/>
          <a:lstStyle/>
          <a:p>
            <a:fld id="{1131F923-456D-448D-B2EB-EDB44DFD99C8}" type="datetime1">
              <a:rPr lang="en-IN" smtClean="0"/>
              <a:pPr/>
              <a:t>02-11-2022</a:t>
            </a:fld>
            <a:endParaRPr lang="en-IN"/>
          </a:p>
        </p:txBody>
      </p:sp>
    </p:spTree>
    <p:extLst>
      <p:ext uri="{BB962C8B-B14F-4D97-AF65-F5344CB8AC3E}">
        <p14:creationId xmlns="" xmlns:p14="http://schemas.microsoft.com/office/powerpoint/2010/main" val="703627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Solution to High Variance problem - if a validation error is high</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b="1" dirty="0" smtClean="0">
                <a:latin typeface="Times New Roman" panose="02020603050405020304" pitchFamily="18" charset="0"/>
                <a:cs typeface="Times New Roman" panose="02020603050405020304" pitchFamily="18" charset="0"/>
              </a:rPr>
              <a:t>Obtain more data: </a:t>
            </a:r>
            <a:r>
              <a:rPr lang="en-US" dirty="0" smtClean="0">
                <a:latin typeface="Times New Roman" panose="02020603050405020304" pitchFamily="18" charset="0"/>
                <a:cs typeface="Times New Roman" panose="02020603050405020304" pitchFamily="18" charset="0"/>
              </a:rPr>
              <a:t>High variance is often caused due to a lack of training data. The model complexity and quantity of training data need to be balanced. A model of higher complexity requires a larger quantity of training data. Hence, if the model is suffering from high variance, more datasets can reduce the variance. </a:t>
            </a:r>
          </a:p>
          <a:p>
            <a:pPr algn="just"/>
            <a:r>
              <a:rPr lang="en-US" b="1" dirty="0" smtClean="0">
                <a:latin typeface="Times New Roman" panose="02020603050405020304" pitchFamily="18" charset="0"/>
                <a:cs typeface="Times New Roman" panose="02020603050405020304" pitchFamily="18" charset="0"/>
              </a:rPr>
              <a:t>Decrease number of features: </a:t>
            </a:r>
            <a:r>
              <a:rPr lang="en-US" dirty="0" smtClean="0">
                <a:latin typeface="Times New Roman" panose="02020603050405020304" pitchFamily="18" charset="0"/>
                <a:cs typeface="Times New Roman" panose="02020603050405020304" pitchFamily="18" charset="0"/>
              </a:rPr>
              <a:t>If the dataset consists of too many features for each data-point, the model often starts to suffer from high variance and starts to </a:t>
            </a:r>
            <a:r>
              <a:rPr lang="en-US" dirty="0" err="1" smtClean="0">
                <a:latin typeface="Times New Roman" panose="02020603050405020304" pitchFamily="18" charset="0"/>
                <a:cs typeface="Times New Roman" panose="02020603050405020304" pitchFamily="18" charset="0"/>
              </a:rPr>
              <a:t>overfit</a:t>
            </a:r>
            <a:r>
              <a:rPr lang="en-US" dirty="0" smtClean="0">
                <a:latin typeface="Times New Roman" panose="02020603050405020304" pitchFamily="18" charset="0"/>
                <a:cs typeface="Times New Roman" panose="02020603050405020304" pitchFamily="18" charset="0"/>
              </a:rPr>
              <a:t>. Hence, decreasing the number of features is recommended. </a:t>
            </a:r>
          </a:p>
          <a:p>
            <a:pPr algn="just"/>
            <a:r>
              <a:rPr lang="en-US" b="1" dirty="0" smtClean="0">
                <a:latin typeface="Times New Roman" panose="02020603050405020304" pitchFamily="18" charset="0"/>
                <a:cs typeface="Times New Roman" panose="02020603050405020304" pitchFamily="18" charset="0"/>
              </a:rPr>
              <a:t>Increase Regularization: </a:t>
            </a:r>
            <a:r>
              <a:rPr lang="en-US" dirty="0" smtClean="0">
                <a:latin typeface="Times New Roman" panose="02020603050405020304" pitchFamily="18" charset="0"/>
                <a:cs typeface="Times New Roman" panose="02020603050405020304" pitchFamily="18" charset="0"/>
              </a:rPr>
              <a:t>As mentioned above, regularization is a process to decrease model complexity. Hence, if the model is suffering from high variance (which is caused by a complex model), then an increase in regularization can decrease the complexity and help to generalize the model better.</a:t>
            </a:r>
          </a:p>
          <a:p>
            <a:pPr algn="just"/>
            <a:r>
              <a:rPr lang="en-US" b="1" dirty="0" smtClean="0">
                <a:latin typeface="Times New Roman" panose="02020603050405020304" pitchFamily="18" charset="0"/>
                <a:cs typeface="Times New Roman" panose="02020603050405020304" pitchFamily="18" charset="0"/>
              </a:rPr>
              <a:t>New model architecture: </a:t>
            </a:r>
            <a:r>
              <a:rPr lang="en-US" dirty="0" smtClean="0">
                <a:latin typeface="Times New Roman" panose="02020603050405020304" pitchFamily="18" charset="0"/>
                <a:cs typeface="Times New Roman" panose="02020603050405020304" pitchFamily="18" charset="0"/>
              </a:rPr>
              <a:t>Similar to the solution of a model suffering from high bias, if all of the above-mentioned methods fail to deliver satisfactory results, then it is suggested to try out other new model architectures.</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54</a:t>
            </a:fld>
            <a:endParaRPr lang="en-IN"/>
          </a:p>
        </p:txBody>
      </p:sp>
      <p:sp>
        <p:nvSpPr>
          <p:cNvPr id="6" name="Date Placeholder 5"/>
          <p:cNvSpPr>
            <a:spLocks noGrp="1"/>
          </p:cNvSpPr>
          <p:nvPr>
            <p:ph type="dt" sz="half" idx="10"/>
          </p:nvPr>
        </p:nvSpPr>
        <p:spPr/>
        <p:txBody>
          <a:bodyPr/>
          <a:lstStyle/>
          <a:p>
            <a:fld id="{FFD95442-E70A-4096-837B-AD0A06266162}" type="datetime1">
              <a:rPr lang="en-IN" smtClean="0"/>
              <a:pPr/>
              <a:t>02-11-2022</a:t>
            </a:fld>
            <a:endParaRPr lang="en-IN"/>
          </a:p>
        </p:txBody>
      </p:sp>
    </p:spTree>
    <p:extLst>
      <p:ext uri="{BB962C8B-B14F-4D97-AF65-F5344CB8AC3E}">
        <p14:creationId xmlns="" xmlns:p14="http://schemas.microsoft.com/office/powerpoint/2010/main" val="2027727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Bias &amp; Variance - Summary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IN" dirty="0" smtClean="0">
                <a:latin typeface="Times New Roman" panose="02020603050405020304" pitchFamily="18" charset="0"/>
                <a:cs typeface="Times New Roman" panose="02020603050405020304" pitchFamily="18" charset="0"/>
              </a:rPr>
              <a:t>Bias is the simplifying assumptions made by the model to make the target function easier to approximate.</a:t>
            </a:r>
          </a:p>
          <a:p>
            <a:pPr algn="just" fontAlgn="base"/>
            <a:r>
              <a:rPr lang="en-IN" dirty="0" smtClean="0">
                <a:latin typeface="Times New Roman" panose="02020603050405020304" pitchFamily="18" charset="0"/>
                <a:cs typeface="Times New Roman" panose="02020603050405020304" pitchFamily="18" charset="0"/>
              </a:rPr>
              <a:t>Variance is the amount that the estimate of the target function will change given different training data.</a:t>
            </a:r>
          </a:p>
          <a:p>
            <a:pPr algn="just" fontAlgn="base"/>
            <a:r>
              <a:rPr lang="en-IN" dirty="0" smtClean="0">
                <a:latin typeface="Times New Roman" panose="02020603050405020304" pitchFamily="18" charset="0"/>
                <a:cs typeface="Times New Roman" panose="02020603050405020304" pitchFamily="18" charset="0"/>
              </a:rPr>
              <a:t>Trade-off is tension between the error introduced by the bias and the variance</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55</a:t>
            </a:fld>
            <a:endParaRPr lang="en-IN"/>
          </a:p>
        </p:txBody>
      </p:sp>
      <p:sp>
        <p:nvSpPr>
          <p:cNvPr id="6" name="Date Placeholder 5"/>
          <p:cNvSpPr>
            <a:spLocks noGrp="1"/>
          </p:cNvSpPr>
          <p:nvPr>
            <p:ph type="dt" sz="half" idx="10"/>
          </p:nvPr>
        </p:nvSpPr>
        <p:spPr/>
        <p:txBody>
          <a:bodyPr/>
          <a:lstStyle/>
          <a:p>
            <a:fld id="{7F8C947E-CF5C-4F3D-8561-5E5DCD3D640E}" type="datetime1">
              <a:rPr lang="en-IN" smtClean="0"/>
              <a:pPr/>
              <a:t>02-11-2022</a:t>
            </a:fld>
            <a:endParaRPr lang="en-IN"/>
          </a:p>
        </p:txBody>
      </p:sp>
    </p:spTree>
    <p:extLst>
      <p:ext uri="{BB962C8B-B14F-4D97-AF65-F5344CB8AC3E}">
        <p14:creationId xmlns="" xmlns:p14="http://schemas.microsoft.com/office/powerpoint/2010/main" val="40637092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Noise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b="1" dirty="0" smtClean="0">
                <a:latin typeface="Times New Roman" panose="02020603050405020304" pitchFamily="18" charset="0"/>
                <a:cs typeface="Times New Roman" panose="02020603050405020304" pitchFamily="18" charset="0"/>
              </a:rPr>
              <a:t>Noisy data</a:t>
            </a:r>
            <a:r>
              <a:rPr lang="en-US" sz="2000" dirty="0" smtClean="0">
                <a:latin typeface="Times New Roman" panose="02020603050405020304" pitchFamily="18" charset="0"/>
                <a:cs typeface="Times New Roman" panose="02020603050405020304" pitchFamily="18" charset="0"/>
              </a:rPr>
              <a:t> are data that is corrupted, or distorted, or has a low Signal-to-Noise Ratio. Improper procedures to subtract out the noise in data can lead to a false sense of accuracy or false conclusions.</a:t>
            </a:r>
          </a:p>
          <a:p>
            <a:pPr lvl="1" algn="just"/>
            <a:r>
              <a:rPr lang="en-US" sz="2000" b="1" dirty="0" smtClean="0">
                <a:latin typeface="Times New Roman" panose="02020603050405020304" pitchFamily="18" charset="0"/>
                <a:cs typeface="Times New Roman" panose="02020603050405020304" pitchFamily="18" charset="0"/>
              </a:rPr>
              <a:t>Data = true signal + noise</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Noisy data are data with a large amount of additional meaningless information in it called noise.</a:t>
            </a:r>
          </a:p>
          <a:p>
            <a:pPr algn="just"/>
            <a:r>
              <a:rPr lang="en-US" sz="2000" dirty="0" smtClean="0">
                <a:latin typeface="Times New Roman" panose="02020603050405020304" pitchFamily="18" charset="0"/>
                <a:cs typeface="Times New Roman" panose="02020603050405020304" pitchFamily="18" charset="0"/>
              </a:rPr>
              <a:t>This includes data corruption and the term is often used as a synonym for corrupt data. </a:t>
            </a:r>
          </a:p>
          <a:p>
            <a:pPr algn="just"/>
            <a:r>
              <a:rPr lang="en-US" sz="2000" dirty="0" smtClean="0">
                <a:latin typeface="Times New Roman" panose="02020603050405020304" pitchFamily="18" charset="0"/>
                <a:cs typeface="Times New Roman" panose="02020603050405020304" pitchFamily="18" charset="0"/>
              </a:rPr>
              <a:t>It also includes any data that a user system cannot understand and interpret correctly. </a:t>
            </a:r>
          </a:p>
          <a:p>
            <a:pPr algn="just"/>
            <a:r>
              <a:rPr lang="en-US" sz="2000" dirty="0" smtClean="0">
                <a:latin typeface="Times New Roman" panose="02020603050405020304" pitchFamily="18" charset="0"/>
                <a:cs typeface="Times New Roman" panose="02020603050405020304" pitchFamily="18" charset="0"/>
              </a:rPr>
              <a:t>Noisy data can adversely affect the results of any data analysis and skew conclusions if not handled properly. </a:t>
            </a:r>
          </a:p>
          <a:p>
            <a:pPr algn="just"/>
            <a:r>
              <a:rPr lang="en-US" sz="2000" dirty="0" smtClean="0">
                <a:latin typeface="Times New Roman" panose="02020603050405020304" pitchFamily="18" charset="0"/>
                <a:cs typeface="Times New Roman" panose="02020603050405020304" pitchFamily="18" charset="0"/>
              </a:rPr>
              <a:t>Statistical analysis is sometimes used to weed the noise out of noisy data</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56</a:t>
            </a:fld>
            <a:endParaRPr lang="en-IN"/>
          </a:p>
        </p:txBody>
      </p:sp>
      <p:sp>
        <p:nvSpPr>
          <p:cNvPr id="6" name="Date Placeholder 5"/>
          <p:cNvSpPr>
            <a:spLocks noGrp="1"/>
          </p:cNvSpPr>
          <p:nvPr>
            <p:ph type="dt" sz="half" idx="10"/>
          </p:nvPr>
        </p:nvSpPr>
        <p:spPr/>
        <p:txBody>
          <a:bodyPr/>
          <a:lstStyle/>
          <a:p>
            <a:fld id="{6EAE8D21-D63E-4663-A7FB-2F14CAA4278B}" type="datetime1">
              <a:rPr lang="en-IN" smtClean="0"/>
              <a:pPr/>
              <a:t>02-11-2022</a:t>
            </a:fld>
            <a:endParaRPr lang="en-IN"/>
          </a:p>
        </p:txBody>
      </p:sp>
    </p:spTree>
    <p:extLst>
      <p:ext uri="{BB962C8B-B14F-4D97-AF65-F5344CB8AC3E}">
        <p14:creationId xmlns="" xmlns:p14="http://schemas.microsoft.com/office/powerpoint/2010/main" val="3585371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Random Noise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Random noise in a signal is measured as the Signal-to-Noise Ratio. </a:t>
            </a:r>
          </a:p>
          <a:p>
            <a:pPr algn="just"/>
            <a:r>
              <a:rPr lang="en-US" dirty="0" smtClean="0">
                <a:latin typeface="Times New Roman" panose="02020603050405020304" pitchFamily="18" charset="0"/>
                <a:cs typeface="Times New Roman" panose="02020603050405020304" pitchFamily="18" charset="0"/>
              </a:rPr>
              <a:t>Random noise contains almost equal amounts of a wide range of frequencies, and is also called </a:t>
            </a:r>
            <a:r>
              <a:rPr lang="en-US" i="1" dirty="0" smtClean="0">
                <a:latin typeface="Times New Roman" panose="02020603050405020304" pitchFamily="18" charset="0"/>
                <a:cs typeface="Times New Roman" panose="02020603050405020304" pitchFamily="18" charset="0"/>
              </a:rPr>
              <a:t>white noise (</a:t>
            </a:r>
            <a:r>
              <a:rPr lang="en-US" i="1" dirty="0" err="1" smtClean="0">
                <a:latin typeface="Times New Roman" panose="02020603050405020304" pitchFamily="18" charset="0"/>
                <a:cs typeface="Times New Roman" panose="02020603050405020304" pitchFamily="18" charset="0"/>
              </a:rPr>
              <a:t>gaussian</a:t>
            </a:r>
            <a:r>
              <a:rPr lang="en-US" i="1"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Outlier</a:t>
            </a:r>
            <a:r>
              <a:rPr lang="en-US" dirty="0" smtClean="0">
                <a:latin typeface="Times New Roman" panose="02020603050405020304" pitchFamily="18" charset="0"/>
                <a:cs typeface="Times New Roman" panose="02020603050405020304" pitchFamily="18" charset="0"/>
              </a:rPr>
              <a:t> data are data that appears to not belong in the data set. </a:t>
            </a:r>
          </a:p>
          <a:p>
            <a:pPr algn="just"/>
            <a:r>
              <a:rPr lang="en-US" dirty="0" smtClean="0">
                <a:latin typeface="Times New Roman" panose="02020603050405020304" pitchFamily="18" charset="0"/>
                <a:cs typeface="Times New Roman" panose="02020603050405020304" pitchFamily="18" charset="0"/>
              </a:rPr>
              <a:t>It can be caused by human error such as transposing numerals, mislabeling, programming bugs, etc. </a:t>
            </a:r>
          </a:p>
          <a:p>
            <a:pPr algn="just"/>
            <a:r>
              <a:rPr lang="en-US" dirty="0" smtClean="0">
                <a:latin typeface="Times New Roman" panose="02020603050405020304" pitchFamily="18" charset="0"/>
                <a:cs typeface="Times New Roman" panose="02020603050405020304" pitchFamily="18" charset="0"/>
              </a:rPr>
              <a:t>If actual outliers are not removed from the data set, they corrupt the results to a small or large degree depending on circumstances. </a:t>
            </a:r>
          </a:p>
          <a:p>
            <a:pPr algn="just"/>
            <a:r>
              <a:rPr lang="en-US" dirty="0" smtClean="0">
                <a:latin typeface="Times New Roman" panose="02020603050405020304" pitchFamily="18" charset="0"/>
                <a:cs typeface="Times New Roman" panose="02020603050405020304" pitchFamily="18" charset="0"/>
              </a:rPr>
              <a:t>If valid data is identified as an outlier and is mistakenly removed, that also corrupts results.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R K Aishwaryalakshmi, AP/CSE</a:t>
            </a:r>
            <a:endParaRPr lang="en-IN"/>
          </a:p>
        </p:txBody>
      </p:sp>
      <p:sp>
        <p:nvSpPr>
          <p:cNvPr id="5" name="Slide Number Placeholder 4"/>
          <p:cNvSpPr>
            <a:spLocks noGrp="1"/>
          </p:cNvSpPr>
          <p:nvPr>
            <p:ph type="sldNum" sz="quarter" idx="12"/>
          </p:nvPr>
        </p:nvSpPr>
        <p:spPr/>
        <p:txBody>
          <a:bodyPr/>
          <a:lstStyle/>
          <a:p>
            <a:fld id="{DE5B7B50-1DF5-4806-8BF9-3AEB3A130499}" type="slidenum">
              <a:rPr lang="en-IN" smtClean="0"/>
              <a:pPr/>
              <a:t>57</a:t>
            </a:fld>
            <a:endParaRPr lang="en-IN"/>
          </a:p>
        </p:txBody>
      </p:sp>
      <p:sp>
        <p:nvSpPr>
          <p:cNvPr id="6" name="Date Placeholder 5"/>
          <p:cNvSpPr>
            <a:spLocks noGrp="1"/>
          </p:cNvSpPr>
          <p:nvPr>
            <p:ph type="dt" sz="half" idx="10"/>
          </p:nvPr>
        </p:nvSpPr>
        <p:spPr/>
        <p:txBody>
          <a:bodyPr/>
          <a:lstStyle/>
          <a:p>
            <a:fld id="{4FAAD78D-3332-42F4-BE00-978F5E35D504}" type="datetime1">
              <a:rPr lang="en-IN" smtClean="0"/>
              <a:pPr/>
              <a:t>02-11-2022</a:t>
            </a:fld>
            <a:endParaRPr lang="en-IN"/>
          </a:p>
        </p:txBody>
      </p:sp>
    </p:spTree>
    <p:extLst>
      <p:ext uri="{BB962C8B-B14F-4D97-AF65-F5344CB8AC3E}">
        <p14:creationId xmlns="" xmlns:p14="http://schemas.microsoft.com/office/powerpoint/2010/main" val="2614836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chemeClr val="dk2"/>
              </a:buClr>
              <a:buSzPts val="2700"/>
            </a:pPr>
            <a:r>
              <a:rPr lang="en-US" sz="3200" b="1" dirty="0">
                <a:latin typeface="Times New Roman" panose="02020603050405020304" pitchFamily="18" charset="0"/>
                <a:cs typeface="Times New Roman" panose="02020603050405020304" pitchFamily="18" charset="0"/>
              </a:rPr>
              <a:t>Linear </a:t>
            </a:r>
            <a:r>
              <a:rPr lang="en-US" sz="3200" b="1" dirty="0" smtClean="0">
                <a:latin typeface="Times New Roman" panose="02020603050405020304" pitchFamily="18" charset="0"/>
                <a:cs typeface="Times New Roman" panose="02020603050405020304" pitchFamily="18" charset="0"/>
              </a:rPr>
              <a:t>Regression</a:t>
            </a:r>
            <a:endParaRPr sz="3200" dirty="0">
              <a:latin typeface="Times New Roman" panose="02020603050405020304" pitchFamily="18" charset="0"/>
              <a:cs typeface="Times New Roman" panose="02020603050405020304" pitchFamily="18" charset="0"/>
            </a:endParaRPr>
          </a:p>
        </p:txBody>
      </p:sp>
      <p:sp>
        <p:nvSpPr>
          <p:cNvPr id="438" name="Google Shape;438;p50"/>
          <p:cNvSpPr txBox="1">
            <a:spLocks noGrp="1"/>
          </p:cNvSpPr>
          <p:nvPr>
            <p:ph type="body" idx="1"/>
          </p:nvPr>
        </p:nvSpPr>
        <p:spPr>
          <a:xfrm>
            <a:off x="955343" y="1600200"/>
            <a:ext cx="10345003"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dirty="0">
                <a:latin typeface="Times New Roman" panose="02020603050405020304" pitchFamily="18" charset="0"/>
                <a:cs typeface="Times New Roman" panose="02020603050405020304" pitchFamily="18" charset="0"/>
              </a:rPr>
              <a:t>Linear Regression is a very basic algorithm or we can say the first and foundation algorithm to understand the concept of ML.</a:t>
            </a:r>
            <a:endParaRPr dirty="0">
              <a:latin typeface="Times New Roman" panose="02020603050405020304" pitchFamily="18" charset="0"/>
              <a:cs typeface="Times New Roman" panose="02020603050405020304" pitchFamily="18" charset="0"/>
            </a:endParaRPr>
          </a:p>
          <a:p>
            <a:pPr marL="274320" indent="-274320">
              <a:spcBef>
                <a:spcPts val="600"/>
              </a:spcBef>
              <a:buSzPts val="1680"/>
              <a:buChar char="🞆"/>
            </a:pPr>
            <a:r>
              <a:rPr lang="en-US" dirty="0">
                <a:latin typeface="Times New Roman" panose="02020603050405020304" pitchFamily="18" charset="0"/>
                <a:cs typeface="Times New Roman" panose="02020603050405020304" pitchFamily="18" charset="0"/>
              </a:rPr>
              <a:t>The objective of a linear regression model is to find a relationship between one or more features (independent variables) and a continuous target variable(dependent variable).</a:t>
            </a:r>
            <a:endParaRPr dirty="0">
              <a:latin typeface="Times New Roman" panose="02020603050405020304" pitchFamily="18" charset="0"/>
              <a:cs typeface="Times New Roman" panose="02020603050405020304" pitchFamily="18" charset="0"/>
            </a:endParaRPr>
          </a:p>
          <a:p>
            <a:pPr marL="274320" indent="-274320">
              <a:spcBef>
                <a:spcPts val="600"/>
              </a:spcBef>
              <a:buSzPts val="1680"/>
              <a:buChar char="🞆"/>
            </a:pPr>
            <a:r>
              <a:rPr lang="en-US" dirty="0">
                <a:latin typeface="Times New Roman" panose="02020603050405020304" pitchFamily="18" charset="0"/>
                <a:cs typeface="Times New Roman" panose="02020603050405020304" pitchFamily="18" charset="0"/>
              </a:rPr>
              <a:t> When there is only feature it is called Univariate Linear Regression and if there are multiple features, it is called Multiple Linear Regression. </a:t>
            </a:r>
            <a:endParaRPr dirty="0">
              <a:latin typeface="Times New Roman" panose="02020603050405020304" pitchFamily="18" charset="0"/>
              <a:cs typeface="Times New Roman" panose="02020603050405020304" pitchFamily="18" charset="0"/>
            </a:endParaRPr>
          </a:p>
          <a:p>
            <a:pPr marL="274320" indent="-274320">
              <a:spcBef>
                <a:spcPts val="600"/>
              </a:spcBef>
              <a:buSzPts val="1680"/>
              <a:buChar char="🞆"/>
            </a:pPr>
            <a:r>
              <a:rPr lang="en-US" dirty="0">
                <a:latin typeface="Times New Roman" panose="02020603050405020304" pitchFamily="18" charset="0"/>
                <a:cs typeface="Times New Roman" panose="02020603050405020304" pitchFamily="18" charset="0"/>
              </a:rPr>
              <a:t>We will try to understand this with an example of given data of prices of plots for a given area. This example will help us understand it better.</a:t>
            </a: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58</a:t>
            </a:fld>
            <a:endParaRPr lang="en-IN"/>
          </a:p>
        </p:txBody>
      </p:sp>
      <p:sp>
        <p:nvSpPr>
          <p:cNvPr id="4" name="Date Placeholder 3"/>
          <p:cNvSpPr>
            <a:spLocks noGrp="1"/>
          </p:cNvSpPr>
          <p:nvPr>
            <p:ph type="dt" sz="half" idx="10"/>
          </p:nvPr>
        </p:nvSpPr>
        <p:spPr/>
        <p:txBody>
          <a:bodyPr/>
          <a:lstStyle/>
          <a:p>
            <a:fld id="{F54B6755-C5E3-449D-BE45-94DC42E579C6}" type="datetime1">
              <a:rPr lang="en-IN" smtClean="0"/>
              <a:pPr/>
              <a:t>02-11-2022</a:t>
            </a:fld>
            <a:endParaRPr lang="en-IN"/>
          </a:p>
        </p:txBody>
      </p:sp>
    </p:spTree>
    <p:extLst>
      <p:ext uri="{BB962C8B-B14F-4D97-AF65-F5344CB8AC3E}">
        <p14:creationId xmlns="" xmlns:p14="http://schemas.microsoft.com/office/powerpoint/2010/main" val="3402783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6"/>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chemeClr val="dk2"/>
              </a:buClr>
              <a:buSzPts val="3000"/>
            </a:pPr>
            <a:r>
              <a:rPr lang="en-US" sz="2800" b="1" dirty="0">
                <a:latin typeface="Times New Roman" panose="02020603050405020304" pitchFamily="18" charset="0"/>
                <a:cs typeface="Times New Roman" panose="02020603050405020304" pitchFamily="18" charset="0"/>
              </a:rPr>
              <a:t>Linear Regression</a:t>
            </a:r>
            <a:endParaRPr sz="2800" b="1" dirty="0">
              <a:latin typeface="Times New Roman" panose="02020603050405020304" pitchFamily="18" charset="0"/>
              <a:cs typeface="Times New Roman" panose="02020603050405020304" pitchFamily="18" charset="0"/>
            </a:endParaRPr>
          </a:p>
        </p:txBody>
      </p:sp>
      <p:pic>
        <p:nvPicPr>
          <p:cNvPr id="474" name="Google Shape;474;p56"/>
          <p:cNvPicPr preferRelativeResize="0">
            <a:picLocks noGrp="1"/>
          </p:cNvPicPr>
          <p:nvPr>
            <p:ph type="body" idx="1"/>
          </p:nvPr>
        </p:nvPicPr>
        <p:blipFill rotWithShape="1">
          <a:blip r:embed="rId3">
            <a:alphaModFix/>
          </a:blip>
          <a:srcRect/>
          <a:stretch/>
        </p:blipFill>
        <p:spPr>
          <a:xfrm>
            <a:off x="4395788" y="2327276"/>
            <a:ext cx="2638425" cy="3419475"/>
          </a:xfrm>
          <a:prstGeom prst="rect">
            <a:avLst/>
          </a:prstGeom>
          <a:noFill/>
          <a:ln>
            <a:noFill/>
          </a:ln>
        </p:spPr>
      </p:pic>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59</a:t>
            </a:fld>
            <a:endParaRPr lang="en-IN"/>
          </a:p>
        </p:txBody>
      </p:sp>
      <p:sp>
        <p:nvSpPr>
          <p:cNvPr id="4" name="Date Placeholder 3"/>
          <p:cNvSpPr>
            <a:spLocks noGrp="1"/>
          </p:cNvSpPr>
          <p:nvPr>
            <p:ph type="dt" sz="half" idx="10"/>
          </p:nvPr>
        </p:nvSpPr>
        <p:spPr/>
        <p:txBody>
          <a:bodyPr/>
          <a:lstStyle/>
          <a:p>
            <a:fld id="{EBFD37E4-EAB2-4C3D-8906-FC408AADD6BC}" type="datetime1">
              <a:rPr lang="en-IN" smtClean="0"/>
              <a:pPr/>
              <a:t>02-11-2022</a:t>
            </a:fld>
            <a:endParaRPr lang="en-IN"/>
          </a:p>
        </p:txBody>
      </p:sp>
    </p:spTree>
    <p:extLst>
      <p:ext uri="{BB962C8B-B14F-4D97-AF65-F5344CB8AC3E}">
        <p14:creationId xmlns="" xmlns:p14="http://schemas.microsoft.com/office/powerpoint/2010/main" val="3064705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39604"/>
            <a:ext cx="4572000" cy="978408"/>
          </a:xfrm>
        </p:spPr>
        <p:txBody>
          <a:bodyPr>
            <a:normAutofit/>
          </a:bodyPr>
          <a:lstStyle/>
          <a:p>
            <a:r>
              <a:rPr lang="en-US" sz="2800" b="1" dirty="0" smtClean="0">
                <a:latin typeface="Times New Roman" panose="02020603050405020304" pitchFamily="18" charset="0"/>
                <a:cs typeface="Times New Roman" panose="02020603050405020304" pitchFamily="18" charset="0"/>
              </a:rPr>
              <a:t>Need for Machine Learning</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38200" y="1218012"/>
            <a:ext cx="9372600" cy="5147755"/>
          </a:xfrm>
        </p:spPr>
        <p:txBody>
          <a:bodyPr>
            <a:normAutofit/>
          </a:bodyPr>
          <a:lstStyle/>
          <a:p>
            <a:pPr algn="just"/>
            <a:r>
              <a:rPr lang="en-US" b="1" dirty="0">
                <a:solidFill>
                  <a:srgbClr val="C00000"/>
                </a:solidFill>
                <a:latin typeface="Times New Roman" panose="02020603050405020304" pitchFamily="18" charset="0"/>
                <a:cs typeface="Times New Roman" panose="02020603050405020304" pitchFamily="18" charset="0"/>
              </a:rPr>
              <a:t>Supervised Tasks:</a:t>
            </a:r>
            <a:endParaRPr lang="en-US" dirty="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Is this image a cat, dog, car, house?</a:t>
            </a:r>
          </a:p>
          <a:p>
            <a:pPr lvl="1" algn="just"/>
            <a:r>
              <a:rPr lang="en-US" sz="2800" dirty="0">
                <a:latin typeface="Times New Roman" panose="02020603050405020304" pitchFamily="18" charset="0"/>
                <a:cs typeface="Times New Roman" panose="02020603050405020304" pitchFamily="18" charset="0"/>
              </a:rPr>
              <a:t>How would this user score that restaurant?</a:t>
            </a:r>
          </a:p>
          <a:p>
            <a:pPr lvl="1" algn="just"/>
            <a:r>
              <a:rPr lang="en-US" sz="2800" dirty="0">
                <a:latin typeface="Times New Roman" panose="02020603050405020304" pitchFamily="18" charset="0"/>
                <a:cs typeface="Times New Roman" panose="02020603050405020304" pitchFamily="18" charset="0"/>
              </a:rPr>
              <a:t>Is this email spam? </a:t>
            </a:r>
          </a:p>
          <a:p>
            <a:pPr lvl="1" algn="just"/>
            <a:r>
              <a:rPr lang="en-US" sz="2800" dirty="0">
                <a:latin typeface="Times New Roman" panose="02020603050405020304" pitchFamily="18" charset="0"/>
                <a:cs typeface="Times New Roman" panose="02020603050405020304" pitchFamily="18" charset="0"/>
              </a:rPr>
              <a:t>Is this blob a supernova?</a:t>
            </a:r>
          </a:p>
          <a:p>
            <a:pPr algn="just"/>
            <a:r>
              <a:rPr lang="en-US" b="1" dirty="0">
                <a:solidFill>
                  <a:srgbClr val="C00000"/>
                </a:solidFill>
                <a:latin typeface="Times New Roman" panose="02020603050405020304" pitchFamily="18" charset="0"/>
                <a:cs typeface="Times New Roman" panose="02020603050405020304" pitchFamily="18" charset="0"/>
              </a:rPr>
              <a:t>Unsupervised Tasks</a:t>
            </a:r>
          </a:p>
          <a:p>
            <a:pPr lvl="1" algn="just"/>
            <a:r>
              <a:rPr lang="en-US" sz="2800" dirty="0">
                <a:latin typeface="Times New Roman" panose="02020603050405020304" pitchFamily="18" charset="0"/>
                <a:cs typeface="Times New Roman" panose="02020603050405020304" pitchFamily="18" charset="0"/>
              </a:rPr>
              <a:t>Cluster some hand-written digit data into 10 classes.</a:t>
            </a:r>
          </a:p>
          <a:p>
            <a:pPr lvl="1" algn="just"/>
            <a:r>
              <a:rPr lang="en-US" sz="2800" dirty="0">
                <a:latin typeface="Times New Roman" panose="02020603050405020304" pitchFamily="18" charset="0"/>
                <a:cs typeface="Times New Roman" panose="02020603050405020304" pitchFamily="18" charset="0"/>
              </a:rPr>
              <a:t>What are the top 20 topics in Twitter right now? </a:t>
            </a:r>
          </a:p>
          <a:p>
            <a:pPr lvl="1" algn="just"/>
            <a:r>
              <a:rPr lang="en-US" sz="2800" dirty="0">
                <a:latin typeface="Times New Roman" panose="02020603050405020304" pitchFamily="18" charset="0"/>
                <a:cs typeface="Times New Roman" panose="02020603050405020304" pitchFamily="18" charset="0"/>
              </a:rPr>
              <a:t>Find and cluster distinct accents of people at Berkeley. </a:t>
            </a:r>
          </a:p>
        </p:txBody>
      </p:sp>
      <p:sp>
        <p:nvSpPr>
          <p:cNvPr id="5" name="Slide Number Placeholder 4"/>
          <p:cNvSpPr>
            <a:spLocks noGrp="1"/>
          </p:cNvSpPr>
          <p:nvPr>
            <p:ph type="sldNum" sz="quarter" idx="12"/>
          </p:nvPr>
        </p:nvSpPr>
        <p:spPr/>
        <p:txBody>
          <a:bodyPr/>
          <a:lstStyle/>
          <a:p>
            <a:fld id="{699F571E-2613-420E-A674-7F903B661315}"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R K Aishwaryalakshmi, AP/CSE</a:t>
            </a:r>
            <a:endParaRPr lang="en-US"/>
          </a:p>
        </p:txBody>
      </p:sp>
      <p:sp>
        <p:nvSpPr>
          <p:cNvPr id="7" name="Date Placeholder 6"/>
          <p:cNvSpPr>
            <a:spLocks noGrp="1"/>
          </p:cNvSpPr>
          <p:nvPr>
            <p:ph type="dt" sz="half" idx="10"/>
          </p:nvPr>
        </p:nvSpPr>
        <p:spPr/>
        <p:txBody>
          <a:bodyPr/>
          <a:lstStyle/>
          <a:p>
            <a:fld id="{D0006CB9-8B75-4E0C-A623-B42FB0D7403C}" type="datetime1">
              <a:rPr lang="en-IN" smtClean="0"/>
              <a:pPr/>
              <a:t>02-11-2022</a:t>
            </a:fld>
            <a:endParaRPr lang="en-IN"/>
          </a:p>
        </p:txBody>
      </p:sp>
    </p:spTree>
    <p:extLst>
      <p:ext uri="{BB962C8B-B14F-4D97-AF65-F5344CB8AC3E}">
        <p14:creationId xmlns="" xmlns:p14="http://schemas.microsoft.com/office/powerpoint/2010/main" val="28771975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0" name="Google Shape;480;p57"/>
          <p:cNvSpPr txBox="1">
            <a:spLocks noGrp="1"/>
          </p:cNvSpPr>
          <p:nvPr>
            <p:ph type="body" idx="1"/>
          </p:nvPr>
        </p:nvSpPr>
        <p:spPr>
          <a:xfrm>
            <a:off x="1981200" y="990600"/>
            <a:ext cx="8001000" cy="1752600"/>
          </a:xfrm>
          <a:prstGeom prst="rect">
            <a:avLst/>
          </a:prstGeom>
          <a:noFill/>
          <a:ln>
            <a:noFill/>
          </a:ln>
        </p:spPr>
        <p:txBody>
          <a:bodyPr spcFirstLastPara="1" vert="horz" wrap="square" lIns="91425" tIns="45700" rIns="91425" bIns="45700" rtlCol="0" anchor="t" anchorCtr="0">
            <a:noAutofit/>
          </a:bodyPr>
          <a:lstStyle/>
          <a:p>
            <a:pPr marL="274320" indent="-274320">
              <a:spcBef>
                <a:spcPts val="0"/>
              </a:spcBef>
              <a:buSzPts val="1680"/>
              <a:buChar char="🞆"/>
            </a:pPr>
            <a:r>
              <a:rPr lang="en-US" dirty="0">
                <a:latin typeface="Times New Roman" panose="02020603050405020304" pitchFamily="18" charset="0"/>
                <a:cs typeface="Times New Roman" panose="02020603050405020304" pitchFamily="18" charset="0"/>
              </a:rPr>
              <a:t>The least square regression line for the set of n data points is given by the equation of a line in slope intercept form: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y = a x + b</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where a and b are given by</a:t>
            </a:r>
            <a:endParaRPr dirty="0">
              <a:latin typeface="Times New Roman" panose="02020603050405020304" pitchFamily="18" charset="0"/>
              <a:cs typeface="Times New Roman" panose="02020603050405020304" pitchFamily="18" charset="0"/>
            </a:endParaRPr>
          </a:p>
          <a:p>
            <a:pPr marL="274320" indent="-167640">
              <a:spcBef>
                <a:spcPts val="600"/>
              </a:spcBef>
              <a:buSzPts val="1680"/>
              <a:buNone/>
            </a:pPr>
            <a:endParaRPr dirty="0">
              <a:latin typeface="Times New Roman" panose="02020603050405020304" pitchFamily="18" charset="0"/>
              <a:cs typeface="Times New Roman" panose="02020603050405020304" pitchFamily="18" charset="0"/>
            </a:endParaRPr>
          </a:p>
          <a:p>
            <a:pPr marL="274320" indent="-167640">
              <a:spcBef>
                <a:spcPts val="600"/>
              </a:spcBef>
              <a:buSzPts val="1680"/>
              <a:buNone/>
            </a:pPr>
            <a:endParaRPr dirty="0">
              <a:latin typeface="Times New Roman" panose="02020603050405020304" pitchFamily="18" charset="0"/>
              <a:cs typeface="Times New Roman" panose="02020603050405020304" pitchFamily="18" charset="0"/>
            </a:endParaRPr>
          </a:p>
          <a:p>
            <a:pPr marL="274320" indent="-167640">
              <a:spcBef>
                <a:spcPts val="600"/>
              </a:spcBef>
              <a:buSzPts val="1680"/>
              <a:buNone/>
            </a:pPr>
            <a:endParaRPr dirty="0">
              <a:latin typeface="Times New Roman" panose="02020603050405020304" pitchFamily="18" charset="0"/>
              <a:cs typeface="Times New Roman" panose="02020603050405020304" pitchFamily="18" charset="0"/>
            </a:endParaRPr>
          </a:p>
        </p:txBody>
      </p:sp>
      <p:pic>
        <p:nvPicPr>
          <p:cNvPr id="481" name="Google Shape;481;p57"/>
          <p:cNvPicPr preferRelativeResize="0"/>
          <p:nvPr/>
        </p:nvPicPr>
        <p:blipFill rotWithShape="1">
          <a:blip r:embed="rId3">
            <a:alphaModFix/>
          </a:blip>
          <a:srcRect/>
          <a:stretch/>
        </p:blipFill>
        <p:spPr>
          <a:xfrm>
            <a:off x="4648200" y="2895600"/>
            <a:ext cx="3352800" cy="3194878"/>
          </a:xfrm>
          <a:prstGeom prst="rect">
            <a:avLst/>
          </a:prstGeom>
          <a:noFill/>
          <a:ln>
            <a:noFill/>
          </a:ln>
        </p:spPr>
      </p:pic>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60</a:t>
            </a:fld>
            <a:endParaRPr lang="en-IN"/>
          </a:p>
        </p:txBody>
      </p:sp>
      <p:sp>
        <p:nvSpPr>
          <p:cNvPr id="5" name="Date Placeholder 4"/>
          <p:cNvSpPr>
            <a:spLocks noGrp="1"/>
          </p:cNvSpPr>
          <p:nvPr>
            <p:ph type="dt" sz="half" idx="10"/>
          </p:nvPr>
        </p:nvSpPr>
        <p:spPr/>
        <p:txBody>
          <a:bodyPr/>
          <a:lstStyle/>
          <a:p>
            <a:fld id="{0B161FA9-B7AF-45E5-8730-85FA7229E668}" type="datetime1">
              <a:rPr lang="en-IN" smtClean="0"/>
              <a:pPr/>
              <a:t>02-11-2022</a:t>
            </a:fld>
            <a:endParaRPr lang="en-IN"/>
          </a:p>
        </p:txBody>
      </p:sp>
    </p:spTree>
    <p:extLst>
      <p:ext uri="{BB962C8B-B14F-4D97-AF65-F5344CB8AC3E}">
        <p14:creationId xmlns="" xmlns:p14="http://schemas.microsoft.com/office/powerpoint/2010/main" val="29765636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8"/>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chemeClr val="dk2"/>
              </a:buClr>
              <a:buSzPts val="3000"/>
            </a:pPr>
            <a:r>
              <a:rPr lang="en-US" b="1" dirty="0">
                <a:latin typeface="Times New Roman" panose="02020603050405020304" pitchFamily="18" charset="0"/>
                <a:cs typeface="Times New Roman" panose="02020603050405020304" pitchFamily="18" charset="0"/>
              </a:rPr>
              <a:t>Linear Regression Example</a:t>
            </a:r>
            <a:endParaRPr b="1" dirty="0">
              <a:latin typeface="Times New Roman" panose="02020603050405020304" pitchFamily="18" charset="0"/>
              <a:cs typeface="Times New Roman" panose="02020603050405020304" pitchFamily="18" charset="0"/>
            </a:endParaRPr>
          </a:p>
        </p:txBody>
      </p:sp>
      <p:sp>
        <p:nvSpPr>
          <p:cNvPr id="487" name="Google Shape;487;p58"/>
          <p:cNvSpPr txBox="1">
            <a:spLocks noGrp="1"/>
          </p:cNvSpPr>
          <p:nvPr>
            <p:ph type="body" idx="1"/>
          </p:nvPr>
        </p:nvSpPr>
        <p:spPr>
          <a:xfrm>
            <a:off x="873457" y="1600200"/>
            <a:ext cx="10399594"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dirty="0">
                <a:latin typeface="Times New Roman" panose="02020603050405020304" pitchFamily="18" charset="0"/>
                <a:cs typeface="Times New Roman" panose="02020603050405020304" pitchFamily="18" charset="0"/>
              </a:rPr>
              <a:t>Consider the following set of points: {(-2 , -1) ,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 1) , (3 , 2</a:t>
            </a:r>
            <a:r>
              <a:rPr lang="en-US" dirty="0" smtClean="0">
                <a:latin typeface="Times New Roman" panose="02020603050405020304" pitchFamily="18" charset="0"/>
                <a:cs typeface="Times New Roman" panose="02020603050405020304" pitchFamily="18" charset="0"/>
              </a:rPr>
              <a:t>)}</a:t>
            </a:r>
          </a:p>
          <a:p>
            <a:pPr marL="274320" indent="-274320">
              <a:spcBef>
                <a:spcPts val="0"/>
              </a:spcBef>
              <a:buSzPts val="1680"/>
              <a:buChar char="🞆"/>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Find the least square regression line for the given data points.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Plot the given points and the regression line in the same rectangular system of axes.</a:t>
            </a:r>
            <a:endParaRPr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61</a:t>
            </a:fld>
            <a:endParaRPr lang="en-IN"/>
          </a:p>
        </p:txBody>
      </p:sp>
      <p:sp>
        <p:nvSpPr>
          <p:cNvPr id="4" name="Date Placeholder 3"/>
          <p:cNvSpPr>
            <a:spLocks noGrp="1"/>
          </p:cNvSpPr>
          <p:nvPr>
            <p:ph type="dt" sz="half" idx="10"/>
          </p:nvPr>
        </p:nvSpPr>
        <p:spPr/>
        <p:txBody>
          <a:bodyPr/>
          <a:lstStyle/>
          <a:p>
            <a:fld id="{8113AE20-6975-4F0D-BB8D-4A76A5C211A6}" type="datetime1">
              <a:rPr lang="en-IN" smtClean="0"/>
              <a:pPr/>
              <a:t>02-11-2022</a:t>
            </a:fld>
            <a:endParaRPr lang="en-IN"/>
          </a:p>
        </p:txBody>
      </p:sp>
    </p:spTree>
    <p:extLst>
      <p:ext uri="{BB962C8B-B14F-4D97-AF65-F5344CB8AC3E}">
        <p14:creationId xmlns="" xmlns:p14="http://schemas.microsoft.com/office/powerpoint/2010/main" val="383088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59"/>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dirty="0">
                <a:latin typeface="Times New Roman" panose="02020603050405020304" pitchFamily="18" charset="0"/>
                <a:cs typeface="Times New Roman" panose="02020603050405020304" pitchFamily="18" charset="0"/>
              </a:rPr>
              <a:t>a) Let us organize the data in a table.</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graphicFrame>
        <p:nvGraphicFramePr>
          <p:cNvPr id="494" name="Google Shape;494;p59"/>
          <p:cNvGraphicFramePr/>
          <p:nvPr/>
        </p:nvGraphicFramePr>
        <p:xfrm>
          <a:off x="2743200" y="2438400"/>
          <a:ext cx="6096000" cy="2397810"/>
        </p:xfrm>
        <a:graphic>
          <a:graphicData uri="http://schemas.openxmlformats.org/drawingml/2006/table">
            <a:tbl>
              <a:tblPr firstRow="1" bandRow="1">
                <a:noFill/>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t>X</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Y</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XY</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X2</a:t>
                      </a:r>
                      <a:endParaRPr sz="1800" u="none" strike="noStrike" cap="none"/>
                    </a:p>
                  </a:txBody>
                  <a:tcPr marL="91450" marR="91450" marT="45725" marB="45725"/>
                </a:tc>
                <a:extLst>
                  <a:ext uri="{0D108BD9-81ED-4DB2-BD59-A6C34878D82A}">
                    <a16:rowId xmlns=""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extLst>
                  <a:ext uri="{0D108BD9-81ED-4DB2-BD59-A6C34878D82A}">
                    <a16:rowId xmlns=""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tc>
                <a:extLst>
                  <a:ext uri="{0D108BD9-81ED-4DB2-BD59-A6C34878D82A}">
                    <a16:rowId xmlns=""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6</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9</a:t>
                      </a:r>
                      <a:endParaRPr sz="1800" u="none" strike="noStrike" cap="none"/>
                    </a:p>
                  </a:txBody>
                  <a:tcPr marL="91450" marR="91450" marT="45725" marB="45725"/>
                </a:tc>
                <a:extLst>
                  <a:ext uri="{0D108BD9-81ED-4DB2-BD59-A6C34878D82A}">
                    <a16:rowId xmlns="" xmlns:a16="http://schemas.microsoft.com/office/drawing/2014/main" val="10003"/>
                  </a:ext>
                </a:extLst>
              </a:tr>
              <a:tr h="497850">
                <a:tc>
                  <a:txBody>
                    <a:bodyPr/>
                    <a:lstStyle/>
                    <a:p>
                      <a:pPr marL="0" marR="0" lvl="0" indent="0" algn="ctr" rtl="0">
                        <a:lnSpc>
                          <a:spcPct val="100000"/>
                        </a:lnSpc>
                        <a:spcBef>
                          <a:spcPts val="0"/>
                        </a:spcBef>
                        <a:spcAft>
                          <a:spcPts val="0"/>
                        </a:spcAft>
                        <a:buClr>
                          <a:schemeClr val="dk1"/>
                        </a:buClr>
                        <a:buSzPts val="1800"/>
                        <a:buFont typeface="Century Schoolbook"/>
                        <a:buNone/>
                      </a:pPr>
                      <a:r>
                        <a:rPr lang="en-US" sz="1800" u="none" strike="noStrike" cap="none" dirty="0" smtClean="0">
                          <a:solidFill>
                            <a:schemeClr val="dk1"/>
                          </a:solidFill>
                          <a:latin typeface="Century Schoolbook"/>
                          <a:ea typeface="Century Schoolbook"/>
                          <a:cs typeface="Century Schoolbook"/>
                          <a:sym typeface="Century Schoolbook"/>
                        </a:rPr>
                        <a:t>ΣX=2</a:t>
                      </a:r>
                      <a:endParaRPr sz="1800" u="none" strike="noStrike" cap="none">
                        <a:solidFill>
                          <a:schemeClr val="dk1"/>
                        </a:solidFill>
                        <a:latin typeface="Century Schoolbook"/>
                        <a:ea typeface="Century Schoolbook"/>
                        <a:cs typeface="Century Schoolbook"/>
                        <a:sym typeface="Century Schoolbook"/>
                      </a:endParaRPr>
                    </a:p>
                  </a:txBody>
                  <a:tcPr marL="9525" marR="9525" marT="19050" marB="19050" anchor="ctr"/>
                </a:tc>
                <a:tc>
                  <a:txBody>
                    <a:bodyPr/>
                    <a:lstStyle/>
                    <a:p>
                      <a:pPr marL="0" marR="0" lvl="0" indent="0" algn="ctr" rtl="0">
                        <a:lnSpc>
                          <a:spcPct val="100000"/>
                        </a:lnSpc>
                        <a:spcBef>
                          <a:spcPts val="0"/>
                        </a:spcBef>
                        <a:spcAft>
                          <a:spcPts val="0"/>
                        </a:spcAft>
                        <a:buClr>
                          <a:schemeClr val="dk1"/>
                        </a:buClr>
                        <a:buSzPts val="1800"/>
                        <a:buFont typeface="Century Schoolbook"/>
                        <a:buNone/>
                      </a:pPr>
                      <a:endParaRPr sz="1800" u="none" strike="noStrike" cap="none"/>
                    </a:p>
                    <a:p>
                      <a:pPr marL="0" marR="0" lvl="0" indent="0" algn="ctr" rtl="0">
                        <a:lnSpc>
                          <a:spcPct val="100000"/>
                        </a:lnSpc>
                        <a:spcBef>
                          <a:spcPts val="0"/>
                        </a:spcBef>
                        <a:spcAft>
                          <a:spcPts val="0"/>
                        </a:spcAft>
                        <a:buClr>
                          <a:schemeClr val="dk1"/>
                        </a:buClr>
                        <a:buSzPts val="1800"/>
                        <a:buFont typeface="Century Schoolbook"/>
                        <a:buNone/>
                      </a:pPr>
                      <a:r>
                        <a:rPr lang="en-US" sz="1800" u="none" strike="noStrike" cap="none"/>
                        <a:t>ΣY=2</a:t>
                      </a:r>
                      <a:endParaRPr sz="1800" u="none" strike="noStrike" cap="none"/>
                    </a:p>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entury Schoolbook"/>
                        <a:buNone/>
                      </a:pPr>
                      <a:endParaRPr sz="1800" u="none" strike="noStrike" cap="none"/>
                    </a:p>
                    <a:p>
                      <a:pPr marL="0" marR="0" lvl="0" indent="0" algn="ctr" rtl="0">
                        <a:lnSpc>
                          <a:spcPct val="100000"/>
                        </a:lnSpc>
                        <a:spcBef>
                          <a:spcPts val="0"/>
                        </a:spcBef>
                        <a:spcAft>
                          <a:spcPts val="0"/>
                        </a:spcAft>
                        <a:buClr>
                          <a:schemeClr val="dk1"/>
                        </a:buClr>
                        <a:buSzPts val="1800"/>
                        <a:buFont typeface="Century Schoolbook"/>
                        <a:buNone/>
                      </a:pPr>
                      <a:r>
                        <a:rPr lang="en-US" sz="1800" u="none" strike="noStrike" cap="none"/>
                        <a:t>ΣXY=9</a:t>
                      </a:r>
                      <a:endParaRPr sz="1800" u="none" strike="noStrike" cap="none"/>
                    </a:p>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entury Schoolbook"/>
                        <a:buNone/>
                      </a:pPr>
                      <a:endParaRPr sz="1800" u="none" strike="noStrike" cap="none" dirty="0"/>
                    </a:p>
                    <a:p>
                      <a:pPr marL="0" marR="0" lvl="0" indent="0" algn="ctr" rtl="0">
                        <a:lnSpc>
                          <a:spcPct val="100000"/>
                        </a:lnSpc>
                        <a:spcBef>
                          <a:spcPts val="0"/>
                        </a:spcBef>
                        <a:spcAft>
                          <a:spcPts val="0"/>
                        </a:spcAft>
                        <a:buClr>
                          <a:schemeClr val="dk1"/>
                        </a:buClr>
                        <a:buSzPts val="1800"/>
                        <a:buFont typeface="Century Schoolbook"/>
                        <a:buNone/>
                      </a:pPr>
                      <a:r>
                        <a:rPr lang="en-US" sz="1800" u="none" strike="noStrike" cap="none" dirty="0"/>
                        <a:t>ΣX2=14</a:t>
                      </a:r>
                      <a:endParaRPr sz="1800" u="none" strike="noStrike" cap="none" dirty="0"/>
                    </a:p>
                    <a:p>
                      <a:pPr marL="0" marR="0" lvl="0" indent="0" algn="ctr" rtl="0">
                        <a:spcBef>
                          <a:spcPts val="0"/>
                        </a:spcBef>
                        <a:spcAft>
                          <a:spcPts val="0"/>
                        </a:spcAft>
                        <a:buNone/>
                      </a:pPr>
                      <a:endParaRPr sz="1800" u="none" strike="noStrike" cap="none" dirty="0"/>
                    </a:p>
                  </a:txBody>
                  <a:tcPr marL="91450" marR="91450" marT="45725" marB="45725"/>
                </a:tc>
                <a:extLst>
                  <a:ext uri="{0D108BD9-81ED-4DB2-BD59-A6C34878D82A}">
                    <a16:rowId xmlns=""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62</a:t>
            </a:fld>
            <a:endParaRPr lang="en-IN"/>
          </a:p>
        </p:txBody>
      </p:sp>
      <p:sp>
        <p:nvSpPr>
          <p:cNvPr id="5" name="Date Placeholder 4"/>
          <p:cNvSpPr>
            <a:spLocks noGrp="1"/>
          </p:cNvSpPr>
          <p:nvPr>
            <p:ph type="dt" sz="half" idx="10"/>
          </p:nvPr>
        </p:nvSpPr>
        <p:spPr/>
        <p:txBody>
          <a:bodyPr/>
          <a:lstStyle/>
          <a:p>
            <a:fld id="{26160BD8-A797-4842-86D6-67E376DCF9BD}" type="datetime1">
              <a:rPr lang="en-IN" smtClean="0"/>
              <a:pPr/>
              <a:t>02-11-2022</a:t>
            </a:fld>
            <a:endParaRPr lang="en-IN"/>
          </a:p>
        </p:txBody>
      </p:sp>
    </p:spTree>
    <p:extLst>
      <p:ext uri="{BB962C8B-B14F-4D97-AF65-F5344CB8AC3E}">
        <p14:creationId xmlns="" xmlns:p14="http://schemas.microsoft.com/office/powerpoint/2010/main" val="2803307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60"/>
          <p:cNvSpPr txBox="1">
            <a:spLocks noGrp="1"/>
          </p:cNvSpPr>
          <p:nvPr>
            <p:ph type="body" idx="1"/>
          </p:nvPr>
        </p:nvSpPr>
        <p:spPr>
          <a:xfrm>
            <a:off x="1828800" y="990600"/>
            <a:ext cx="8305800" cy="1905000"/>
          </a:xfrm>
          <a:prstGeom prst="rect">
            <a:avLst/>
          </a:prstGeom>
          <a:noFill/>
          <a:ln>
            <a:noFill/>
          </a:ln>
        </p:spPr>
        <p:txBody>
          <a:bodyPr spcFirstLastPara="1" vert="horz" wrap="square" lIns="91425" tIns="45700" rIns="91425" bIns="45700" rtlCol="0" anchor="t" anchorCtr="0">
            <a:noAutofit/>
          </a:bodyPr>
          <a:lstStyle/>
          <a:p>
            <a:pPr marL="274320" indent="-274320">
              <a:lnSpc>
                <a:spcPct val="150000"/>
              </a:lnSpc>
              <a:spcBef>
                <a:spcPts val="0"/>
              </a:spcBef>
              <a:buSzPts val="1554"/>
              <a:buChar char="🞆"/>
            </a:pPr>
            <a:r>
              <a:rPr lang="en-US" dirty="0">
                <a:latin typeface="Times New Roman" panose="02020603050405020304" pitchFamily="18" charset="0"/>
                <a:cs typeface="Times New Roman" panose="02020603050405020304" pitchFamily="18" charset="0"/>
              </a:rPr>
              <a:t>We now use the above formula to calculate a and b as follows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 (</a:t>
            </a:r>
            <a:r>
              <a:rPr lang="en-US" dirty="0" err="1">
                <a:latin typeface="Times New Roman" panose="02020603050405020304" pitchFamily="18" charset="0"/>
                <a:cs typeface="Times New Roman" panose="02020603050405020304" pitchFamily="18" charset="0"/>
              </a:rPr>
              <a:t>nΣx</a:t>
            </a:r>
            <a:r>
              <a:rPr lang="en-US" dirty="0">
                <a:latin typeface="Times New Roman" panose="02020603050405020304" pitchFamily="18" charset="0"/>
                <a:cs typeface="Times New Roman" panose="02020603050405020304" pitchFamily="18" charset="0"/>
              </a:rPr>
              <a:t> y - </a:t>
            </a:r>
            <a:r>
              <a:rPr lang="en-US" dirty="0" err="1">
                <a:latin typeface="Times New Roman" panose="02020603050405020304" pitchFamily="18" charset="0"/>
                <a:cs typeface="Times New Roman" panose="02020603050405020304" pitchFamily="18" charset="0"/>
              </a:rPr>
              <a:t>ΣxΣy</a:t>
            </a:r>
            <a:r>
              <a:rPr lang="en-US" dirty="0">
                <a:latin typeface="Times New Roman" panose="02020603050405020304" pitchFamily="18" charset="0"/>
                <a:cs typeface="Times New Roman" panose="02020603050405020304" pitchFamily="18" charset="0"/>
              </a:rPr>
              <a:t>) / (nΣx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Σx</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274320" indent="-274320">
              <a:lnSpc>
                <a:spcPct val="150000"/>
              </a:lnSpc>
              <a:spcBef>
                <a:spcPts val="600"/>
              </a:spcBef>
              <a:buSzPts val="1554"/>
              <a:buNone/>
            </a:pPr>
            <a:r>
              <a:rPr lang="en-US" dirty="0">
                <a:latin typeface="Times New Roman" panose="02020603050405020304" pitchFamily="18" charset="0"/>
                <a:cs typeface="Times New Roman" panose="02020603050405020304" pitchFamily="18" charset="0"/>
              </a:rPr>
              <a:t>       = (3*9 - 2*2) / (3*14 - 2</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23/38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 (1/n)(</a:t>
            </a:r>
            <a:r>
              <a:rPr lang="en-US" dirty="0" err="1">
                <a:latin typeface="Times New Roman" panose="02020603050405020304" pitchFamily="18" charset="0"/>
                <a:cs typeface="Times New Roman" panose="02020603050405020304" pitchFamily="18" charset="0"/>
              </a:rPr>
              <a:t>Σy</a:t>
            </a:r>
            <a:r>
              <a:rPr lang="en-US" dirty="0">
                <a:latin typeface="Times New Roman" panose="02020603050405020304" pitchFamily="18" charset="0"/>
                <a:cs typeface="Times New Roman" panose="02020603050405020304" pitchFamily="18" charset="0"/>
              </a:rPr>
              <a:t> - a </a:t>
            </a:r>
            <a:r>
              <a:rPr lang="en-US" dirty="0" err="1">
                <a:latin typeface="Times New Roman" panose="02020603050405020304" pitchFamily="18" charset="0"/>
                <a:cs typeface="Times New Roman" panose="02020603050405020304" pitchFamily="18" charset="0"/>
              </a:rPr>
              <a:t>Σx</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274320" indent="-274320">
              <a:lnSpc>
                <a:spcPct val="150000"/>
              </a:lnSpc>
              <a:spcBef>
                <a:spcPts val="600"/>
              </a:spcBef>
              <a:buSzPts val="1554"/>
              <a:buNone/>
            </a:pPr>
            <a:r>
              <a:rPr lang="en-US" dirty="0">
                <a:latin typeface="Times New Roman" panose="02020603050405020304" pitchFamily="18" charset="0"/>
                <a:cs typeface="Times New Roman" panose="02020603050405020304" pitchFamily="18" charset="0"/>
              </a:rPr>
              <a:t>       = (1/3)(2 - (23/38)*2) = 5/19</a:t>
            </a:r>
            <a:endParaRPr dirty="0">
              <a:latin typeface="Times New Roman" panose="02020603050405020304" pitchFamily="18" charset="0"/>
              <a:cs typeface="Times New Roman" panose="02020603050405020304" pitchFamily="18" charset="0"/>
            </a:endParaRPr>
          </a:p>
          <a:p>
            <a:pPr marL="274320" indent="-175641">
              <a:lnSpc>
                <a:spcPct val="150000"/>
              </a:lnSpc>
              <a:spcBef>
                <a:spcPts val="600"/>
              </a:spcBef>
              <a:buSzPts val="1554"/>
              <a:buNone/>
            </a:pPr>
            <a:endParaRPr dirty="0">
              <a:latin typeface="Times New Roman" panose="02020603050405020304" pitchFamily="18" charset="0"/>
              <a:cs typeface="Times New Roman" panose="02020603050405020304" pitchFamily="18" charset="0"/>
            </a:endParaRPr>
          </a:p>
        </p:txBody>
      </p:sp>
      <p:pic>
        <p:nvPicPr>
          <p:cNvPr id="501" name="Google Shape;501;p60"/>
          <p:cNvPicPr preferRelativeResize="0"/>
          <p:nvPr/>
        </p:nvPicPr>
        <p:blipFill rotWithShape="1">
          <a:blip r:embed="rId3">
            <a:alphaModFix/>
          </a:blip>
          <a:srcRect/>
          <a:stretch/>
        </p:blipFill>
        <p:spPr>
          <a:xfrm>
            <a:off x="7419975" y="3532496"/>
            <a:ext cx="4057650" cy="2057400"/>
          </a:xfrm>
          <a:prstGeom prst="rect">
            <a:avLst/>
          </a:prstGeom>
          <a:noFill/>
          <a:ln>
            <a:noFill/>
          </a:ln>
        </p:spPr>
      </p:pic>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63</a:t>
            </a:fld>
            <a:endParaRPr lang="en-IN"/>
          </a:p>
        </p:txBody>
      </p:sp>
      <p:sp>
        <p:nvSpPr>
          <p:cNvPr id="5" name="Date Placeholder 4"/>
          <p:cNvSpPr>
            <a:spLocks noGrp="1"/>
          </p:cNvSpPr>
          <p:nvPr>
            <p:ph type="dt" sz="half" idx="10"/>
          </p:nvPr>
        </p:nvSpPr>
        <p:spPr/>
        <p:txBody>
          <a:bodyPr/>
          <a:lstStyle/>
          <a:p>
            <a:fld id="{416B748D-5AB6-4371-9149-8F23B259314C}" type="datetime1">
              <a:rPr lang="en-IN" smtClean="0"/>
              <a:pPr/>
              <a:t>02-11-2022</a:t>
            </a:fld>
            <a:endParaRPr lang="en-IN"/>
          </a:p>
        </p:txBody>
      </p:sp>
    </p:spTree>
    <p:extLst>
      <p:ext uri="{BB962C8B-B14F-4D97-AF65-F5344CB8AC3E}">
        <p14:creationId xmlns="" xmlns:p14="http://schemas.microsoft.com/office/powerpoint/2010/main" val="3650642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1"/>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chemeClr val="dk2"/>
              </a:buClr>
              <a:buSzPts val="3000"/>
            </a:pPr>
            <a:r>
              <a:rPr lang="en-US" dirty="0">
                <a:latin typeface="Times New Roman" panose="02020603050405020304" pitchFamily="18" charset="0"/>
                <a:cs typeface="Times New Roman" panose="02020603050405020304" pitchFamily="18" charset="0"/>
              </a:rPr>
              <a:t>Linear Regression Example 2</a:t>
            </a:r>
            <a:endParaRPr dirty="0">
              <a:latin typeface="Times New Roman" panose="02020603050405020304" pitchFamily="18" charset="0"/>
              <a:cs typeface="Times New Roman" panose="02020603050405020304" pitchFamily="18" charset="0"/>
            </a:endParaRPr>
          </a:p>
        </p:txBody>
      </p:sp>
      <p:sp>
        <p:nvSpPr>
          <p:cNvPr id="507" name="Google Shape;507;p61"/>
          <p:cNvSpPr txBox="1">
            <a:spLocks noGrp="1"/>
          </p:cNvSpPr>
          <p:nvPr>
            <p:ph type="body" idx="1"/>
          </p:nvPr>
        </p:nvSpPr>
        <p:spPr>
          <a:xfrm>
            <a:off x="1981200" y="1600200"/>
            <a:ext cx="7848600" cy="48737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The sales of a company (in million dollars) for each year are shown in the table below.</a:t>
            </a:r>
            <a:endParaRPr dirty="0">
              <a:latin typeface="Times New Roman" panose="02020603050405020304" pitchFamily="18" charset="0"/>
              <a:cs typeface="Times New Roman" panose="02020603050405020304" pitchFamily="18" charset="0"/>
            </a:endParaRPr>
          </a:p>
          <a:p>
            <a:pPr marL="274320" indent="-167640" algn="just">
              <a:spcBef>
                <a:spcPts val="600"/>
              </a:spcBef>
              <a:buSzPts val="1680"/>
              <a:buNone/>
            </a:pPr>
            <a:endParaRPr dirty="0">
              <a:latin typeface="Times New Roman" panose="02020603050405020304" pitchFamily="18" charset="0"/>
              <a:cs typeface="Times New Roman" panose="02020603050405020304" pitchFamily="18" charset="0"/>
            </a:endParaRPr>
          </a:p>
          <a:p>
            <a:pPr marL="274320" indent="-167640" algn="just">
              <a:spcBef>
                <a:spcPts val="600"/>
              </a:spcBef>
              <a:buSzPts val="1680"/>
              <a:buNone/>
            </a:pP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None/>
            </a:pPr>
            <a:endParaRPr dirty="0">
              <a:latin typeface="Times New Roman" panose="02020603050405020304" pitchFamily="18" charset="0"/>
              <a:cs typeface="Times New Roman" panose="02020603050405020304" pitchFamily="18" charset="0"/>
            </a:endParaRPr>
          </a:p>
          <a:p>
            <a:pPr marL="274320" indent="-274320" algn="just">
              <a:spcBef>
                <a:spcPts val="600"/>
              </a:spcBef>
              <a:buSzPts val="1680"/>
              <a:buChar char="🞆"/>
            </a:pPr>
            <a:r>
              <a:rPr lang="en-US" dirty="0">
                <a:latin typeface="Times New Roman" panose="02020603050405020304" pitchFamily="18" charset="0"/>
                <a:cs typeface="Times New Roman" panose="02020603050405020304" pitchFamily="18" charset="0"/>
              </a:rPr>
              <a:t>a) Find the least square regression line y = a x + b.</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Use the least squares regression line as a model to estimate the sales of the company in 2012.</a:t>
            </a:r>
            <a:endParaRPr dirty="0">
              <a:latin typeface="Times New Roman" panose="02020603050405020304" pitchFamily="18" charset="0"/>
              <a:cs typeface="Times New Roman" panose="02020603050405020304" pitchFamily="18" charset="0"/>
            </a:endParaRPr>
          </a:p>
        </p:txBody>
      </p:sp>
      <p:graphicFrame>
        <p:nvGraphicFramePr>
          <p:cNvPr id="508" name="Google Shape;508;p61"/>
          <p:cNvGraphicFramePr/>
          <p:nvPr/>
        </p:nvGraphicFramePr>
        <p:xfrm>
          <a:off x="2514600" y="2590800"/>
          <a:ext cx="6096000" cy="736620"/>
        </p:xfrm>
        <a:graphic>
          <a:graphicData uri="http://schemas.openxmlformats.org/drawingml/2006/table">
            <a:tbl>
              <a:tblPr firstRow="1" bandRow="1">
                <a:noFill/>
              </a:tblPr>
              <a:tblGrid>
                <a:gridCol w="1295400">
                  <a:extLst>
                    <a:ext uri="{9D8B030D-6E8A-4147-A177-3AD203B41FA5}">
                      <a16:colId xmlns="" xmlns:a16="http://schemas.microsoft.com/office/drawing/2014/main" val="20000"/>
                    </a:ext>
                  </a:extLst>
                </a:gridCol>
                <a:gridCol w="7366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228600">
                <a:tc>
                  <a:txBody>
                    <a:bodyPr/>
                    <a:lstStyle/>
                    <a:p>
                      <a:pPr marL="0" marR="0" lvl="0" indent="0" algn="l" rtl="0">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x (year) </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2005</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2006</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2007</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2008</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2009</a:t>
                      </a:r>
                      <a:endParaRPr sz="18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0"/>
                  </a:ext>
                </a:extLst>
              </a:tr>
              <a:tr h="370850">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y (sales)</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12</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19</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29</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37</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45</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1"/>
                  </a:ext>
                </a:extLst>
              </a:tr>
            </a:tbl>
          </a:graphicData>
        </a:graphic>
      </p:graphicFrame>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64</a:t>
            </a:fld>
            <a:endParaRPr lang="en-IN"/>
          </a:p>
        </p:txBody>
      </p:sp>
      <p:sp>
        <p:nvSpPr>
          <p:cNvPr id="4" name="Date Placeholder 3"/>
          <p:cNvSpPr>
            <a:spLocks noGrp="1"/>
          </p:cNvSpPr>
          <p:nvPr>
            <p:ph type="dt" sz="half" idx="10"/>
          </p:nvPr>
        </p:nvSpPr>
        <p:spPr/>
        <p:txBody>
          <a:bodyPr/>
          <a:lstStyle/>
          <a:p>
            <a:fld id="{C92059A0-F8CC-4847-9A52-D8ECB0B37A40}" type="datetime1">
              <a:rPr lang="en-IN" smtClean="0"/>
              <a:pPr/>
              <a:t>02-11-2022</a:t>
            </a:fld>
            <a:endParaRPr lang="en-IN"/>
          </a:p>
        </p:txBody>
      </p:sp>
    </p:spTree>
    <p:extLst>
      <p:ext uri="{BB962C8B-B14F-4D97-AF65-F5344CB8AC3E}">
        <p14:creationId xmlns="" xmlns:p14="http://schemas.microsoft.com/office/powerpoint/2010/main" val="42237938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4" name="Google Shape;514;p62"/>
          <p:cNvSpPr txBox="1">
            <a:spLocks noGrp="1"/>
          </p:cNvSpPr>
          <p:nvPr>
            <p:ph type="body" idx="1"/>
          </p:nvPr>
        </p:nvSpPr>
        <p:spPr>
          <a:xfrm>
            <a:off x="1091821" y="713096"/>
            <a:ext cx="9812740" cy="4873752"/>
          </a:xfrm>
          <a:prstGeom prst="rect">
            <a:avLst/>
          </a:prstGeom>
          <a:noFill/>
          <a:ln>
            <a:noFill/>
          </a:ln>
        </p:spPr>
        <p:txBody>
          <a:bodyPr spcFirstLastPara="1" vert="horz" wrap="square" lIns="91425" tIns="45700" rIns="91425" bIns="45700" rtlCol="0" anchor="t" anchorCtr="0">
            <a:normAutofit/>
          </a:bodyPr>
          <a:lstStyle/>
          <a:p>
            <a:pPr marL="274320" indent="-274320" algn="just">
              <a:spcBef>
                <a:spcPts val="0"/>
              </a:spcBef>
              <a:buSzPts val="1680"/>
              <a:buChar char="🞆"/>
            </a:pPr>
            <a:r>
              <a:rPr lang="en-US" dirty="0">
                <a:latin typeface="Times New Roman" panose="02020603050405020304" pitchFamily="18" charset="0"/>
                <a:cs typeface="Times New Roman" panose="02020603050405020304" pitchFamily="18" charset="0"/>
              </a:rPr>
              <a:t>We first change the variable x into t such that T = X - 2005 and therefore t represents the number of years after 2005. Using T instead of X makes the numbers smaller and therefore manageable. The table of values becomes.</a:t>
            </a:r>
            <a:endParaRPr dirty="0">
              <a:latin typeface="Times New Roman" panose="02020603050405020304" pitchFamily="18" charset="0"/>
              <a:cs typeface="Times New Roman" panose="02020603050405020304" pitchFamily="18" charset="0"/>
            </a:endParaRPr>
          </a:p>
          <a:p>
            <a:pPr marL="274320" indent="-167640" algn="just">
              <a:spcBef>
                <a:spcPts val="600"/>
              </a:spcBef>
              <a:buSzPts val="1680"/>
              <a:buNone/>
            </a:pPr>
            <a:endParaRPr dirty="0">
              <a:latin typeface="Times New Roman" panose="02020603050405020304" pitchFamily="18" charset="0"/>
              <a:cs typeface="Times New Roman" panose="02020603050405020304" pitchFamily="18" charset="0"/>
            </a:endParaRPr>
          </a:p>
          <a:p>
            <a:pPr marL="274320" indent="-167640" algn="just">
              <a:spcBef>
                <a:spcPts val="600"/>
              </a:spcBef>
              <a:buSzPts val="1680"/>
              <a:buNone/>
            </a:pPr>
            <a:endParaRPr dirty="0">
              <a:latin typeface="Times New Roman" panose="02020603050405020304" pitchFamily="18" charset="0"/>
              <a:cs typeface="Times New Roman" panose="02020603050405020304" pitchFamily="18" charset="0"/>
            </a:endParaRPr>
          </a:p>
        </p:txBody>
      </p:sp>
      <p:graphicFrame>
        <p:nvGraphicFramePr>
          <p:cNvPr id="515" name="Google Shape;515;p62"/>
          <p:cNvGraphicFramePr/>
          <p:nvPr/>
        </p:nvGraphicFramePr>
        <p:xfrm>
          <a:off x="2729553" y="3149972"/>
          <a:ext cx="6096000" cy="741700"/>
        </p:xfrm>
        <a:graphic>
          <a:graphicData uri="http://schemas.openxmlformats.org/drawingml/2006/table">
            <a:tbl>
              <a:tblPr firstRow="1" bandRow="1">
                <a:noFill/>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50">
                <a:tc>
                  <a:txBody>
                    <a:bodyPr/>
                    <a:lstStyle/>
                    <a:p>
                      <a:pPr marL="0" marR="0" lvl="0" indent="0" algn="l" rtl="0">
                        <a:spcBef>
                          <a:spcPts val="0"/>
                        </a:spcBef>
                        <a:spcAft>
                          <a:spcPts val="0"/>
                        </a:spcAft>
                        <a:buNone/>
                      </a:pPr>
                      <a:r>
                        <a:rPr lang="en-US" sz="1800"/>
                        <a:t>X (year) </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extLst>
                  <a:ext uri="{0D108BD9-81ED-4DB2-BD59-A6C34878D82A}">
                    <a16:rowId xmlns="" xmlns:a16="http://schemas.microsoft.com/office/drawing/2014/main" val="10000"/>
                  </a:ext>
                </a:extLst>
              </a:tr>
              <a:tr h="370850">
                <a:tc>
                  <a:txBody>
                    <a:bodyPr/>
                    <a:lstStyle/>
                    <a:p>
                      <a:pPr marL="0" marR="0" lvl="0" indent="0" algn="l" rtl="0">
                        <a:spcBef>
                          <a:spcPts val="0"/>
                        </a:spcBef>
                        <a:spcAft>
                          <a:spcPts val="0"/>
                        </a:spcAft>
                        <a:buNone/>
                      </a:pPr>
                      <a:r>
                        <a:rPr lang="en-US" sz="1800"/>
                        <a:t>Y(sales)</a:t>
                      </a:r>
                      <a:endParaRPr sz="1800"/>
                    </a:p>
                  </a:txBody>
                  <a:tcPr marL="91450" marR="91450" marT="45725" marB="45725"/>
                </a:tc>
                <a:tc>
                  <a:txBody>
                    <a:bodyPr/>
                    <a:lstStyle/>
                    <a:p>
                      <a:pPr marL="0" marR="0" lvl="0" indent="0" algn="l" rtl="0">
                        <a:spcBef>
                          <a:spcPts val="0"/>
                        </a:spcBef>
                        <a:spcAft>
                          <a:spcPts val="0"/>
                        </a:spcAft>
                        <a:buNone/>
                      </a:pPr>
                      <a:r>
                        <a:rPr lang="en-US" sz="1800"/>
                        <a:t>12</a:t>
                      </a:r>
                      <a:endParaRPr sz="1800"/>
                    </a:p>
                  </a:txBody>
                  <a:tcPr marL="91450" marR="91450" marT="45725" marB="45725"/>
                </a:tc>
                <a:tc>
                  <a:txBody>
                    <a:bodyPr/>
                    <a:lstStyle/>
                    <a:p>
                      <a:pPr marL="0" marR="0" lvl="0" indent="0" algn="l" rtl="0">
                        <a:spcBef>
                          <a:spcPts val="0"/>
                        </a:spcBef>
                        <a:spcAft>
                          <a:spcPts val="0"/>
                        </a:spcAft>
                        <a:buNone/>
                      </a:pPr>
                      <a:r>
                        <a:rPr lang="en-US" sz="1800"/>
                        <a:t>19</a:t>
                      </a:r>
                      <a:endParaRPr sz="1800"/>
                    </a:p>
                  </a:txBody>
                  <a:tcPr marL="91450" marR="91450" marT="45725" marB="45725"/>
                </a:tc>
                <a:tc>
                  <a:txBody>
                    <a:bodyPr/>
                    <a:lstStyle/>
                    <a:p>
                      <a:pPr marL="0" marR="0" lvl="0" indent="0" algn="l" rtl="0">
                        <a:spcBef>
                          <a:spcPts val="0"/>
                        </a:spcBef>
                        <a:spcAft>
                          <a:spcPts val="0"/>
                        </a:spcAft>
                        <a:buNone/>
                      </a:pPr>
                      <a:r>
                        <a:rPr lang="en-US" sz="1800"/>
                        <a:t>29</a:t>
                      </a:r>
                      <a:endParaRPr sz="1800"/>
                    </a:p>
                  </a:txBody>
                  <a:tcPr marL="91450" marR="91450" marT="45725" marB="45725"/>
                </a:tc>
                <a:tc>
                  <a:txBody>
                    <a:bodyPr/>
                    <a:lstStyle/>
                    <a:p>
                      <a:pPr marL="0" marR="0" lvl="0" indent="0" algn="l" rtl="0">
                        <a:spcBef>
                          <a:spcPts val="0"/>
                        </a:spcBef>
                        <a:spcAft>
                          <a:spcPts val="0"/>
                        </a:spcAft>
                        <a:buNone/>
                      </a:pPr>
                      <a:r>
                        <a:rPr lang="en-US" sz="1800"/>
                        <a:t>37</a:t>
                      </a:r>
                      <a:endParaRPr sz="1800"/>
                    </a:p>
                  </a:txBody>
                  <a:tcPr marL="91450" marR="91450" marT="45725" marB="45725"/>
                </a:tc>
                <a:tc>
                  <a:txBody>
                    <a:bodyPr/>
                    <a:lstStyle/>
                    <a:p>
                      <a:pPr marL="0" marR="0" lvl="0" indent="0" algn="l" rtl="0">
                        <a:spcBef>
                          <a:spcPts val="0"/>
                        </a:spcBef>
                        <a:spcAft>
                          <a:spcPts val="0"/>
                        </a:spcAft>
                        <a:buNone/>
                      </a:pPr>
                      <a:r>
                        <a:rPr lang="en-US" sz="1800" dirty="0"/>
                        <a:t>45</a:t>
                      </a:r>
                      <a:endParaRPr sz="1800" dirty="0"/>
                    </a:p>
                  </a:txBody>
                  <a:tcPr marL="91450" marR="91450" marT="45725" marB="45725"/>
                </a:tc>
                <a:extLst>
                  <a:ext uri="{0D108BD9-81ED-4DB2-BD59-A6C34878D82A}">
                    <a16:rowId xmlns="" xmlns:a16="http://schemas.microsoft.com/office/drawing/2014/main" val="10001"/>
                  </a:ext>
                </a:extLst>
              </a:tr>
            </a:tbl>
          </a:graphicData>
        </a:graphic>
      </p:graphicFrame>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65</a:t>
            </a:fld>
            <a:endParaRPr lang="en-IN"/>
          </a:p>
        </p:txBody>
      </p:sp>
      <p:sp>
        <p:nvSpPr>
          <p:cNvPr id="5" name="Date Placeholder 4"/>
          <p:cNvSpPr>
            <a:spLocks noGrp="1"/>
          </p:cNvSpPr>
          <p:nvPr>
            <p:ph type="dt" sz="half" idx="10"/>
          </p:nvPr>
        </p:nvSpPr>
        <p:spPr/>
        <p:txBody>
          <a:bodyPr/>
          <a:lstStyle/>
          <a:p>
            <a:fld id="{FABEF52B-F989-4142-B3FE-3FCF722CA231}" type="datetime1">
              <a:rPr lang="en-IN" smtClean="0"/>
              <a:pPr/>
              <a:t>02-11-2022</a:t>
            </a:fld>
            <a:endParaRPr lang="en-IN"/>
          </a:p>
        </p:txBody>
      </p:sp>
    </p:spTree>
    <p:extLst>
      <p:ext uri="{BB962C8B-B14F-4D97-AF65-F5344CB8AC3E}">
        <p14:creationId xmlns="" xmlns:p14="http://schemas.microsoft.com/office/powerpoint/2010/main" val="178558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aphicFrame>
        <p:nvGraphicFramePr>
          <p:cNvPr id="522" name="Google Shape;522;p63"/>
          <p:cNvGraphicFramePr/>
          <p:nvPr/>
        </p:nvGraphicFramePr>
        <p:xfrm>
          <a:off x="2674961" y="1196454"/>
          <a:ext cx="6096000" cy="3931990"/>
        </p:xfrm>
        <a:graphic>
          <a:graphicData uri="http://schemas.openxmlformats.org/drawingml/2006/table">
            <a:tbl>
              <a:tblPr firstRow="1" bandRow="1">
                <a:noFill/>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50">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X</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Y</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TY</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T2</a:t>
                      </a:r>
                      <a:endParaRPr sz="24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0"/>
                  </a:ext>
                </a:extLst>
              </a:tr>
              <a:tr h="370850">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0</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12</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0</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0</a:t>
                      </a:r>
                      <a:endParaRPr sz="24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1"/>
                  </a:ext>
                </a:extLst>
              </a:tr>
              <a:tr h="370850">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19</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19</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a:t>
                      </a:r>
                      <a:endParaRPr sz="24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2"/>
                  </a:ext>
                </a:extLst>
              </a:tr>
              <a:tr h="370850">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2</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29</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58</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4</a:t>
                      </a:r>
                      <a:endParaRPr sz="24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3"/>
                  </a:ext>
                </a:extLst>
              </a:tr>
              <a:tr h="370850">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3</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37</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111</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9</a:t>
                      </a:r>
                      <a:endParaRPr sz="24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4"/>
                  </a:ext>
                </a:extLst>
              </a:tr>
              <a:tr h="370850">
                <a:tc>
                  <a:txBody>
                    <a:bodyPr/>
                    <a:lstStyle/>
                    <a:p>
                      <a:pPr marL="0" marR="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4</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45</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180</a:t>
                      </a: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spcBef>
                          <a:spcPts val="0"/>
                        </a:spcBef>
                        <a:spcAft>
                          <a:spcPts val="0"/>
                        </a:spcAft>
                        <a:buNone/>
                      </a:pPr>
                      <a:r>
                        <a:rPr lang="en-US" sz="2400">
                          <a:latin typeface="Times New Roman" panose="02020603050405020304" pitchFamily="18" charset="0"/>
                          <a:cs typeface="Times New Roman" panose="02020603050405020304" pitchFamily="18" charset="0"/>
                        </a:rPr>
                        <a:t>16</a:t>
                      </a:r>
                      <a:endParaRPr sz="24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5"/>
                  </a:ext>
                </a:extLst>
              </a:tr>
              <a:tr h="497850">
                <a:tc>
                  <a:txBody>
                    <a:bodyPr/>
                    <a:lstStyle/>
                    <a:p>
                      <a:pPr marL="0" marR="0" lvl="0" indent="0" algn="ctr" rtl="0">
                        <a:lnSpc>
                          <a:spcPct val="100000"/>
                        </a:lnSpc>
                        <a:spcBef>
                          <a:spcPts val="0"/>
                        </a:spcBef>
                        <a:spcAft>
                          <a:spcPts val="0"/>
                        </a:spcAft>
                        <a:buClr>
                          <a:schemeClr val="dk1"/>
                        </a:buClr>
                        <a:buSzPts val="1800"/>
                        <a:buFont typeface="Century Schoolbook"/>
                        <a:buNone/>
                      </a:pPr>
                      <a:r>
                        <a:rPr lang="en-US" sz="2400">
                          <a:solidFill>
                            <a:schemeClr val="dk1"/>
                          </a:solidFill>
                          <a:latin typeface="Times New Roman" panose="02020603050405020304" pitchFamily="18" charset="0"/>
                          <a:ea typeface="Century Schoolbook"/>
                          <a:cs typeface="Times New Roman" panose="02020603050405020304" pitchFamily="18" charset="0"/>
                          <a:sym typeface="Century Schoolbook"/>
                        </a:rPr>
                        <a:t>ΣX=10</a:t>
                      </a:r>
                      <a:endParaRPr sz="2400">
                        <a:solidFill>
                          <a:schemeClr val="dk1"/>
                        </a:solidFill>
                        <a:latin typeface="Times New Roman" panose="02020603050405020304" pitchFamily="18" charset="0"/>
                        <a:ea typeface="Century Schoolbook"/>
                        <a:cs typeface="Times New Roman" panose="02020603050405020304" pitchFamily="18" charset="0"/>
                        <a:sym typeface="Century Schoolbook"/>
                      </a:endParaRPr>
                    </a:p>
                  </a:txBody>
                  <a:tcPr marL="9525" marR="9525" marT="19050" marB="19050" anchor="ctr"/>
                </a:tc>
                <a:tc>
                  <a:txBody>
                    <a:bodyPr/>
                    <a:lstStyle/>
                    <a:p>
                      <a:pPr marL="0" marR="0" lvl="0" indent="0" algn="ctr" rtl="0">
                        <a:lnSpc>
                          <a:spcPct val="100000"/>
                        </a:lnSpc>
                        <a:spcBef>
                          <a:spcPts val="0"/>
                        </a:spcBef>
                        <a:spcAft>
                          <a:spcPts val="0"/>
                        </a:spcAft>
                        <a:buClr>
                          <a:schemeClr val="dk1"/>
                        </a:buClr>
                        <a:buSzPts val="1800"/>
                        <a:buFont typeface="Century Schoolbook"/>
                        <a:buNone/>
                      </a:pPr>
                      <a:endParaRPr sz="24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800"/>
                        <a:buFont typeface="Century Schoolbook"/>
                        <a:buNone/>
                      </a:pPr>
                      <a:r>
                        <a:rPr lang="en-US" sz="2400">
                          <a:latin typeface="Times New Roman" panose="02020603050405020304" pitchFamily="18" charset="0"/>
                          <a:cs typeface="Times New Roman" panose="02020603050405020304" pitchFamily="18" charset="0"/>
                        </a:rPr>
                        <a:t>ΣY=142</a:t>
                      </a:r>
                      <a:endParaRPr sz="24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entury Schoolbook"/>
                        <a:buNone/>
                      </a:pPr>
                      <a:endParaRPr sz="24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800"/>
                        <a:buFont typeface="Century Schoolbook"/>
                        <a:buNone/>
                      </a:pPr>
                      <a:r>
                        <a:rPr lang="en-US" sz="2400">
                          <a:latin typeface="Times New Roman" panose="02020603050405020304" pitchFamily="18" charset="0"/>
                          <a:cs typeface="Times New Roman" panose="02020603050405020304" pitchFamily="18" charset="0"/>
                        </a:rPr>
                        <a:t>ΣXY=368</a:t>
                      </a:r>
                      <a:endParaRPr sz="240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4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entury Schoolbook"/>
                        <a:buNone/>
                      </a:pPr>
                      <a:endParaRPr sz="2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800"/>
                        <a:buFont typeface="Century Schoolbook"/>
                        <a:buNone/>
                      </a:pPr>
                      <a:r>
                        <a:rPr lang="en-US" sz="2400" dirty="0">
                          <a:latin typeface="Times New Roman" panose="02020603050405020304" pitchFamily="18" charset="0"/>
                          <a:cs typeface="Times New Roman" panose="02020603050405020304" pitchFamily="18" charset="0"/>
                        </a:rPr>
                        <a:t>ΣX2=30</a:t>
                      </a:r>
                      <a:endParaRPr sz="2400"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4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66</a:t>
            </a:fld>
            <a:endParaRPr lang="en-IN"/>
          </a:p>
        </p:txBody>
      </p:sp>
      <p:sp>
        <p:nvSpPr>
          <p:cNvPr id="5" name="Date Placeholder 4"/>
          <p:cNvSpPr>
            <a:spLocks noGrp="1"/>
          </p:cNvSpPr>
          <p:nvPr>
            <p:ph type="dt" sz="half" idx="10"/>
          </p:nvPr>
        </p:nvSpPr>
        <p:spPr/>
        <p:txBody>
          <a:bodyPr/>
          <a:lstStyle/>
          <a:p>
            <a:fld id="{5229D9A5-9BD8-491C-AA9E-3F1D86D05DDC}" type="datetime1">
              <a:rPr lang="en-IN" smtClean="0"/>
              <a:pPr/>
              <a:t>02-11-2022</a:t>
            </a:fld>
            <a:endParaRPr lang="en-IN"/>
          </a:p>
        </p:txBody>
      </p:sp>
    </p:spTree>
    <p:extLst>
      <p:ext uri="{BB962C8B-B14F-4D97-AF65-F5344CB8AC3E}">
        <p14:creationId xmlns="" xmlns:p14="http://schemas.microsoft.com/office/powerpoint/2010/main" val="2582535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64"/>
          <p:cNvSpPr txBox="1">
            <a:spLocks noGrp="1"/>
          </p:cNvSpPr>
          <p:nvPr>
            <p:ph type="body" idx="1"/>
          </p:nvPr>
        </p:nvSpPr>
        <p:spPr>
          <a:xfrm>
            <a:off x="764275" y="767687"/>
            <a:ext cx="10536072" cy="4873752"/>
          </a:xfrm>
          <a:prstGeom prst="rect">
            <a:avLst/>
          </a:prstGeom>
          <a:noFill/>
          <a:ln>
            <a:noFill/>
          </a:ln>
        </p:spPr>
        <p:txBody>
          <a:bodyPr spcFirstLastPara="1" vert="horz" wrap="square" lIns="91425" tIns="45700" rIns="91425" bIns="45700" rtlCol="0" anchor="t" anchorCtr="0">
            <a:normAutofit/>
          </a:bodyPr>
          <a:lstStyle/>
          <a:p>
            <a:pPr marL="274320" indent="-274320">
              <a:lnSpc>
                <a:spcPct val="150000"/>
              </a:lnSpc>
              <a:spcBef>
                <a:spcPts val="0"/>
              </a:spcBef>
              <a:buSzPts val="1680"/>
              <a:buChar char="🞆"/>
            </a:pPr>
            <a:r>
              <a:rPr lang="en-US" dirty="0">
                <a:latin typeface="Times New Roman" panose="02020603050405020304" pitchFamily="18" charset="0"/>
                <a:cs typeface="Times New Roman" panose="02020603050405020304" pitchFamily="18" charset="0"/>
              </a:rPr>
              <a:t>We now calculate a and b using the least square regression formulas for a and b.</a:t>
            </a:r>
            <a:endParaRPr dirty="0">
              <a:latin typeface="Times New Roman" panose="02020603050405020304" pitchFamily="18" charset="0"/>
              <a:cs typeface="Times New Roman" panose="02020603050405020304" pitchFamily="18" charset="0"/>
            </a:endParaRPr>
          </a:p>
          <a:p>
            <a:pPr marL="274320" indent="-274320">
              <a:lnSpc>
                <a:spcPct val="150000"/>
              </a:lnSpc>
              <a:spcBef>
                <a:spcPts val="600"/>
              </a:spcBef>
              <a:buSzPts val="1680"/>
              <a:buChar char="🞆"/>
            </a:pPr>
            <a:r>
              <a:rPr lang="en-US" dirty="0">
                <a:latin typeface="Times New Roman" panose="02020603050405020304" pitchFamily="18" charset="0"/>
                <a:cs typeface="Times New Roman" panose="02020603050405020304" pitchFamily="18" charset="0"/>
              </a:rPr>
              <a:t>a = (</a:t>
            </a:r>
            <a:r>
              <a:rPr lang="en-US" dirty="0" err="1">
                <a:latin typeface="Times New Roman" panose="02020603050405020304" pitchFamily="18" charset="0"/>
                <a:cs typeface="Times New Roman" panose="02020603050405020304" pitchFamily="18" charset="0"/>
              </a:rPr>
              <a:t>nΣt</a:t>
            </a:r>
            <a:r>
              <a:rPr lang="en-US" dirty="0">
                <a:latin typeface="Times New Roman" panose="02020603050405020304" pitchFamily="18" charset="0"/>
                <a:cs typeface="Times New Roman" panose="02020603050405020304" pitchFamily="18" charset="0"/>
              </a:rPr>
              <a:t> y - </a:t>
            </a:r>
            <a:r>
              <a:rPr lang="en-US" dirty="0" err="1">
                <a:latin typeface="Times New Roman" panose="02020603050405020304" pitchFamily="18" charset="0"/>
                <a:cs typeface="Times New Roman" panose="02020603050405020304" pitchFamily="18" charset="0"/>
              </a:rPr>
              <a:t>ΣtΣy</a:t>
            </a:r>
            <a:r>
              <a:rPr lang="en-US" dirty="0">
                <a:latin typeface="Times New Roman" panose="02020603050405020304" pitchFamily="18" charset="0"/>
                <a:cs typeface="Times New Roman" panose="02020603050405020304" pitchFamily="18" charset="0"/>
              </a:rPr>
              <a:t>) / (nΣt</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Σt</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(5*368 - 10*142) / (5*30 - 10</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8.4</a:t>
            </a:r>
            <a:endParaRPr dirty="0">
              <a:latin typeface="Times New Roman" panose="02020603050405020304" pitchFamily="18" charset="0"/>
              <a:cs typeface="Times New Roman" panose="02020603050405020304" pitchFamily="18" charset="0"/>
            </a:endParaRPr>
          </a:p>
          <a:p>
            <a:pPr marL="274320" indent="-274320">
              <a:lnSpc>
                <a:spcPct val="150000"/>
              </a:lnSpc>
              <a:spcBef>
                <a:spcPts val="600"/>
              </a:spcBef>
              <a:buSzPts val="1680"/>
              <a:buChar char="🞆"/>
            </a:pPr>
            <a:r>
              <a:rPr lang="en-US" dirty="0">
                <a:latin typeface="Times New Roman" panose="02020603050405020304" pitchFamily="18" charset="0"/>
                <a:cs typeface="Times New Roman" panose="02020603050405020304" pitchFamily="18" charset="0"/>
              </a:rPr>
              <a:t>b) In 2012, t = 2012 - 2005 = 7</a:t>
            </a:r>
            <a:endParaRPr dirty="0">
              <a:latin typeface="Times New Roman" panose="02020603050405020304" pitchFamily="18" charset="0"/>
              <a:cs typeface="Times New Roman" panose="02020603050405020304" pitchFamily="18" charset="0"/>
            </a:endParaRPr>
          </a:p>
          <a:p>
            <a:pPr marL="274320" indent="-274320">
              <a:lnSpc>
                <a:spcPct val="150000"/>
              </a:lnSpc>
              <a:spcBef>
                <a:spcPts val="600"/>
              </a:spcBef>
              <a:buSzPts val="1680"/>
              <a:buChar char="🞆"/>
            </a:pPr>
            <a:r>
              <a:rPr lang="en-US" dirty="0">
                <a:latin typeface="Times New Roman" panose="02020603050405020304" pitchFamily="18" charset="0"/>
                <a:cs typeface="Times New Roman" panose="02020603050405020304" pitchFamily="18" charset="0"/>
              </a:rPr>
              <a:t>The estimated sales in 2012 are: y = 8.4 * 7 + 11.6 = 70.4 million dollars.</a:t>
            </a:r>
            <a:endParaRPr dirty="0">
              <a:latin typeface="Times New Roman" panose="02020603050405020304" pitchFamily="18" charset="0"/>
              <a:cs typeface="Times New Roman" panose="02020603050405020304" pitchFamily="18" charset="0"/>
            </a:endParaRPr>
          </a:p>
          <a:p>
            <a:pPr marL="274320" indent="-167640">
              <a:lnSpc>
                <a:spcPct val="150000"/>
              </a:lnSpc>
              <a:spcBef>
                <a:spcPts val="600"/>
              </a:spcBef>
              <a:buSzPts val="1680"/>
              <a:buNone/>
            </a:pPr>
            <a:endParaRPr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67</a:t>
            </a:fld>
            <a:endParaRPr lang="en-IN"/>
          </a:p>
        </p:txBody>
      </p:sp>
      <p:sp>
        <p:nvSpPr>
          <p:cNvPr id="5" name="Date Placeholder 4"/>
          <p:cNvSpPr>
            <a:spLocks noGrp="1"/>
          </p:cNvSpPr>
          <p:nvPr>
            <p:ph type="dt" sz="half" idx="10"/>
          </p:nvPr>
        </p:nvSpPr>
        <p:spPr/>
        <p:txBody>
          <a:bodyPr/>
          <a:lstStyle/>
          <a:p>
            <a:fld id="{6362E055-2FF6-4F06-80FD-0C8BC4BF952F}" type="datetime1">
              <a:rPr lang="en-IN" smtClean="0"/>
              <a:pPr/>
              <a:t>02-11-2022</a:t>
            </a:fld>
            <a:endParaRPr lang="en-IN"/>
          </a:p>
        </p:txBody>
      </p:sp>
    </p:spTree>
    <p:extLst>
      <p:ext uri="{BB962C8B-B14F-4D97-AF65-F5344CB8AC3E}">
        <p14:creationId xmlns="" xmlns:p14="http://schemas.microsoft.com/office/powerpoint/2010/main" val="16794731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994CF6-3550-4988-9FE0-4B8AB142CF8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Linear Regression Example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B7996B99-9BF9-4E39-8D6A-BD9E1EF4663B}"/>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94560" y="1524001"/>
            <a:ext cx="7802880" cy="4362291"/>
          </a:xfrm>
        </p:spPr>
      </p:pic>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68</a:t>
            </a:fld>
            <a:endParaRPr lang="en-IN"/>
          </a:p>
        </p:txBody>
      </p:sp>
      <p:sp>
        <p:nvSpPr>
          <p:cNvPr id="6" name="Date Placeholder 5"/>
          <p:cNvSpPr>
            <a:spLocks noGrp="1"/>
          </p:cNvSpPr>
          <p:nvPr>
            <p:ph type="dt" sz="half" idx="10"/>
          </p:nvPr>
        </p:nvSpPr>
        <p:spPr/>
        <p:txBody>
          <a:bodyPr/>
          <a:lstStyle/>
          <a:p>
            <a:fld id="{5770CBF0-DEBD-4FFB-8869-D93D1EDB0B63}" type="datetime1">
              <a:rPr lang="en-IN" smtClean="0"/>
              <a:pPr/>
              <a:t>02-11-2022</a:t>
            </a:fld>
            <a:endParaRPr lang="en-IN"/>
          </a:p>
        </p:txBody>
      </p:sp>
    </p:spTree>
    <p:extLst>
      <p:ext uri="{BB962C8B-B14F-4D97-AF65-F5344CB8AC3E}">
        <p14:creationId xmlns="" xmlns:p14="http://schemas.microsoft.com/office/powerpoint/2010/main" val="110773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Types of Machine Learning</a:t>
            </a:r>
            <a:endParaRPr lang="tr-TR" sz="32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normAutofit/>
          </a:bodyPr>
          <a:lstStyle/>
          <a:p>
            <a:fld id="{6DF4C409-C017-451C-B236-E185BBA6E0E4}" type="slidenum">
              <a:rPr lang="tr-TR" smtClean="0"/>
              <a:pPr/>
              <a:t>7</a:t>
            </a:fld>
            <a:endParaRPr lang="tr-TR" dirty="0"/>
          </a:p>
        </p:txBody>
      </p:sp>
      <p:sp>
        <p:nvSpPr>
          <p:cNvPr id="84995" name="Rectangle 3"/>
          <p:cNvSpPr>
            <a:spLocks noGrp="1" noChangeArrowheads="1"/>
          </p:cNvSpPr>
          <p:nvPr>
            <p:ph sz="quarter" idx="1"/>
          </p:nvPr>
        </p:nvSpPr>
        <p:spPr/>
        <p:txBody>
          <a:bodyPr>
            <a:normAutofit/>
          </a:bodyPr>
          <a:lstStyle/>
          <a:p>
            <a:pPr algn="just"/>
            <a:r>
              <a:rPr lang="tr-TR" dirty="0" smtClean="0">
                <a:latin typeface="Times New Roman" panose="02020603050405020304" pitchFamily="18" charset="0"/>
                <a:cs typeface="Times New Roman" panose="02020603050405020304" pitchFamily="18" charset="0"/>
              </a:rPr>
              <a:t>Supervised </a:t>
            </a:r>
            <a:r>
              <a:rPr lang="tr-TR" dirty="0">
                <a:latin typeface="Times New Roman" panose="02020603050405020304" pitchFamily="18" charset="0"/>
                <a:cs typeface="Times New Roman" panose="02020603050405020304" pitchFamily="18" charset="0"/>
              </a:rPr>
              <a:t>Learning</a:t>
            </a:r>
          </a:p>
          <a:p>
            <a:pPr lvl="1" algn="just"/>
            <a:r>
              <a:rPr lang="tr-TR" sz="2800" dirty="0">
                <a:latin typeface="Times New Roman" panose="02020603050405020304" pitchFamily="18" charset="0"/>
                <a:cs typeface="Times New Roman" panose="02020603050405020304" pitchFamily="18" charset="0"/>
              </a:rPr>
              <a:t>Classification</a:t>
            </a:r>
          </a:p>
          <a:p>
            <a:pPr lvl="1" algn="just"/>
            <a:r>
              <a:rPr lang="tr-TR" sz="2800" dirty="0">
                <a:latin typeface="Times New Roman" panose="02020603050405020304" pitchFamily="18" charset="0"/>
                <a:cs typeface="Times New Roman" panose="02020603050405020304" pitchFamily="18" charset="0"/>
              </a:rPr>
              <a:t>Regression</a:t>
            </a:r>
          </a:p>
          <a:p>
            <a:pPr algn="just"/>
            <a:r>
              <a:rPr lang="tr-TR" dirty="0">
                <a:latin typeface="Times New Roman" panose="02020603050405020304" pitchFamily="18" charset="0"/>
                <a:cs typeface="Times New Roman" panose="02020603050405020304" pitchFamily="18" charset="0"/>
              </a:rPr>
              <a:t>Unsupervised </a:t>
            </a:r>
            <a:r>
              <a:rPr lang="tr-TR" dirty="0" smtClean="0">
                <a:latin typeface="Times New Roman" panose="02020603050405020304" pitchFamily="18" charset="0"/>
                <a:cs typeface="Times New Roman" panose="02020603050405020304" pitchFamily="18" charset="0"/>
              </a:rPr>
              <a:t>Learning</a:t>
            </a:r>
            <a:endParaRPr lang="en-IN" dirty="0" smtClean="0">
              <a:latin typeface="Times New Roman" panose="02020603050405020304" pitchFamily="18" charset="0"/>
              <a:cs typeface="Times New Roman" panose="02020603050405020304" pitchFamily="18" charset="0"/>
            </a:endParaRPr>
          </a:p>
          <a:p>
            <a:pPr lvl="1" algn="just"/>
            <a:r>
              <a:rPr lang="en-IN" sz="2800" dirty="0">
                <a:latin typeface="Times New Roman" panose="02020603050405020304" pitchFamily="18" charset="0"/>
                <a:cs typeface="Times New Roman" panose="02020603050405020304" pitchFamily="18" charset="0"/>
              </a:rPr>
              <a:t>Clustering</a:t>
            </a:r>
          </a:p>
          <a:p>
            <a:pPr lvl="1" algn="just"/>
            <a:r>
              <a:rPr lang="en-IN" sz="2800" dirty="0">
                <a:latin typeface="Times New Roman" panose="02020603050405020304" pitchFamily="18" charset="0"/>
                <a:cs typeface="Times New Roman" panose="02020603050405020304" pitchFamily="18" charset="0"/>
              </a:rPr>
              <a:t>Association</a:t>
            </a:r>
          </a:p>
          <a:p>
            <a:pPr lvl="1" algn="just"/>
            <a:r>
              <a:rPr lang="en-IN" sz="2800" dirty="0">
                <a:latin typeface="Times New Roman" panose="02020603050405020304" pitchFamily="18" charset="0"/>
                <a:cs typeface="Times New Roman" panose="02020603050405020304" pitchFamily="18" charset="0"/>
              </a:rPr>
              <a:t>Dimensionality Reduction</a:t>
            </a:r>
            <a:endParaRPr lang="tr-TR" sz="2800"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Reinforcement Learning</a:t>
            </a: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Date Placeholder 2"/>
          <p:cNvSpPr>
            <a:spLocks noGrp="1"/>
          </p:cNvSpPr>
          <p:nvPr>
            <p:ph type="dt" sz="half" idx="10"/>
          </p:nvPr>
        </p:nvSpPr>
        <p:spPr/>
        <p:txBody>
          <a:bodyPr/>
          <a:lstStyle/>
          <a:p>
            <a:fld id="{B8A335B5-454F-4938-AC0D-3AD37D476F2C}" type="datetime1">
              <a:rPr lang="en-IN" smtClean="0"/>
              <a:pPr/>
              <a:t>02-11-2022</a:t>
            </a:fld>
            <a:endParaRPr lang="en-IN"/>
          </a:p>
        </p:txBody>
      </p:sp>
    </p:spTree>
    <p:extLst>
      <p:ext uri="{BB962C8B-B14F-4D97-AF65-F5344CB8AC3E}">
        <p14:creationId xmlns="" xmlns:p14="http://schemas.microsoft.com/office/powerpoint/2010/main" val="1117459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lgn="ctr">
              <a:spcBef>
                <a:spcPts val="0"/>
              </a:spcBef>
              <a:buClr>
                <a:srgbClr val="008000"/>
              </a:buClr>
              <a:buSzPts val="3600"/>
            </a:pPr>
            <a:r>
              <a:rPr lang="en-US" sz="3600" b="1" dirty="0">
                <a:latin typeface="Times New Roman" panose="02020603050405020304" pitchFamily="18" charset="0"/>
                <a:ea typeface="+mn-ea"/>
                <a:cs typeface="Times New Roman" panose="02020603050405020304" pitchFamily="18" charset="0"/>
                <a:sym typeface="Century Schoolbook"/>
              </a:rPr>
              <a:t>Supervised Learning</a:t>
            </a:r>
            <a:r>
              <a:rPr lang="en-US" sz="3600" b="1" dirty="0">
                <a:latin typeface="Times New Roman" panose="02020603050405020304" pitchFamily="18" charset="0"/>
                <a:ea typeface="+mn-ea"/>
                <a:cs typeface="Times New Roman" panose="02020603050405020304" pitchFamily="18" charset="0"/>
              </a:rPr>
              <a:t/>
            </a:r>
            <a:br>
              <a:rPr lang="en-US" sz="3600" b="1" dirty="0">
                <a:latin typeface="Times New Roman" panose="02020603050405020304" pitchFamily="18" charset="0"/>
                <a:ea typeface="+mn-ea"/>
                <a:cs typeface="Times New Roman" panose="02020603050405020304" pitchFamily="18" charset="0"/>
              </a:rPr>
            </a:br>
            <a:endParaRPr sz="3600" b="1" dirty="0">
              <a:latin typeface="Times New Roman" panose="02020603050405020304" pitchFamily="18" charset="0"/>
              <a:ea typeface="+mn-ea"/>
              <a:cs typeface="Times New Roman" panose="02020603050405020304" pitchFamily="18" charset="0"/>
            </a:endParaRPr>
          </a:p>
        </p:txBody>
      </p:sp>
      <p:sp>
        <p:nvSpPr>
          <p:cNvPr id="155" name="Google Shape;155;p4"/>
          <p:cNvSpPr txBox="1">
            <a:spLocks noGrp="1"/>
          </p:cNvSpPr>
          <p:nvPr>
            <p:ph type="body" idx="1"/>
          </p:nvPr>
        </p:nvSpPr>
        <p:spPr>
          <a:xfrm>
            <a:off x="777922" y="846138"/>
            <a:ext cx="10849969" cy="5593080"/>
          </a:xfrm>
          <a:prstGeom prst="rect">
            <a:avLst/>
          </a:prstGeom>
          <a:noFill/>
          <a:ln>
            <a:noFill/>
          </a:ln>
        </p:spPr>
        <p:txBody>
          <a:bodyPr spcFirstLastPara="1" vert="horz" wrap="square" lIns="91425" tIns="45700" rIns="91425" bIns="45700" rtlCol="0" anchor="t" anchorCtr="0">
            <a:noAutofit/>
          </a:bodyPr>
          <a:lstStyle/>
          <a:p>
            <a:pPr marL="274320" indent="-175641" algn="just">
              <a:lnSpc>
                <a:spcPct val="100000"/>
              </a:lnSpc>
              <a:spcBef>
                <a:spcPts val="0"/>
              </a:spcBef>
              <a:buSzPts val="1554"/>
              <a:buNone/>
            </a:pP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Char char="🞆"/>
            </a:pPr>
            <a:r>
              <a:rPr lang="en-US" sz="2400" dirty="0">
                <a:latin typeface="Times New Roman" panose="02020603050405020304" pitchFamily="18" charset="0"/>
                <a:cs typeface="Times New Roman" panose="02020603050405020304" pitchFamily="18" charset="0"/>
              </a:rPr>
              <a:t>Supervised learning need input variables (x) and an output variable (Y) and for the an algorithm to learn the mapping function from the input to the output.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Y = f(X)</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Char char="🞆"/>
            </a:pPr>
            <a:r>
              <a:rPr lang="en-US" sz="2400" dirty="0">
                <a:latin typeface="Times New Roman" panose="02020603050405020304" pitchFamily="18" charset="0"/>
                <a:cs typeface="Times New Roman" panose="02020603050405020304" pitchFamily="18" charset="0"/>
              </a:rPr>
              <a:t>The goal is to approximate the mapping function so well that when you have new input data (x) that you can predict the output variables (Y) for that data.</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Char char="🞆"/>
            </a:pPr>
            <a:r>
              <a:rPr lang="en-US" sz="2400" dirty="0">
                <a:latin typeface="Times New Roman" panose="02020603050405020304" pitchFamily="18" charset="0"/>
                <a:cs typeface="Times New Roman" panose="02020603050405020304" pitchFamily="18" charset="0"/>
              </a:rPr>
              <a:t>It is called supervised learning because the process of an algorithm learning from the training dataset can be thought of as a teacher supervising the learning process. </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Char char="🞆"/>
            </a:pPr>
            <a:r>
              <a:rPr lang="en-US" sz="2400" dirty="0">
                <a:latin typeface="Times New Roman" panose="02020603050405020304" pitchFamily="18" charset="0"/>
                <a:cs typeface="Times New Roman" panose="02020603050405020304" pitchFamily="18" charset="0"/>
              </a:rPr>
              <a:t>The algorithm iteratively makes predictions on the training data and is corrected by the teacher.</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Char char="🞆"/>
            </a:pPr>
            <a:r>
              <a:rPr lang="en-US" sz="2400" dirty="0">
                <a:latin typeface="Times New Roman" panose="02020603050405020304" pitchFamily="18" charset="0"/>
                <a:cs typeface="Times New Roman" panose="02020603050405020304" pitchFamily="18" charset="0"/>
              </a:rPr>
              <a:t>Learning stops when the algorithm achieves an acceptable level of performance</a:t>
            </a:r>
            <a:endParaRPr sz="2400" dirty="0">
              <a:latin typeface="Times New Roman" panose="02020603050405020304" pitchFamily="18" charset="0"/>
              <a:cs typeface="Times New Roman" panose="02020603050405020304" pitchFamily="18" charset="0"/>
            </a:endParaRPr>
          </a:p>
          <a:p>
            <a:pPr marL="274320" indent="-274320" algn="just">
              <a:lnSpc>
                <a:spcPct val="100000"/>
              </a:lnSpc>
              <a:spcBef>
                <a:spcPts val="600"/>
              </a:spcBef>
              <a:buSzPts val="1554"/>
              <a:buChar char="🞆"/>
            </a:pPr>
            <a:r>
              <a:rPr lang="en-US" sz="2400" dirty="0">
                <a:latin typeface="Times New Roman" panose="02020603050405020304" pitchFamily="18" charset="0"/>
                <a:cs typeface="Times New Roman" panose="02020603050405020304" pitchFamily="18" charset="0"/>
              </a:rPr>
              <a:t>As we provide it with more and more examples, it is able to learn more properly so that it can undertake the task and yield us the output more accurately. </a:t>
            </a:r>
            <a:endParaRPr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smtClean="0"/>
              <a:t>R K Aishwaryalakshmi, AP/CSE</a:t>
            </a:r>
            <a:endParaRPr lang="en-IN"/>
          </a:p>
        </p:txBody>
      </p:sp>
      <p:sp>
        <p:nvSpPr>
          <p:cNvPr id="3" name="Slide Number Placeholder 2"/>
          <p:cNvSpPr>
            <a:spLocks noGrp="1"/>
          </p:cNvSpPr>
          <p:nvPr>
            <p:ph type="sldNum" sz="quarter" idx="12"/>
          </p:nvPr>
        </p:nvSpPr>
        <p:spPr/>
        <p:txBody>
          <a:bodyPr/>
          <a:lstStyle/>
          <a:p>
            <a:fld id="{DE5B7B50-1DF5-4806-8BF9-3AEB3A130499}" type="slidenum">
              <a:rPr lang="en-IN" smtClean="0"/>
              <a:pPr/>
              <a:t>8</a:t>
            </a:fld>
            <a:endParaRPr lang="en-IN"/>
          </a:p>
        </p:txBody>
      </p:sp>
      <p:sp>
        <p:nvSpPr>
          <p:cNvPr id="4" name="Date Placeholder 3"/>
          <p:cNvSpPr>
            <a:spLocks noGrp="1"/>
          </p:cNvSpPr>
          <p:nvPr>
            <p:ph type="dt" sz="half" idx="10"/>
          </p:nvPr>
        </p:nvSpPr>
        <p:spPr/>
        <p:txBody>
          <a:bodyPr/>
          <a:lstStyle/>
          <a:p>
            <a:fld id="{D90311F7-DD9D-4902-A0C5-499FC02CA179}" type="datetime1">
              <a:rPr lang="en-IN" smtClean="0"/>
              <a:pPr/>
              <a:t>02-11-2022</a:t>
            </a:fld>
            <a:endParaRPr lang="en-IN"/>
          </a:p>
        </p:txBody>
      </p:sp>
    </p:spTree>
    <p:extLst>
      <p:ext uri="{BB962C8B-B14F-4D97-AF65-F5344CB8AC3E}">
        <p14:creationId xmlns="" xmlns:p14="http://schemas.microsoft.com/office/powerpoint/2010/main" val="1042997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1" name="Google Shape;161;p5"/>
          <p:cNvPicPr preferRelativeResize="0">
            <a:picLocks noGrp="1"/>
          </p:cNvPicPr>
          <p:nvPr>
            <p:ph type="body" idx="1"/>
          </p:nvPr>
        </p:nvPicPr>
        <p:blipFill rotWithShape="1">
          <a:blip r:embed="rId3">
            <a:alphaModFix/>
          </a:blip>
          <a:srcRect/>
          <a:stretch/>
        </p:blipFill>
        <p:spPr>
          <a:xfrm>
            <a:off x="1392073" y="406849"/>
            <a:ext cx="9498840" cy="2541067"/>
          </a:xfrm>
          <a:prstGeom prst="rect">
            <a:avLst/>
          </a:prstGeom>
          <a:noFill/>
          <a:ln>
            <a:noFill/>
          </a:ln>
        </p:spPr>
      </p:pic>
      <p:sp>
        <p:nvSpPr>
          <p:cNvPr id="5" name="Google Shape;167;p6"/>
          <p:cNvSpPr txBox="1">
            <a:spLocks/>
          </p:cNvSpPr>
          <p:nvPr/>
        </p:nvSpPr>
        <p:spPr>
          <a:xfrm>
            <a:off x="893928" y="3287609"/>
            <a:ext cx="10495129" cy="3502152"/>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80000"/>
              </a:lnSpc>
              <a:spcBef>
                <a:spcPts val="0"/>
              </a:spcBef>
              <a:buSzPts val="168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Supervised learning problems can be further grouped into regression and classification problems.</a:t>
            </a:r>
          </a:p>
          <a:p>
            <a:pPr marL="274320" indent="-274320" algn="just">
              <a:lnSpc>
                <a:spcPct val="80000"/>
              </a:lnSpc>
              <a:spcBef>
                <a:spcPts val="600"/>
              </a:spcBef>
              <a:buSzPts val="168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Classification:</a:t>
            </a:r>
            <a:r>
              <a:rPr lang="en-US" sz="2000" dirty="0" smtClean="0">
                <a:latin typeface="Times New Roman" panose="02020603050405020304" pitchFamily="18" charset="0"/>
                <a:cs typeface="Times New Roman" panose="02020603050405020304" pitchFamily="18" charset="0"/>
              </a:rPr>
              <a:t> A classification problem is when the output variable is a category, such as “red” or “blue” or “disease” and “no disease”.</a:t>
            </a:r>
          </a:p>
          <a:p>
            <a:pPr marL="274320" indent="-274320" algn="just">
              <a:lnSpc>
                <a:spcPct val="80000"/>
              </a:lnSpc>
              <a:spcBef>
                <a:spcPts val="600"/>
              </a:spcBef>
              <a:buSzPts val="168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Regression:</a:t>
            </a:r>
            <a:r>
              <a:rPr lang="en-US" sz="2000" dirty="0" smtClean="0">
                <a:latin typeface="Times New Roman" panose="02020603050405020304" pitchFamily="18" charset="0"/>
                <a:cs typeface="Times New Roman" panose="02020603050405020304" pitchFamily="18" charset="0"/>
              </a:rPr>
              <a:t> A regression problem is when the output variable is a real value, such as “dollars” or “weight”.</a:t>
            </a:r>
          </a:p>
          <a:p>
            <a:pPr marL="274320" indent="-274320" algn="just">
              <a:lnSpc>
                <a:spcPct val="80000"/>
              </a:lnSpc>
              <a:spcBef>
                <a:spcPts val="600"/>
              </a:spcBef>
              <a:buSzPts val="168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Some popular examples of supervised machine learning algorithms are:</a:t>
            </a:r>
          </a:p>
          <a:p>
            <a:pPr marL="548640" lvl="2" indent="-182880" algn="just">
              <a:lnSpc>
                <a:spcPct val="80000"/>
              </a:lnSpc>
              <a:spcBef>
                <a:spcPts val="600"/>
              </a:spcBef>
              <a:buSzPts val="126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Linear regression for regression problems.</a:t>
            </a:r>
          </a:p>
          <a:p>
            <a:pPr marL="548640" lvl="2" indent="-182880" algn="just">
              <a:lnSpc>
                <a:spcPct val="80000"/>
              </a:lnSpc>
              <a:spcBef>
                <a:spcPts val="600"/>
              </a:spcBef>
              <a:buSzPts val="126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Random forest for classification and regression problems.</a:t>
            </a:r>
          </a:p>
          <a:p>
            <a:pPr marL="548640" lvl="2" indent="-182880" algn="just">
              <a:lnSpc>
                <a:spcPct val="80000"/>
              </a:lnSpc>
              <a:spcBef>
                <a:spcPts val="600"/>
              </a:spcBef>
              <a:buSzPts val="126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Support vector machines for classification problems.</a:t>
            </a:r>
          </a:p>
          <a:p>
            <a:pPr marL="640080" lvl="1" indent="-167640" algn="just">
              <a:spcBef>
                <a:spcPts val="420"/>
              </a:spcBef>
              <a:buSzPts val="1680"/>
              <a:buFont typeface="Arial" panose="020B0604020202020204" pitchFamily="34" charset="0"/>
              <a:buNone/>
            </a:pPr>
            <a:endParaRPr lang="en-US" sz="2000" dirty="0"/>
          </a:p>
        </p:txBody>
      </p:sp>
      <p:sp>
        <p:nvSpPr>
          <p:cNvPr id="3" name="Footer Placeholder 2"/>
          <p:cNvSpPr>
            <a:spLocks noGrp="1"/>
          </p:cNvSpPr>
          <p:nvPr>
            <p:ph type="ftr" sz="quarter" idx="11"/>
          </p:nvPr>
        </p:nvSpPr>
        <p:spPr/>
        <p:txBody>
          <a:bodyPr/>
          <a:lstStyle/>
          <a:p>
            <a:r>
              <a:rPr lang="en-IN" smtClean="0"/>
              <a:t>R K Aishwaryalakshmi, AP/CSE</a:t>
            </a:r>
            <a:endParaRPr lang="en-IN"/>
          </a:p>
        </p:txBody>
      </p:sp>
      <p:sp>
        <p:nvSpPr>
          <p:cNvPr id="4" name="Slide Number Placeholder 3"/>
          <p:cNvSpPr>
            <a:spLocks noGrp="1"/>
          </p:cNvSpPr>
          <p:nvPr>
            <p:ph type="sldNum" sz="quarter" idx="12"/>
          </p:nvPr>
        </p:nvSpPr>
        <p:spPr/>
        <p:txBody>
          <a:bodyPr/>
          <a:lstStyle/>
          <a:p>
            <a:fld id="{DE5B7B50-1DF5-4806-8BF9-3AEB3A130499}" type="slidenum">
              <a:rPr lang="en-IN" smtClean="0"/>
              <a:pPr/>
              <a:t>9</a:t>
            </a:fld>
            <a:endParaRPr lang="en-IN"/>
          </a:p>
        </p:txBody>
      </p:sp>
      <p:sp>
        <p:nvSpPr>
          <p:cNvPr id="6" name="Date Placeholder 5"/>
          <p:cNvSpPr>
            <a:spLocks noGrp="1"/>
          </p:cNvSpPr>
          <p:nvPr>
            <p:ph type="dt" sz="half" idx="10"/>
          </p:nvPr>
        </p:nvSpPr>
        <p:spPr/>
        <p:txBody>
          <a:bodyPr/>
          <a:lstStyle/>
          <a:p>
            <a:fld id="{C5A4C33B-ED88-4B06-AD05-5EE57C032E0E}" type="datetime1">
              <a:rPr lang="en-IN" smtClean="0"/>
              <a:pPr/>
              <a:t>02-11-2022</a:t>
            </a:fld>
            <a:endParaRPr lang="en-IN"/>
          </a:p>
        </p:txBody>
      </p:sp>
    </p:spTree>
    <p:extLst>
      <p:ext uri="{BB962C8B-B14F-4D97-AF65-F5344CB8AC3E}">
        <p14:creationId xmlns="" xmlns:p14="http://schemas.microsoft.com/office/powerpoint/2010/main" val="4224157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2988</Words>
  <Application>Microsoft Office PowerPoint</Application>
  <PresentationFormat>Custom</PresentationFormat>
  <Paragraphs>700</Paragraphs>
  <Slides>68</Slides>
  <Notes>31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Machine Learning</vt:lpstr>
      <vt:lpstr>Why “Learn” ?</vt:lpstr>
      <vt:lpstr>What We Talk About When We  Talk About “Learning”</vt:lpstr>
      <vt:lpstr>Need for Machine Learning</vt:lpstr>
      <vt:lpstr>Types of Machine Learning</vt:lpstr>
      <vt:lpstr>Supervised Learning </vt:lpstr>
      <vt:lpstr>Slide 9</vt:lpstr>
      <vt:lpstr>Classification</vt:lpstr>
      <vt:lpstr>Classification: Applications</vt:lpstr>
      <vt:lpstr>Face Recognition</vt:lpstr>
      <vt:lpstr>Regression</vt:lpstr>
      <vt:lpstr>Supervised Learning: Uses</vt:lpstr>
      <vt:lpstr>Unsupervised Learning </vt:lpstr>
      <vt:lpstr>Slide 16</vt:lpstr>
      <vt:lpstr>reinforcement Learning</vt:lpstr>
      <vt:lpstr>Unsupervised Learning</vt:lpstr>
      <vt:lpstr>Learning Associations</vt:lpstr>
      <vt:lpstr>Reinforcement Learning</vt:lpstr>
      <vt:lpstr>Components of Learning</vt:lpstr>
      <vt:lpstr>Slide 22</vt:lpstr>
      <vt:lpstr>Slide 23</vt:lpstr>
      <vt:lpstr> </vt:lpstr>
      <vt:lpstr>  Logical models - Tree models and Rule models  </vt:lpstr>
      <vt:lpstr>Tree models VS Rule models  </vt:lpstr>
      <vt:lpstr>Tree models</vt:lpstr>
      <vt:lpstr>Logical models and Concept learning </vt:lpstr>
      <vt:lpstr>Concept learning</vt:lpstr>
      <vt:lpstr>Concept learning….</vt:lpstr>
      <vt:lpstr>Concept learning as a search problem and as Inductive Learning </vt:lpstr>
      <vt:lpstr>Slide 32</vt:lpstr>
      <vt:lpstr>Slide 33</vt:lpstr>
      <vt:lpstr>Slide 34</vt:lpstr>
      <vt:lpstr>CURSE OF DIMENSIONALITY </vt:lpstr>
      <vt:lpstr>Slide 36</vt:lpstr>
      <vt:lpstr>Bias &amp; Variance</vt:lpstr>
      <vt:lpstr>Bias</vt:lpstr>
      <vt:lpstr>Variance</vt:lpstr>
      <vt:lpstr>Bias Error</vt:lpstr>
      <vt:lpstr>Variance Error</vt:lpstr>
      <vt:lpstr>Characteristics of a biased model </vt:lpstr>
      <vt:lpstr> Underfitting -Solutions</vt:lpstr>
      <vt:lpstr>Characteristics of a model with Variance </vt:lpstr>
      <vt:lpstr>Underfitting and overfitting</vt:lpstr>
      <vt:lpstr>Underfitting and overfitting….</vt:lpstr>
      <vt:lpstr>Underfitting and overfitting….</vt:lpstr>
      <vt:lpstr>Bias-Variance Trade-Off</vt:lpstr>
      <vt:lpstr>Bias</vt:lpstr>
      <vt:lpstr>Variance</vt:lpstr>
      <vt:lpstr>Methods to detect high bias and variance</vt:lpstr>
      <vt:lpstr>Solution</vt:lpstr>
      <vt:lpstr>Solution to High Bias problem - if the training error is high</vt:lpstr>
      <vt:lpstr>Solution to High Variance problem - if a validation error is high</vt:lpstr>
      <vt:lpstr>Bias &amp; Variance - Summary</vt:lpstr>
      <vt:lpstr>Noise</vt:lpstr>
      <vt:lpstr>Random Noise</vt:lpstr>
      <vt:lpstr>Linear Regression</vt:lpstr>
      <vt:lpstr>Linear Regression</vt:lpstr>
      <vt:lpstr>Slide 60</vt:lpstr>
      <vt:lpstr>Linear Regression Example</vt:lpstr>
      <vt:lpstr>Slide 62</vt:lpstr>
      <vt:lpstr>Slide 63</vt:lpstr>
      <vt:lpstr>Linear Regression Example 2</vt:lpstr>
      <vt:lpstr>Slide 65</vt:lpstr>
      <vt:lpstr>Slide 66</vt:lpstr>
      <vt:lpstr>Slide 67</vt:lpstr>
      <vt:lpstr>Linear Regression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Administrator</cp:lastModifiedBy>
  <cp:revision>19</cp:revision>
  <dcterms:created xsi:type="dcterms:W3CDTF">2022-09-07T15:59:54Z</dcterms:created>
  <dcterms:modified xsi:type="dcterms:W3CDTF">2022-11-03T06:23:13Z</dcterms:modified>
</cp:coreProperties>
</file>