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garajsuresh\Downloads\employee_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US" altLang="en-US"/>
              <a:t>Employee performance analysis</a:t>
            </a:r>
            <a:endParaRPr lang="en-US" altLang="en-US"/>
          </a:p>
        </c:rich>
      </c:tx>
      <c:layout/>
      <c:overlay val="0"/>
      <c:spPr>
        <a:noFill/>
        <a:ln>
          <a:noFill/>
        </a:ln>
        <a:effectLst/>
      </c:spPr>
    </c:title>
    <c:autoTitleDeleted val="0"/>
    <c:plotArea>
      <c:layout>
        <c:manualLayout>
          <c:layoutTarget val="inner"/>
          <c:xMode val="edge"/>
          <c:yMode val="edge"/>
          <c:x val="0.128618464375082"/>
          <c:y val="0.314074072131404"/>
          <c:w val="0.637350190965363"/>
          <c:h val="0.451898151062153"/>
        </c:manualLayout>
      </c:layout>
      <c:barChart>
        <c:barDir val="col"/>
        <c:grouping val="clustered"/>
        <c:varyColors val="0"/>
        <c:ser>
          <c:idx val="0"/>
          <c:order val="0"/>
          <c:tx>
            <c:strRef>
              <c:f>[employee_data.xlsx]Sheet2!$B$3:$B$4</c:f>
              <c:strCache>
                <c:ptCount val="1"/>
                <c:pt idx="0">
                  <c:v>HIGH</c:v>
                </c:pt>
              </c:strCache>
            </c:strRef>
          </c:tx>
          <c:spPr>
            <a:solidFill>
              <a:schemeClr val="accent1"/>
            </a:solidFill>
            <a:ln>
              <a:noFill/>
            </a:ln>
            <a:effectLst/>
          </c:spPr>
          <c:invertIfNegative val="0"/>
          <c:dLbls>
            <c:delete val="1"/>
          </c:dLbls>
          <c:cat>
            <c:strRef>
              <c:f>[employee_data.xlsx]Sheet2!$A$5:$A$15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[employee_data.xlsx]Sheet2!$B$5:$B$15</c:f>
              <c:numCache>
                <c:formatCode>General</c:formatCode>
                <c:ptCount val="10"/>
                <c:pt idx="0">
                  <c:v>8.0</c:v>
                </c:pt>
                <c:pt idx="1">
                  <c:v>6.0</c:v>
                </c:pt>
                <c:pt idx="2">
                  <c:v>8.0</c:v>
                </c:pt>
                <c:pt idx="3">
                  <c:v>5.0</c:v>
                </c:pt>
                <c:pt idx="4">
                  <c:v>6.0</c:v>
                </c:pt>
                <c:pt idx="5">
                  <c:v>12.0</c:v>
                </c:pt>
                <c:pt idx="6">
                  <c:v>8.0</c:v>
                </c:pt>
                <c:pt idx="7">
                  <c:v>9.0</c:v>
                </c:pt>
                <c:pt idx="8">
                  <c:v>11.0</c:v>
                </c:pt>
                <c:pt idx="9">
                  <c:v>7.0</c:v>
                </c:pt>
              </c:numCache>
            </c:numRef>
          </c:val>
        </c:ser>
        <c:ser>
          <c:idx val="1"/>
          <c:order val="1"/>
          <c:tx>
            <c:strRef>
              <c:f>[employee_data.xlsx]Sheet2!$C$3:$C$4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[employee_data.xlsx]Sheet2!$C$5:$C$15</c:f>
              <c:numCache>
                <c:formatCode>General</c:formatCode>
                <c:ptCount val="10"/>
                <c:pt idx="0">
                  <c:v>15.0</c:v>
                </c:pt>
                <c:pt idx="1">
                  <c:v>8.0</c:v>
                </c:pt>
                <c:pt idx="2">
                  <c:v>13.0</c:v>
                </c:pt>
                <c:pt idx="3">
                  <c:v>12.0</c:v>
                </c:pt>
                <c:pt idx="4">
                  <c:v>7.0</c:v>
                </c:pt>
                <c:pt idx="5">
                  <c:v>14.0</c:v>
                </c:pt>
                <c:pt idx="6">
                  <c:v>16.0</c:v>
                </c:pt>
                <c:pt idx="7">
                  <c:v>15.0</c:v>
                </c:pt>
                <c:pt idx="8">
                  <c:v>13.0</c:v>
                </c:pt>
                <c:pt idx="9">
                  <c:v>10.0</c:v>
                </c:pt>
              </c:numCache>
            </c:numRef>
          </c:val>
        </c:ser>
        <c:ser>
          <c:idx val="2"/>
          <c:order val="2"/>
          <c:tx>
            <c:strRef>
              <c:f>[employee_data.xlsx]Sheet2!$D$3:$D$4</c:f>
              <c:strCache>
                <c:ptCount val="1"/>
                <c:pt idx="0">
                  <c:v>MEDIUM</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[employee_data.xlsx]Sheet2!$D$5:$D$15</c:f>
              <c:numCache>
                <c:formatCode>General</c:formatCode>
                <c:ptCount val="10"/>
                <c:pt idx="0">
                  <c:v>29.0</c:v>
                </c:pt>
                <c:pt idx="1">
                  <c:v>21.0</c:v>
                </c:pt>
                <c:pt idx="2">
                  <c:v>25.0</c:v>
                </c:pt>
                <c:pt idx="3">
                  <c:v>20.0</c:v>
                </c:pt>
                <c:pt idx="4">
                  <c:v>20.0</c:v>
                </c:pt>
                <c:pt idx="5">
                  <c:v>26.0</c:v>
                </c:pt>
                <c:pt idx="6">
                  <c:v>26.0</c:v>
                </c:pt>
                <c:pt idx="7">
                  <c:v>29.0</c:v>
                </c:pt>
                <c:pt idx="8">
                  <c:v>26.0</c:v>
                </c:pt>
                <c:pt idx="9">
                  <c:v>23.0</c:v>
                </c:pt>
              </c:numCache>
            </c:numRef>
          </c:val>
        </c:ser>
        <c:ser>
          <c:idx val="3"/>
          <c:order val="3"/>
          <c:tx>
            <c:strRef>
              <c:f>[employee_data.xlsx]Sheet2!$E$3:$E$4</c:f>
              <c:strCache>
                <c:ptCount val="1"/>
                <c:pt idx="0">
                  <c:v>VERYHIGH</c:v>
                </c:pt>
              </c:strCache>
            </c:strRef>
          </c:tx>
          <c:spPr>
            <a:solidFill>
              <a:schemeClr val="accent4"/>
            </a:solidFill>
            <a:ln>
              <a:noFill/>
            </a:ln>
            <a:effectLst/>
          </c:spPr>
          <c:invertIfNegative val="0"/>
          <c:dLbls>
            <c:delete val="1"/>
          </c:dLbls>
          <c:cat>
            <c:strRef>
              <c:f>[employee_data.xlsx]Sheet2!$A$5:$A$15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[employee_data.xlsx]Sheet2!$E$5:$E$15</c:f>
              <c:numCache>
                <c:formatCode>General</c:formatCode>
                <c:ptCount val="10"/>
                <c:pt idx="0">
                  <c:v>3.0</c:v>
                </c:pt>
                <c:pt idx="1">
                  <c:v>7.0</c:v>
                </c:pt>
                <c:pt idx="2">
                  <c:v>2.0</c:v>
                </c:pt>
                <c:pt idx="3">
                  <c:v>4.0</c:v>
                </c:pt>
                <c:pt idx="4">
                  <c:v>3.0</c:v>
                </c:pt>
                <c:pt idx="5">
                  <c:v>2.0</c:v>
                </c:pt>
                <c:pt idx="6">
                  <c:v>4.0</c:v>
                </c:pt>
                <c:pt idx="7">
                  <c:v>4.0</c:v>
                </c:pt>
                <c:pt idx="8">
                  <c:v>3.0</c:v>
                </c:pt>
                <c:pt idx="9">
                  <c:v>5.0</c:v>
                </c:pt>
              </c:numCache>
            </c:numRef>
          </c:val>
        </c:ser>
        <c:dLbls>
          <c:showLegendKey val="0"/>
          <c:showVal val="0"/>
          <c:showCatName val="0"/>
          <c:showSerName val="0"/>
          <c:showPercent val="0"/>
          <c:showBubbleSize val="0"/>
        </c:dLbls>
        <c:gapWidth val="246"/>
        <c:overlap val="-28"/>
        <c:axId val="355964858"/>
        <c:axId val="132220722"/>
      </c:barChart>
      <c:catAx>
        <c:axId val="35596485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2220722"/>
        <c:crosses val="autoZero"/>
        <c:auto val="1"/>
        <c:lblAlgn val="ctr"/>
        <c:lblOffset val="100"/>
        <c:noMultiLvlLbl val="0"/>
      </c:catAx>
      <c:valAx>
        <c:axId val="13222072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5964858"/>
        <c:crosses val="autoZero"/>
        <c:crossBetween val="between"/>
      </c:valAx>
      <c:spPr>
        <a:noFill/>
        <a:ln>
          <a:noFill/>
        </a:ln>
        <a:effectLst/>
      </c:spPr>
    </c:plotArea>
    <c:legend>
      <c:legendPos val="r"/>
      <c:layout>
        <c:manualLayout>
          <c:xMode val="edge"/>
          <c:yMode val="edge"/>
          <c:x val="0.789938100882392"/>
          <c:y val="0.409722222222222"/>
          <c:w val="0.206110891610694"/>
          <c:h val="0.463425925925926"/>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066737" y="3124285"/>
            <a:ext cx="8610600" cy="1869440"/>
          </a:xfrm>
          <a:prstGeom prst="rect"/>
          <a:noFill/>
        </p:spPr>
        <p:txBody>
          <a:bodyPr rtlCol="0" wrap="square">
            <a:spAutoFit/>
          </a:bodyPr>
          <a:p>
            <a:r>
              <a:rPr sz="2400" lang="en-US">
                <a:latin typeface="Times New Roman" panose="02020603050405020304" pitchFamily="18" charset="0"/>
                <a:cs typeface="Times New Roman" panose="02020603050405020304" pitchFamily="18" charset="0"/>
              </a:rPr>
              <a:t>STUDENT NAME:</a:t>
            </a:r>
            <a:r>
              <a:rPr altLang="en-US" sz="2400" lang="en-US">
                <a:latin typeface="Times New Roman" panose="02020603050405020304" pitchFamily="18" charset="0"/>
                <a:cs typeface="Times New Roman" panose="02020603050405020304" pitchFamily="18" charset="0"/>
              </a:rPr>
              <a:t>  </a:t>
            </a:r>
            <a:r>
              <a:rPr altLang="en-GB" sz="2400" lang="en-US">
                <a:latin typeface="Times New Roman" panose="02020603050405020304" pitchFamily="18" charset="0"/>
                <a:cs typeface="Times New Roman" panose="02020603050405020304" pitchFamily="18" charset="0"/>
              </a:rPr>
              <a:t>P</a:t>
            </a:r>
            <a:r>
              <a:rPr altLang="en-GB" sz="2400" lang="en-US">
                <a:latin typeface="Times New Roman" panose="02020603050405020304" pitchFamily="18" charset="0"/>
                <a:cs typeface="Times New Roman" panose="02020603050405020304" pitchFamily="18" charset="0"/>
              </a:rPr>
              <a:t>R</a:t>
            </a:r>
            <a:r>
              <a:rPr altLang="en-GB" sz="2400" lang="en-US">
                <a:latin typeface="Times New Roman" panose="02020603050405020304" pitchFamily="18" charset="0"/>
                <a:cs typeface="Times New Roman" panose="02020603050405020304" pitchFamily="18" charset="0"/>
              </a:rPr>
              <a:t>A</a:t>
            </a:r>
            <a:r>
              <a:rPr altLang="en-GB" sz="2400" lang="en-US">
                <a:latin typeface="Times New Roman" panose="02020603050405020304" pitchFamily="18" charset="0"/>
                <a:cs typeface="Times New Roman" panose="02020603050405020304" pitchFamily="18" charset="0"/>
              </a:rPr>
              <a:t>S</a:t>
            </a:r>
            <a:r>
              <a:rPr altLang="en-GB" sz="2400" lang="en-US">
                <a:latin typeface="Times New Roman" panose="02020603050405020304" pitchFamily="18" charset="0"/>
                <a:cs typeface="Times New Roman" panose="02020603050405020304" pitchFamily="18" charset="0"/>
              </a:rPr>
              <a:t>A</a:t>
            </a:r>
            <a:r>
              <a:rPr altLang="en-GB" sz="2400" lang="en-US">
                <a:latin typeface="Times New Roman" panose="02020603050405020304" pitchFamily="18" charset="0"/>
                <a:cs typeface="Times New Roman" panose="02020603050405020304" pitchFamily="18" charset="0"/>
              </a:rPr>
              <a:t>N</a:t>
            </a:r>
            <a:r>
              <a:rPr altLang="en-GB" sz="2400" lang="en-US">
                <a:latin typeface="Times New Roman" panose="02020603050405020304" pitchFamily="18" charset="0"/>
                <a:cs typeface="Times New Roman" panose="02020603050405020304" pitchFamily="18" charset="0"/>
              </a:rPr>
              <a:t>N</a:t>
            </a:r>
            <a:r>
              <a:rPr altLang="en-GB" sz="2400" lang="en-US">
                <a:latin typeface="Times New Roman" panose="02020603050405020304" pitchFamily="18" charset="0"/>
                <a:cs typeface="Times New Roman" panose="02020603050405020304" pitchFamily="18" charset="0"/>
              </a:rPr>
              <a:t>A</a:t>
            </a:r>
            <a:r>
              <a:rPr altLang="en-GB" sz="2400" lang="en-US">
                <a:latin typeface="Times New Roman" panose="02020603050405020304" pitchFamily="18" charset="0"/>
                <a:cs typeface="Times New Roman" panose="02020603050405020304" pitchFamily="18" charset="0"/>
              </a:rPr>
              <a:t> </a:t>
            </a:r>
            <a:r>
              <a:rPr altLang="en-GB" sz="2400" lang="en-US">
                <a:latin typeface="Times New Roman" panose="02020603050405020304" pitchFamily="18" charset="0"/>
                <a:cs typeface="Times New Roman" panose="02020603050405020304" pitchFamily="18" charset="0"/>
              </a:rPr>
              <a:t>M</a:t>
            </a:r>
            <a:endParaRPr altLang="en-US"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 NO:</a:t>
            </a:r>
            <a:r>
              <a:rPr altLang="en-US" dirty="0" sz="2400" lang="en-US">
                <a:latin typeface="Times New Roman" panose="02020603050405020304" pitchFamily="18" charset="0"/>
                <a:cs typeface="Times New Roman" panose="02020603050405020304" pitchFamily="18" charset="0"/>
              </a:rPr>
              <a:t> 31220</a:t>
            </a:r>
            <a:r>
              <a:rPr altLang="en-GB" dirty="0" sz="2400" lang="en-US">
                <a:latin typeface="Times New Roman" panose="02020603050405020304" pitchFamily="18" charset="0"/>
                <a:cs typeface="Times New Roman" panose="02020603050405020304" pitchFamily="18" charset="0"/>
              </a:rPr>
              <a:t>2</a:t>
            </a:r>
            <a:r>
              <a:rPr altLang="en-GB" dirty="0" sz="2400" lang="en-US">
                <a:latin typeface="Times New Roman" panose="02020603050405020304" pitchFamily="18" charset="0"/>
                <a:cs typeface="Times New Roman" panose="02020603050405020304" pitchFamily="18" charset="0"/>
              </a:rPr>
              <a:t>3</a:t>
            </a:r>
            <a:r>
              <a:rPr altLang="en-GB" dirty="0" sz="2400" lang="en-US">
                <a:latin typeface="Times New Roman" panose="02020603050405020304" pitchFamily="18" charset="0"/>
                <a:cs typeface="Times New Roman" panose="02020603050405020304" pitchFamily="18" charset="0"/>
              </a:rPr>
              <a:t>6</a:t>
            </a:r>
            <a:r>
              <a:rPr altLang="en-GB" dirty="0" sz="2400" lang="en-US">
                <a:latin typeface="Times New Roman" panose="02020603050405020304" pitchFamily="18" charset="0"/>
                <a:cs typeface="Times New Roman" panose="02020603050405020304" pitchFamily="18" charset="0"/>
              </a:rPr>
              <a:t>0</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altLang="en-US" dirty="0" sz="2400" lang="en-US">
                <a:latin typeface="Times New Roman" panose="02020603050405020304" pitchFamily="18" charset="0"/>
                <a:cs typeface="Times New Roman" panose="02020603050405020304" pitchFamily="18" charset="0"/>
              </a:rPr>
              <a:t>B.COM (GENERAL)</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altLang="en-US"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J</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Y</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E</a:t>
            </a:r>
            <a:r>
              <a:rPr altLang="en-GB" dirty="0" sz="2400" lang="en-US">
                <a:latin typeface="Times New Roman" panose="02020603050405020304" pitchFamily="18" charset="0"/>
                <a:cs typeface="Times New Roman" panose="02020603050405020304" pitchFamily="18" charset="0"/>
              </a:rPr>
              <a:t>G</a:t>
            </a:r>
            <a:r>
              <a:rPr altLang="en-GB" dirty="0" sz="2400" lang="en-US">
                <a:latin typeface="Times New Roman" panose="02020603050405020304" pitchFamily="18" charset="0"/>
                <a:cs typeface="Times New Roman" panose="02020603050405020304" pitchFamily="18" charset="0"/>
              </a:rPr>
              <a:t>E</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 </a:t>
            </a:r>
            <a:r>
              <a:rPr altLang="en-US" dirty="0" sz="2400" lang="en-US">
                <a:latin typeface="Times New Roman" panose="02020603050405020304" pitchFamily="18" charset="0"/>
                <a:cs typeface="Times New Roman" panose="02020603050405020304" pitchFamily="18" charset="0"/>
              </a:rPr>
              <a:t>ARTS AND SCIENCE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p:txBody>
      </p:sp>
      <p:sp>
        <p:nvSpPr>
          <p:cNvPr id="1048712" name=""/>
          <p:cNvSpPr txBox="1"/>
          <p:nvPr/>
        </p:nvSpPr>
        <p:spPr>
          <a:xfrm>
            <a:off x="3752850" y="7931976"/>
            <a:ext cx="4572000" cy="25656540"/>
          </a:xfrm>
          <a:prstGeom prst="rect"/>
        </p:spPr>
        <p:txBody>
          <a:bodyPr rtlCol="0" wrap="square">
            <a:spAutoFit/>
          </a:bodyPr>
          <a:p>
            <a:r>
              <a:rPr sz="2800" lang="en-GB">
                <a:solidFill>
                  <a:srgbClr val="000000"/>
                </a:solidFill>
              </a:rPr>
              <a:t>EXIT COURSE
Lesson content
Question 3 of 5Question
03/05
You are creating a description of yourself on a job website. The form allows you to connect directly to an online course completion certificate you’ve earned.
What might the form be using to identify you? 
Your computer device’s user profile
Correctly unselected
Cloud computing trusted services 
Correctly selected
Your user preferences on the job website
Correctly unselected
Cloud computing streaming services 
Correctly unselected
SUBMIT
NEXT
Question 4 of 5Question
04/05
If you share several computing devices with your family, what is the best way to keep your data safe? 
Use a different profile for each of your individual documents.
Set up a separate identification profile for each family member. 
Set up only one password so each family member can remember the secret. 
Shut down your device before another family member logs in with their profile.</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9" name="object 8"/>
          <p:cNvSpPr txBox="1"/>
          <p:nvPr/>
        </p:nvSpPr>
        <p:spPr>
          <a:xfrm>
            <a:off x="739775" y="291147"/>
            <a:ext cx="3303904" cy="751840"/>
          </a:xfrm>
          <a:prstGeom prst="rect"/>
        </p:spPr>
        <p:txBody>
          <a:bodyPr bIns="0" lIns="0" rIns="0" rtlCol="0" tIns="13335" vert="horz" wrap="square">
            <a:spAutoFit/>
          </a:bodyPr>
          <a:p>
            <a:pPr marL="12700">
              <a:lnSpc>
                <a:spcPct val="100000"/>
              </a:lnSpc>
              <a:spcBef>
                <a:spcPts val="105"/>
              </a:spcBef>
            </a:pPr>
            <a:r>
              <a:rPr dirty="0" sz="4800" lang="">
                <a:latin typeface="Times New Roman" panose="02020603050405020304" pitchFamily="18" charset="0"/>
                <a:cs typeface="Times New Roman" panose="02020603050405020304" pitchFamily="18" charset="0"/>
              </a:rPr>
              <a:t>Modelling</a:t>
            </a:r>
            <a:endParaRPr dirty="0" sz="4800" lang="">
              <a:latin typeface="Times New Roman" panose="02020603050405020304" pitchFamily="18" charset="0"/>
              <a:cs typeface="Times New Roman" panose="02020603050405020304" pitchFamily="18" charset="0"/>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 Box 2"/>
          <p:cNvSpPr txBox="1"/>
          <p:nvPr/>
        </p:nvSpPr>
        <p:spPr>
          <a:xfrm>
            <a:off x="990600" y="1229995"/>
            <a:ext cx="4970145" cy="5057140"/>
          </a:xfrm>
          <a:prstGeom prst="rect"/>
          <a:noFill/>
        </p:spPr>
        <p:txBody>
          <a:bodyPr rtlCol="0" wrap="square">
            <a:noAutofit/>
          </a:bodyPr>
          <a:p>
            <a:r>
              <a:rPr altLang="en-US" b="1" sz="2400" lang="">
                <a:latin typeface="Times New Roman" panose="02020603050405020304" pitchFamily="18" charset="0"/>
                <a:cs typeface="Times New Roman" panose="02020603050405020304" pitchFamily="18" charset="0"/>
              </a:rPr>
              <a:t>Data collection:</a:t>
            </a:r>
            <a:endParaRPr altLang="en-US" b="1" sz="2400" lang="">
              <a:latin typeface="Times New Roman" panose="02020603050405020304" pitchFamily="18" charset="0"/>
              <a:cs typeface="Times New Roman" panose="02020603050405020304" pitchFamily="18" charset="0"/>
            </a:endParaRPr>
          </a:p>
          <a:p>
            <a:r>
              <a:rPr altLang="en-US" sz="2400" lang="">
                <a:latin typeface="Times New Roman" panose="02020603050405020304" pitchFamily="18" charset="0"/>
                <a:cs typeface="Times New Roman" panose="02020603050405020304" pitchFamily="18" charset="0"/>
              </a:rPr>
              <a:t>1)EDUNET dashboard</a:t>
            </a:r>
            <a:endParaRPr altLang="en-US" sz="2400" lang="">
              <a:latin typeface="Times New Roman" panose="02020603050405020304" pitchFamily="18" charset="0"/>
              <a:cs typeface="Times New Roman" panose="02020603050405020304" pitchFamily="18" charset="0"/>
            </a:endParaRPr>
          </a:p>
          <a:p>
            <a:r>
              <a:rPr altLang="en-US" b="1" sz="2400" lang="">
                <a:latin typeface="Times New Roman" panose="02020603050405020304" pitchFamily="18" charset="0"/>
                <a:cs typeface="Times New Roman" panose="02020603050405020304" pitchFamily="18" charset="0"/>
              </a:rPr>
              <a:t>Features collection:</a:t>
            </a:r>
            <a:endParaRPr altLang="en-US" b="1"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employee i’d</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first name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last name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business unit</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employee status</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employe type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employee classification type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gender code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performance score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current eemployee rating</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endParaRPr altLang="en-US" sz="2400" lang="">
              <a:latin typeface="Times New Roman" panose="02020603050405020304" pitchFamily="18" charset="0"/>
              <a:cs typeface="Times New Roman" panose="02020603050405020304" pitchFamily="18" charset="0"/>
            </a:endParaRPr>
          </a:p>
          <a:p>
            <a:endParaRPr altLang="en-US" sz="2400" lang="">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82" name="Title 1"/>
          <p:cNvSpPr>
            <a:spLocks noGrp="1"/>
          </p:cNvSpPr>
          <p:nvPr>
            <p:ph type="ctrTitle"/>
          </p:nvPr>
        </p:nvSpPr>
        <p:spPr>
          <a:xfrm>
            <a:off x="3195574" y="2067305"/>
            <a:ext cx="5800851" cy="482600"/>
          </a:xfrm>
        </p:spPr>
        <p:txBody>
          <a:bodyPr/>
          <a:p>
            <a:endParaRPr lang="en-US"/>
          </a:p>
        </p:txBody>
      </p:sp>
      <p:sp>
        <p:nvSpPr>
          <p:cNvPr id="1048683" name="Subtitle 2"/>
          <p:cNvSpPr>
            <a:spLocks noGrp="1"/>
          </p:cNvSpPr>
          <p:nvPr>
            <p:ph type="subTitle" idx="4"/>
          </p:nvPr>
        </p:nvSpPr>
        <p:spPr>
          <a:xfrm>
            <a:off x="990600" y="1219200"/>
            <a:ext cx="9535795" cy="4724400"/>
          </a:xfrm>
        </p:spPr>
        <p:txBody>
          <a:bodyPr>
            <a:noAutofit/>
          </a:bodyPr>
          <a:p>
            <a:r>
              <a:rPr altLang="en-US" b="1" sz="2400" lang="">
                <a:latin typeface="Times New Roman" panose="02020603050405020304" pitchFamily="18" charset="0"/>
                <a:cs typeface="Times New Roman" panose="02020603050405020304" pitchFamily="18" charset="0"/>
              </a:rPr>
              <a:t>Data cleaning </a:t>
            </a:r>
            <a:endParaRPr altLang="en-US" b="1"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conditional formatting</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filtering</a:t>
            </a:r>
            <a:endParaRPr altLang="en-US" sz="2400" lang="">
              <a:latin typeface="Times New Roman" panose="02020603050405020304" pitchFamily="18" charset="0"/>
              <a:cs typeface="Times New Roman" panose="02020603050405020304" pitchFamily="18" charset="0"/>
            </a:endParaRPr>
          </a:p>
          <a:p>
            <a:r>
              <a:rPr altLang="en-US" b="1" sz="2400" lang="">
                <a:latin typeface="Times New Roman" panose="02020603050405020304" pitchFamily="18" charset="0"/>
                <a:cs typeface="Times New Roman" panose="02020603050405020304" pitchFamily="18" charset="0"/>
              </a:rPr>
              <a:t>Performance level</a:t>
            </a:r>
            <a:endParaRPr altLang="en-US" b="1" sz="2400" lang="">
              <a:latin typeface="Times New Roman" panose="02020603050405020304" pitchFamily="18" charset="0"/>
              <a:cs typeface="Times New Roman" panose="02020603050405020304" pitchFamily="18" charset="0"/>
            </a:endParaRPr>
          </a:p>
          <a:p>
            <a:r>
              <a:rPr altLang="en-US" sz="2400" lang="">
                <a:latin typeface="Times New Roman" panose="02020603050405020304" pitchFamily="18" charset="0"/>
                <a:cs typeface="Times New Roman" panose="02020603050405020304" pitchFamily="18" charset="0"/>
              </a:rPr>
              <a:t>1)</a:t>
            </a:r>
            <a:r>
              <a:rPr dirty="0" sz="2400" lang="en-US">
                <a:solidFill>
                  <a:srgbClr val="0D0D0D"/>
                </a:solidFill>
                <a:effectLst/>
                <a:latin typeface="Times New Roman" panose="02020603050405020304" pitchFamily="18" charset="0"/>
                <a:cs typeface="Times New Roman" panose="02020603050405020304" pitchFamily="18" charset="0"/>
                <a:sym typeface="+mn-ea"/>
              </a:rPr>
              <a:t>IFS(Z8&gt;=5,"VERYHIGH",Z8&gt;=4,"HIGH",Z8&gt;=3,"MEDIUM",TRUE,"LOW")</a:t>
            </a:r>
            <a:endParaRPr altLang="en-US" sz="2400" lang="">
              <a:latin typeface="Times New Roman" panose="02020603050405020304" pitchFamily="18" charset="0"/>
              <a:cs typeface="Times New Roman" panose="02020603050405020304" pitchFamily="18" charset="0"/>
            </a:endParaRPr>
          </a:p>
          <a:p>
            <a:r>
              <a:rPr altLang="en-US" b="1" sz="2400" lang="">
                <a:latin typeface="Times New Roman" panose="02020603050405020304" pitchFamily="18" charset="0"/>
                <a:cs typeface="Times New Roman" panose="02020603050405020304" pitchFamily="18" charset="0"/>
              </a:rPr>
              <a:t>Summary</a:t>
            </a:r>
            <a:endParaRPr altLang="en-US" b="1"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pivot table</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slicer</a:t>
            </a:r>
            <a:endParaRPr altLang="en-US" sz="2400" lang="">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sz="2400" lang="">
                <a:latin typeface="Times New Roman" panose="02020603050405020304" pitchFamily="18" charset="0"/>
                <a:cs typeface="Times New Roman" panose="02020603050405020304" pitchFamily="18" charset="0"/>
              </a:rPr>
              <a:t>chart</a:t>
            </a:r>
            <a:endParaRPr altLang="en-US" sz="2400" lang="">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Content Placeholder 7"/>
          <p:cNvSpPr>
            <a:spLocks noGrp="1"/>
          </p:cNvSpPr>
          <p:nvPr>
            <p:ph sz="half" idx="3"/>
          </p:nvPr>
        </p:nvSpPr>
        <p:spPr/>
        <p:txBody>
          <a:bodyPr/>
          <a:p>
            <a:endParaRPr lang="en-US"/>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10681335" cy="751840"/>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lang="">
                <a:latin typeface="Times New Roman" panose="02020603050405020304" pitchFamily="18" charset="0"/>
                <a:cs typeface="Times New Roman" panose="02020603050405020304" pitchFamily="18" charset="0"/>
              </a:rPr>
              <a:t>esults</a:t>
            </a:r>
            <a:endParaRPr dirty="0" lang="">
              <a:latin typeface="Times New Roman" panose="02020603050405020304" pitchFamily="18" charset="0"/>
              <a:cs typeface="Times New Roman" panose="02020603050405020304" pitchFamily="18" charset="0"/>
            </a:endParaRP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157605"/>
          <a:ext cx="8931275" cy="49637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6" name="Title 1"/>
          <p:cNvSpPr>
            <a:spLocks noGrp="1"/>
          </p:cNvSpPr>
          <p:nvPr>
            <p:ph type="title"/>
          </p:nvPr>
        </p:nvSpPr>
        <p:spPr>
          <a:xfrm>
            <a:off x="755332" y="385444"/>
            <a:ext cx="10681335" cy="738505"/>
          </a:xfrm>
        </p:spPr>
        <p:txBody>
          <a:bodyPr/>
          <a:p>
            <a:r>
              <a:rPr altLang="en-US" dirty="0" lang="">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697" name="Text Box 2"/>
          <p:cNvSpPr txBox="1"/>
          <p:nvPr/>
        </p:nvSpPr>
        <p:spPr>
          <a:xfrm>
            <a:off x="1066800" y="1828800"/>
            <a:ext cx="5271135" cy="3211195"/>
          </a:xfrm>
          <a:prstGeom prst="rect"/>
          <a:noFill/>
        </p:spPr>
        <p:txBody>
          <a:bodyPr rtlCol="0" wrap="square">
            <a:noAutofit/>
          </a:bodyPr>
          <a:p>
            <a:r>
              <a:rPr dirty="0" sz="2800" lang="en-US">
                <a:latin typeface="Times New Roman" panose="02020603050405020304" pitchFamily="18" charset="0"/>
                <a:cs typeface="Times New Roman" panose="02020603050405020304" pitchFamily="18" charset="0"/>
                <a:sym typeface="+mn-ea"/>
              </a:rPr>
              <a:t>The Employee performance Analysis System is a game-changing solution that transforms the way organizations approach talent management.</a:t>
            </a:r>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2"/>
          <p:cNvSpPr txBox="1"/>
          <p:nvPr/>
        </p:nvSpPr>
        <p:spPr>
          <a:xfrm>
            <a:off x="1223645" y="1925320"/>
            <a:ext cx="6635750" cy="3515995"/>
          </a:xfrm>
          <a:prstGeom prst="rect"/>
          <a:noFill/>
        </p:spPr>
        <p:txBody>
          <a:bodyPr rtlCol="0" wrap="square">
            <a:noAutofit/>
          </a:bodyPr>
          <a:p>
            <a:r>
              <a:rPr altLang="en-US" sz="2800" lang="">
                <a:latin typeface="Times New Roman" panose="02020603050405020304" pitchFamily="18" charset="0"/>
                <a:cs typeface="Times New Roman" panose="02020603050405020304" pitchFamily="18" charset="0"/>
              </a:rPr>
              <a:t>The project aims to createan Excel-based system for employee performance analysis, providing structured data entry,automated calculations and visual dashboards to streamline performance tracking ,reduce errors and enable dta driven decision making for </a:t>
            </a:r>
            <a:r>
              <a:rPr altLang="en-US" sz="2800" lang="">
                <a:latin typeface="Times New Roman" panose="02020603050405020304" pitchFamily="18" charset="0"/>
                <a:cs typeface="Times New Roman" panose="02020603050405020304" pitchFamily="18" charset="0"/>
              </a:rPr>
              <a:t>management.</a:t>
            </a:r>
            <a:endParaRPr altLang="en-US" sz="2800" lang="">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6840855" cy="2264410"/>
          </a:xfrm>
          <a:prstGeom prst="rect"/>
          <a:noFill/>
        </p:spPr>
        <p:txBody>
          <a:bodyPr rtlCol="0" wrap="square">
            <a:noAutofit/>
          </a:bodyPr>
          <a:p>
            <a:pPr algn="just">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sym typeface="+mn-ea"/>
              </a:rPr>
              <a:t>The objective is to develop an Excel-based tool for efficient employee performance analysis, automating calculations, and providing visual dashboards to enable data-driven decision-making and improve productivity.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99111"/>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 Box 6"/>
          <p:cNvSpPr txBox="1"/>
          <p:nvPr/>
        </p:nvSpPr>
        <p:spPr>
          <a:xfrm>
            <a:off x="3048000" y="1721485"/>
            <a:ext cx="6096000" cy="3291840"/>
          </a:xfrm>
          <a:prstGeom prst="rect"/>
          <a:noFill/>
        </p:spPr>
        <p:txBody>
          <a:bodyPr anchor="t" rtlCol="0" wrap="square">
            <a:spAutoFit/>
          </a:bodyPr>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HR Managers</a:t>
            </a:r>
            <a:endParaRPr dirty="0" sz="2400" lang="en-US" smtClean="0">
              <a:latin typeface="Times New Roman" panose="02020603050405020304" pitchFamily="18" charset="0"/>
              <a:cs typeface="Times New Roman" panose="02020603050405020304" pitchFamily="18" charset="0"/>
            </a:endParaRPr>
          </a:p>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Line Managers</a:t>
            </a:r>
            <a:endParaRPr dirty="0" sz="2400" lang="en-US" smtClean="0">
              <a:latin typeface="Times New Roman" panose="02020603050405020304" pitchFamily="18" charset="0"/>
              <a:cs typeface="Times New Roman" panose="02020603050405020304" pitchFamily="18" charset="0"/>
            </a:endParaRPr>
          </a:p>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Team Leads</a:t>
            </a:r>
            <a:endParaRPr dirty="0" sz="2400" lang="en-US" smtClean="0">
              <a:latin typeface="Times New Roman" panose="02020603050405020304" pitchFamily="18" charset="0"/>
              <a:cs typeface="Times New Roman" panose="02020603050405020304" pitchFamily="18" charset="0"/>
            </a:endParaRPr>
          </a:p>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Training and Development Professionals </a:t>
            </a:r>
            <a:endParaRPr dirty="0" sz="2400" lang="en-US" smtClean="0">
              <a:latin typeface="Times New Roman" panose="02020603050405020304" pitchFamily="18" charset="0"/>
              <a:cs typeface="Times New Roman" panose="02020603050405020304" pitchFamily="18" charset="0"/>
            </a:endParaRPr>
          </a:p>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Senior Leaders</a:t>
            </a:r>
            <a:endParaRPr dirty="0" sz="2400" lang="en-US" smtClean="0">
              <a:latin typeface="Times New Roman" panose="02020603050405020304" pitchFamily="18" charset="0"/>
              <a:cs typeface="Times New Roman" panose="02020603050405020304" pitchFamily="18" charset="0"/>
            </a:endParaRPr>
          </a:p>
          <a:p>
            <a:pPr indent="-342900" marL="342900">
              <a:lnSpc>
                <a:spcPct val="150000"/>
              </a:lnSpc>
              <a:buFont typeface="Wingdings" panose="05000000000000000000" pitchFamily="2" charset="2"/>
              <a:buChar char="v"/>
            </a:pPr>
            <a:r>
              <a:rPr dirty="0" sz="2400" lang="en-US" smtClean="0">
                <a:latin typeface="Times New Roman" panose="02020603050405020304" pitchFamily="18" charset="0"/>
                <a:cs typeface="Times New Roman" panose="02020603050405020304" pitchFamily="18" charset="0"/>
                <a:sym typeface="+mn-ea"/>
              </a:rPr>
              <a:t>Employees</a:t>
            </a:r>
            <a:endParaRPr dirty="0" sz="2400" lang="en-US" smtClean="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5460"/>
          </a:xfrm>
          <a:prstGeom prst="rect"/>
        </p:spPr>
        <p:txBody>
          <a:bodyPr bIns="0" lIns="0" rIns="0" rtlCol="0" tIns="13335" vert="horz" wrap="square">
            <a:spAutoFit/>
          </a:bodyPr>
          <a:p>
            <a:pPr marL="12700">
              <a:lnSpc>
                <a:spcPct val="100000"/>
              </a:lnSpc>
              <a:spcBef>
                <a:spcPts val="105"/>
              </a:spcBef>
            </a:pP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endParaRPr dirty="0" sz="3200">
              <a:latin typeface="Times New Roman" panose="02020603050405020304" pitchFamily="18" charset="0"/>
              <a:cs typeface="Times New Roman" panose="02020603050405020304" pitchFamily="18" charset="0"/>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 Box 7"/>
          <p:cNvSpPr txBox="1"/>
          <p:nvPr/>
        </p:nvSpPr>
        <p:spPr>
          <a:xfrm>
            <a:off x="3200400" y="2209800"/>
            <a:ext cx="4445000" cy="2113915"/>
          </a:xfrm>
          <a:prstGeom prst="rect"/>
          <a:noFill/>
        </p:spPr>
        <p:txBody>
          <a:bodyPr rtlCol="0" wrap="square">
            <a:noAutofit/>
          </a:bodyPr>
          <a:p>
            <a:r>
              <a:rPr altLang="en-US" sz="2400" lang="en-US">
                <a:latin typeface="Times New Roman" panose="02020603050405020304" pitchFamily="18" charset="0"/>
                <a:cs typeface="Times New Roman" panose="02020603050405020304" pitchFamily="18" charset="0"/>
              </a:rPr>
              <a:t>Conditional formatting - Missing </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Filter - remove</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Formula - performance </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Pivot -summary</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Graph- data visualization</a:t>
            </a:r>
            <a:endParaRPr altLang="en-US"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38505"/>
          </a:xfrm>
        </p:spPr>
        <p:txBody>
          <a:bodyPr/>
          <a:p>
            <a:r>
              <a:rPr dirty="0" lang="en-IN">
                <a:latin typeface="Times New Roman" panose="02020603050405020304" pitchFamily="18" charset="0"/>
                <a:cs typeface="Times New Roman" panose="02020603050405020304" pitchFamily="18" charset="0"/>
              </a:rPr>
              <a:t>Dataset </a:t>
            </a:r>
            <a:r>
              <a:rPr dirty="0" lang="en-IN">
                <a:latin typeface="Times New Roman" panose="02020603050405020304" pitchFamily="18" charset="0"/>
                <a:cs typeface="Times New Roman" panose="02020603050405020304" pitchFamily="18" charset="0"/>
              </a:rPr>
              <a:t>Description</a:t>
            </a:r>
            <a:endParaRPr dirty="0" lang="en-IN">
              <a:latin typeface="Times New Roman" panose="02020603050405020304" pitchFamily="18" charset="0"/>
              <a:cs typeface="Times New Roman" panose="02020603050405020304" pitchFamily="18" charset="0"/>
            </a:endParaRPr>
          </a:p>
        </p:txBody>
      </p:sp>
      <p:sp>
        <p:nvSpPr>
          <p:cNvPr id="1048669" name="Text Box 3"/>
          <p:cNvSpPr txBox="1"/>
          <p:nvPr/>
        </p:nvSpPr>
        <p:spPr>
          <a:xfrm>
            <a:off x="990600" y="1752600"/>
            <a:ext cx="6303645" cy="3291841"/>
          </a:xfrm>
          <a:prstGeom prst="rect"/>
          <a:noFill/>
        </p:spPr>
        <p:txBody>
          <a:bodyPr rtlCol="0" wrap="square">
            <a:spAutoFit/>
          </a:bodyPr>
          <a:p>
            <a:r>
              <a:rPr altLang="en-US" sz="2400" lang="en-US">
                <a:latin typeface="Times New Roman" panose="02020603050405020304" pitchFamily="18" charset="0"/>
                <a:cs typeface="Times New Roman" panose="02020603050405020304" pitchFamily="18" charset="0"/>
              </a:rPr>
              <a:t>Employee=from naan mudhalvan</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26 -features</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9- features</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Employee id-num</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Name-text</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Employee type</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Performance level</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Gender-male female</a:t>
            </a:r>
            <a:endParaRPr altLang="en-US" sz="2400" lang="en-US">
              <a:latin typeface="Times New Roman" panose="02020603050405020304" pitchFamily="18" charset="0"/>
              <a:cs typeface="Times New Roman" panose="02020603050405020304" pitchFamily="18" charset="0"/>
            </a:endParaRPr>
          </a:p>
          <a:p>
            <a:r>
              <a:rPr altLang="en-US" sz="2400" lang="en-US">
                <a:latin typeface="Times New Roman" panose="02020603050405020304" pitchFamily="18" charset="0"/>
                <a:cs typeface="Times New Roman" panose="02020603050405020304" pitchFamily="18" charset="0"/>
              </a:rPr>
              <a:t>Employee rating-num</a:t>
            </a:r>
            <a:endParaRPr altLang="en-US"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52475" y="686053"/>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598805" y="1676400"/>
            <a:ext cx="8754745" cy="802640"/>
          </a:xfrm>
          <a:prstGeom prst="rect"/>
          <a:noFill/>
        </p:spPr>
        <p:txBody>
          <a:bodyPr rtlCol="0" wrap="square">
            <a:spAutoFit/>
          </a:bodyPr>
          <a:p>
            <a:pPr algn="l">
              <a:buFont typeface="Arial" panose="020B0604020202020204" pitchFamily="34" charset="0"/>
              <a:buChar char="•"/>
            </a:pPr>
            <a:r>
              <a:rPr altLang="en-US" b="0" dirty="0" sz="2400" i="0" lang="">
                <a:solidFill>
                  <a:srgbClr val="0D0D0D"/>
                </a:solidFill>
                <a:effectLst/>
                <a:latin typeface="Times New Roman" panose="02020603050405020304" pitchFamily="18" charset="0"/>
                <a:cs typeface="Times New Roman" panose="02020603050405020304" pitchFamily="18" charset="0"/>
              </a:rPr>
              <a:t>Performance level </a:t>
            </a:r>
            <a:r>
              <a:rPr b="0" dirty="0" sz="2400" i="0" lang="en-US">
                <a:solidFill>
                  <a:srgbClr val="0D0D0D"/>
                </a:solidFill>
                <a:effectLst/>
                <a:latin typeface="Times New Roman" panose="02020603050405020304" pitchFamily="18" charset="0"/>
                <a:cs typeface="Times New Roman" panose="02020603050405020304" pitchFamily="18" charset="0"/>
              </a:rPr>
              <a:t>=IFS(Z8&gt;=5,"VERYHIGH",Z8&gt;=4,"HIGH",Z8&gt;=3,"MEDIUM",TRUE,"LOW")</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nagarajsuresh</cp:lastModifiedBy>
  <dcterms:created xsi:type="dcterms:W3CDTF">2024-03-29T04:07:00Z</dcterms:created>
  <dcterms:modified xsi:type="dcterms:W3CDTF">2024-09-16T08:08:56Z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08de3139ded94585b7030273f31ba64f</vt:lpwstr>
  </property>
  <property fmtid="{D5CDD505-2E9C-101B-9397-08002B2CF9AE}" pid="5" name="KSOProductBuildVer">
    <vt:lpwstr>1033-12.2.0.17562</vt:lpwstr>
  </property>
</Properties>
</file>