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6" r:id="rId7"/>
    <p:sldId id="270" r:id="rId8"/>
    <p:sldId id="267" r:id="rId9"/>
    <p:sldId id="268" r:id="rId10"/>
    <p:sldId id="269" r:id="rId11"/>
    <p:sldId id="262" r:id="rId12"/>
    <p:sldId id="265" r:id="rId13"/>
    <p:sldId id="264" r:id="rId14"/>
    <p:sldId id="260" r:id="rId15"/>
    <p:sldId id="271"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94660"/>
  </p:normalViewPr>
  <p:slideViewPr>
    <p:cSldViewPr snapToGrid="0">
      <p:cViewPr>
        <p:scale>
          <a:sx n="75" d="100"/>
          <a:sy n="75" d="100"/>
        </p:scale>
        <p:origin x="33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7262CF7-1753-4BFB-8543-BBAC27DE02D4}" type="datetimeFigureOut">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265371-BD01-4A6A-AC14-3C6074BB0C6D}" type="slidenum">
              <a:rPr lang="en-US" smtClean="0"/>
              <a:t>‹#›</a:t>
            </a:fld>
            <a:endParaRPr lang="en-US"/>
          </a:p>
        </p:txBody>
      </p:sp>
    </p:spTree>
    <p:extLst>
      <p:ext uri="{BB962C8B-B14F-4D97-AF65-F5344CB8AC3E}">
        <p14:creationId xmlns:p14="http://schemas.microsoft.com/office/powerpoint/2010/main" val="1811448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262CF7-1753-4BFB-8543-BBAC27DE02D4}" type="datetimeFigureOut">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265371-BD01-4A6A-AC14-3C6074BB0C6D}" type="slidenum">
              <a:rPr lang="en-US" smtClean="0"/>
              <a:t>‹#›</a:t>
            </a:fld>
            <a:endParaRPr lang="en-US"/>
          </a:p>
        </p:txBody>
      </p:sp>
    </p:spTree>
    <p:extLst>
      <p:ext uri="{BB962C8B-B14F-4D97-AF65-F5344CB8AC3E}">
        <p14:creationId xmlns:p14="http://schemas.microsoft.com/office/powerpoint/2010/main" val="3381568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262CF7-1753-4BFB-8543-BBAC27DE02D4}" type="datetimeFigureOut">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265371-BD01-4A6A-AC14-3C6074BB0C6D}" type="slidenum">
              <a:rPr lang="en-US" smtClean="0"/>
              <a:t>‹#›</a:t>
            </a:fld>
            <a:endParaRPr lang="en-US"/>
          </a:p>
        </p:txBody>
      </p:sp>
    </p:spTree>
    <p:extLst>
      <p:ext uri="{BB962C8B-B14F-4D97-AF65-F5344CB8AC3E}">
        <p14:creationId xmlns:p14="http://schemas.microsoft.com/office/powerpoint/2010/main" val="47877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262CF7-1753-4BFB-8543-BBAC27DE02D4}" type="datetimeFigureOut">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265371-BD01-4A6A-AC14-3C6074BB0C6D}" type="slidenum">
              <a:rPr lang="en-US" smtClean="0"/>
              <a:t>‹#›</a:t>
            </a:fld>
            <a:endParaRPr lang="en-US"/>
          </a:p>
        </p:txBody>
      </p:sp>
    </p:spTree>
    <p:extLst>
      <p:ext uri="{BB962C8B-B14F-4D97-AF65-F5344CB8AC3E}">
        <p14:creationId xmlns:p14="http://schemas.microsoft.com/office/powerpoint/2010/main" val="334657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262CF7-1753-4BFB-8543-BBAC27DE02D4}" type="datetimeFigureOut">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265371-BD01-4A6A-AC14-3C6074BB0C6D}" type="slidenum">
              <a:rPr lang="en-US" smtClean="0"/>
              <a:t>‹#›</a:t>
            </a:fld>
            <a:endParaRPr lang="en-US"/>
          </a:p>
        </p:txBody>
      </p:sp>
    </p:spTree>
    <p:extLst>
      <p:ext uri="{BB962C8B-B14F-4D97-AF65-F5344CB8AC3E}">
        <p14:creationId xmlns:p14="http://schemas.microsoft.com/office/powerpoint/2010/main" val="170402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262CF7-1753-4BFB-8543-BBAC27DE02D4}" type="datetimeFigureOut">
              <a:rPr lang="en-US" smtClean="0"/>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265371-BD01-4A6A-AC14-3C6074BB0C6D}" type="slidenum">
              <a:rPr lang="en-US" smtClean="0"/>
              <a:t>‹#›</a:t>
            </a:fld>
            <a:endParaRPr lang="en-US"/>
          </a:p>
        </p:txBody>
      </p:sp>
    </p:spTree>
    <p:extLst>
      <p:ext uri="{BB962C8B-B14F-4D97-AF65-F5344CB8AC3E}">
        <p14:creationId xmlns:p14="http://schemas.microsoft.com/office/powerpoint/2010/main" val="4081116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262CF7-1753-4BFB-8543-BBAC27DE02D4}" type="datetimeFigureOut">
              <a:rPr lang="en-US" smtClean="0"/>
              <a:t>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265371-BD01-4A6A-AC14-3C6074BB0C6D}" type="slidenum">
              <a:rPr lang="en-US" smtClean="0"/>
              <a:t>‹#›</a:t>
            </a:fld>
            <a:endParaRPr lang="en-US"/>
          </a:p>
        </p:txBody>
      </p:sp>
    </p:spTree>
    <p:extLst>
      <p:ext uri="{BB962C8B-B14F-4D97-AF65-F5344CB8AC3E}">
        <p14:creationId xmlns:p14="http://schemas.microsoft.com/office/powerpoint/2010/main" val="3023629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262CF7-1753-4BFB-8543-BBAC27DE02D4}" type="datetimeFigureOut">
              <a:rPr lang="en-US" smtClean="0"/>
              <a:t>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265371-BD01-4A6A-AC14-3C6074BB0C6D}" type="slidenum">
              <a:rPr lang="en-US" smtClean="0"/>
              <a:t>‹#›</a:t>
            </a:fld>
            <a:endParaRPr lang="en-US"/>
          </a:p>
        </p:txBody>
      </p:sp>
    </p:spTree>
    <p:extLst>
      <p:ext uri="{BB962C8B-B14F-4D97-AF65-F5344CB8AC3E}">
        <p14:creationId xmlns:p14="http://schemas.microsoft.com/office/powerpoint/2010/main" val="3764938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262CF7-1753-4BFB-8543-BBAC27DE02D4}" type="datetimeFigureOut">
              <a:rPr lang="en-US" smtClean="0"/>
              <a:t>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265371-BD01-4A6A-AC14-3C6074BB0C6D}" type="slidenum">
              <a:rPr lang="en-US" smtClean="0"/>
              <a:t>‹#›</a:t>
            </a:fld>
            <a:endParaRPr lang="en-US"/>
          </a:p>
        </p:txBody>
      </p:sp>
    </p:spTree>
    <p:extLst>
      <p:ext uri="{BB962C8B-B14F-4D97-AF65-F5344CB8AC3E}">
        <p14:creationId xmlns:p14="http://schemas.microsoft.com/office/powerpoint/2010/main" val="3243081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262CF7-1753-4BFB-8543-BBAC27DE02D4}" type="datetimeFigureOut">
              <a:rPr lang="en-US" smtClean="0"/>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265371-BD01-4A6A-AC14-3C6074BB0C6D}" type="slidenum">
              <a:rPr lang="en-US" smtClean="0"/>
              <a:t>‹#›</a:t>
            </a:fld>
            <a:endParaRPr lang="en-US"/>
          </a:p>
        </p:txBody>
      </p:sp>
    </p:spTree>
    <p:extLst>
      <p:ext uri="{BB962C8B-B14F-4D97-AF65-F5344CB8AC3E}">
        <p14:creationId xmlns:p14="http://schemas.microsoft.com/office/powerpoint/2010/main" val="491328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262CF7-1753-4BFB-8543-BBAC27DE02D4}" type="datetimeFigureOut">
              <a:rPr lang="en-US" smtClean="0"/>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265371-BD01-4A6A-AC14-3C6074BB0C6D}" type="slidenum">
              <a:rPr lang="en-US" smtClean="0"/>
              <a:t>‹#›</a:t>
            </a:fld>
            <a:endParaRPr lang="en-US"/>
          </a:p>
        </p:txBody>
      </p:sp>
    </p:spTree>
    <p:extLst>
      <p:ext uri="{BB962C8B-B14F-4D97-AF65-F5344CB8AC3E}">
        <p14:creationId xmlns:p14="http://schemas.microsoft.com/office/powerpoint/2010/main" val="4051159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62CF7-1753-4BFB-8543-BBAC27DE02D4}" type="datetimeFigureOut">
              <a:rPr lang="en-US" smtClean="0"/>
              <a:t>2/13/2017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265371-BD01-4A6A-AC14-3C6074BB0C6D}" type="slidenum">
              <a:rPr lang="en-US" smtClean="0"/>
              <a:t>‹#›</a:t>
            </a:fld>
            <a:endParaRPr lang="en-US"/>
          </a:p>
        </p:txBody>
      </p:sp>
    </p:spTree>
    <p:extLst>
      <p:ext uri="{BB962C8B-B14F-4D97-AF65-F5344CB8AC3E}">
        <p14:creationId xmlns:p14="http://schemas.microsoft.com/office/powerpoint/2010/main" val="214093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In-Network Processing in WSN </a:t>
            </a:r>
            <a:endParaRPr lang="en-US" dirty="0"/>
          </a:p>
        </p:txBody>
      </p:sp>
      <p:sp>
        <p:nvSpPr>
          <p:cNvPr id="3" name="Subtitle 2"/>
          <p:cNvSpPr>
            <a:spLocks noGrp="1"/>
          </p:cNvSpPr>
          <p:nvPr>
            <p:ph type="subTitle" idx="1"/>
          </p:nvPr>
        </p:nvSpPr>
        <p:spPr/>
        <p:txBody>
          <a:bodyPr>
            <a:normAutofit lnSpcReduction="10000"/>
          </a:bodyPr>
          <a:lstStyle/>
          <a:p>
            <a:r>
              <a:rPr lang="en-US" altLang="en-US" b="1" dirty="0"/>
              <a:t>Group No.4</a:t>
            </a:r>
          </a:p>
          <a:p>
            <a:r>
              <a:rPr lang="en-US" altLang="en-US" b="1" dirty="0" err="1"/>
              <a:t>Atish</a:t>
            </a:r>
            <a:r>
              <a:rPr lang="en-US" altLang="en-US" b="1" dirty="0"/>
              <a:t> </a:t>
            </a:r>
            <a:r>
              <a:rPr lang="en-US" altLang="en-US" b="1" dirty="0" err="1"/>
              <a:t>Majumdar</a:t>
            </a:r>
            <a:r>
              <a:rPr lang="en-US" altLang="en-US" b="1" dirty="0"/>
              <a:t>  - 1410110081</a:t>
            </a:r>
          </a:p>
          <a:p>
            <a:r>
              <a:rPr lang="en-US" altLang="en-US" b="1" dirty="0"/>
              <a:t>Prasanna Natarajan – 1410110298</a:t>
            </a:r>
          </a:p>
          <a:p>
            <a:r>
              <a:rPr lang="en-US" altLang="en-US" b="1" dirty="0" err="1"/>
              <a:t>Vedant</a:t>
            </a:r>
            <a:r>
              <a:rPr lang="en-US" altLang="en-US" b="1" dirty="0"/>
              <a:t> </a:t>
            </a:r>
            <a:r>
              <a:rPr lang="en-US" altLang="en-US" b="1" dirty="0" err="1"/>
              <a:t>Chakravarthy</a:t>
            </a:r>
            <a:r>
              <a:rPr lang="en-US" altLang="en-US" b="1" dirty="0"/>
              <a:t> - 1410110489</a:t>
            </a:r>
          </a:p>
          <a:p>
            <a:endParaRPr lang="en-US" dirty="0"/>
          </a:p>
        </p:txBody>
      </p:sp>
    </p:spTree>
    <p:extLst>
      <p:ext uri="{BB962C8B-B14F-4D97-AF65-F5344CB8AC3E}">
        <p14:creationId xmlns:p14="http://schemas.microsoft.com/office/powerpoint/2010/main" val="171049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5841"/>
            <a:ext cx="10515600" cy="1325563"/>
          </a:xfrm>
        </p:spPr>
        <p:txBody>
          <a:bodyPr>
            <a:noAutofit/>
          </a:bodyPr>
          <a:lstStyle/>
          <a:p>
            <a:pPr algn="ctr"/>
            <a:r>
              <a:rPr lang="en-IN" b="1" dirty="0"/>
              <a:t>In-network Data Processing for Wireless Sensor Networks[7]</a:t>
            </a:r>
            <a:endParaRPr lang="en-US" sz="3600" b="1" dirty="0"/>
          </a:p>
        </p:txBody>
      </p:sp>
      <p:sp>
        <p:nvSpPr>
          <p:cNvPr id="3" name="Content Placeholder 2"/>
          <p:cNvSpPr>
            <a:spLocks noGrp="1"/>
          </p:cNvSpPr>
          <p:nvPr>
            <p:ph idx="1"/>
          </p:nvPr>
        </p:nvSpPr>
        <p:spPr>
          <a:xfrm>
            <a:off x="838200" y="1461404"/>
            <a:ext cx="10515600" cy="4932045"/>
          </a:xfrm>
        </p:spPr>
        <p:txBody>
          <a:bodyPr/>
          <a:lstStyle/>
          <a:p>
            <a:r>
              <a:rPr lang="en-US" dirty="0"/>
              <a:t>Placement of the “proxy” node, to minimize energy. Scheme called ENERGY( Energy Efficient Rate Governed Yardstick)</a:t>
            </a:r>
          </a:p>
          <a:p>
            <a:r>
              <a:rPr lang="en-US" dirty="0"/>
              <a:t>It is also observed that as the node density increases, the power consumption decreases, more sensor nodes, each node has more neighbors, which helps to shorten the path from the proxy to the other nodes, thus improving energy consumption.</a:t>
            </a:r>
          </a:p>
          <a:p>
            <a:endParaRPr lang="en-US" dirty="0"/>
          </a:p>
          <a:p>
            <a:pPr marL="0" indent="0">
              <a:buNone/>
            </a:pPr>
            <a:endParaRPr lang="en-US" dirty="0"/>
          </a:p>
        </p:txBody>
      </p:sp>
    </p:spTree>
    <p:extLst>
      <p:ext uri="{BB962C8B-B14F-4D97-AF65-F5344CB8AC3E}">
        <p14:creationId xmlns:p14="http://schemas.microsoft.com/office/powerpoint/2010/main" val="3910219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726" y="327318"/>
            <a:ext cx="10515600" cy="1325563"/>
          </a:xfrm>
        </p:spPr>
        <p:txBody>
          <a:bodyPr>
            <a:normAutofit/>
          </a:bodyPr>
          <a:lstStyle/>
          <a:p>
            <a:pPr algn="ctr"/>
            <a:r>
              <a:rPr lang="en-IN" b="1" dirty="0"/>
              <a:t>Security Support for In-Network Processing in Wireless Sensor Networks[8]</a:t>
            </a:r>
            <a:endParaRPr lang="en-US" dirty="0"/>
          </a:p>
        </p:txBody>
      </p:sp>
      <p:sp>
        <p:nvSpPr>
          <p:cNvPr id="3" name="Content Placeholder 2"/>
          <p:cNvSpPr>
            <a:spLocks noGrp="1"/>
          </p:cNvSpPr>
          <p:nvPr>
            <p:ph idx="1"/>
          </p:nvPr>
        </p:nvSpPr>
        <p:spPr>
          <a:xfrm>
            <a:off x="739726" y="1652881"/>
            <a:ext cx="5407856" cy="4932045"/>
          </a:xfrm>
        </p:spPr>
        <p:txBody>
          <a:bodyPr>
            <a:normAutofit lnSpcReduction="10000"/>
          </a:bodyPr>
          <a:lstStyle/>
          <a:p>
            <a:r>
              <a:rPr lang="en-US" dirty="0"/>
              <a:t>The focus of this paper is on the challenges of securing in-network processing in WSN. Security mechanisms are proposed for both upstream and downstream data flow. It proposes protocols for:	</a:t>
            </a:r>
            <a:endParaRPr lang="en-IN" dirty="0"/>
          </a:p>
          <a:p>
            <a:pPr lvl="0"/>
            <a:r>
              <a:rPr lang="en-US" dirty="0"/>
              <a:t>determining secure membership. (how to authenticate?)</a:t>
            </a:r>
            <a:endParaRPr lang="en-IN" dirty="0"/>
          </a:p>
          <a:p>
            <a:pPr lvl="0"/>
            <a:r>
              <a:rPr lang="en-US" dirty="0"/>
              <a:t>Letting the aggregators securely disseminate commands in a scalable fashion. (Ripple)</a:t>
            </a:r>
            <a:endParaRPr lang="en-IN" dirty="0"/>
          </a:p>
        </p:txBody>
      </p:sp>
      <p:pic>
        <p:nvPicPr>
          <p:cNvPr id="2050" name="Picture 2" descr="n1Pa5TmUF309kACgK6gcOzi2YdCrUbl_zGk0_UCtrAoYM6h4Unjs1IaBjL5uQvJVqR3TwxdBcM9AkjNQf3pI6wh05rSyzWuPNzywJWOoQWAVpZrHDBBvS0Q4F_0aaLEaJ-KbU4h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7582" y="1652881"/>
            <a:ext cx="4642338" cy="3784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6053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4406"/>
            <a:ext cx="10515600" cy="1325563"/>
          </a:xfrm>
        </p:spPr>
        <p:txBody>
          <a:bodyPr/>
          <a:lstStyle/>
          <a:p>
            <a:pPr algn="ctr"/>
            <a:r>
              <a:rPr lang="en-IN" b="1" dirty="0"/>
              <a:t>LEAP+: Efficient Security Mechanisms for</a:t>
            </a:r>
            <a:br>
              <a:rPr lang="en-IN" b="1" dirty="0"/>
            </a:br>
            <a:r>
              <a:rPr lang="en-IN" b="1" dirty="0"/>
              <a:t>Large-Scale Distributed Sensor Networks[9]</a:t>
            </a:r>
            <a:endParaRPr lang="en-US" b="1" dirty="0"/>
          </a:p>
        </p:txBody>
      </p:sp>
      <p:sp>
        <p:nvSpPr>
          <p:cNvPr id="3" name="Content Placeholder 2"/>
          <p:cNvSpPr>
            <a:spLocks noGrp="1"/>
          </p:cNvSpPr>
          <p:nvPr>
            <p:ph idx="1"/>
          </p:nvPr>
        </p:nvSpPr>
        <p:spPr>
          <a:xfrm>
            <a:off x="838200" y="1409969"/>
            <a:ext cx="4718538" cy="4932045"/>
          </a:xfrm>
        </p:spPr>
        <p:txBody>
          <a:bodyPr>
            <a:normAutofit lnSpcReduction="10000"/>
          </a:bodyPr>
          <a:lstStyle/>
          <a:p>
            <a:r>
              <a:rPr lang="en-US" dirty="0"/>
              <a:t>This paper introduces a protocol called LEAP+ </a:t>
            </a:r>
            <a:r>
              <a:rPr lang="en-IN" dirty="0"/>
              <a:t>(Localized Encryption and Authentication Protocol).</a:t>
            </a:r>
          </a:p>
          <a:p>
            <a:r>
              <a:rPr lang="en-IN" dirty="0"/>
              <a:t>It focuses on two main aspects of efficiency: Memory usage and Time taken to establish the network.</a:t>
            </a:r>
          </a:p>
          <a:p>
            <a:r>
              <a:rPr lang="en-IN" dirty="0"/>
              <a:t>A sensor node needs to store 4 keys initially.</a:t>
            </a:r>
          </a:p>
          <a:p>
            <a:r>
              <a:rPr lang="en-US" dirty="0"/>
              <a:t>Demonstrated on </a:t>
            </a:r>
            <a:r>
              <a:rPr lang="en-US" dirty="0" err="1"/>
              <a:t>TinyOS</a:t>
            </a:r>
            <a:r>
              <a:rPr lang="en-US" dirty="0"/>
              <a:t>.</a:t>
            </a:r>
          </a:p>
        </p:txBody>
      </p:sp>
      <p:pic>
        <p:nvPicPr>
          <p:cNvPr id="3074" name="Picture 2" descr="XE5CJlxrpfE9qnt_-QIvQAe_UfV9SMzGnJZL7vf5NWhjIfdfmgBHg398RgdaNeHGy6r0OpMYq6gby0bo3caKIUCf_UC99w2UUY4XmxeaMCNZ_baptk7r3DJpNwPp4wXN56bH3FA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5980" y="1493184"/>
            <a:ext cx="5129945" cy="124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YXu6wOl2QlfsQucIROu9Od5y2H-R3eV8jqiANOF0joJx48P5Uq5qQ1BJ7pn34KNVwxy7Bo-SEciisty2g_Fa-d0y2FjqeP_HzaxWJMGAEkEWW0Oq9-ArTfABCts5cgmAcjwOuZO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738" y="2761523"/>
            <a:ext cx="5908430" cy="3580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2127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845"/>
            <a:ext cx="10515600" cy="1325563"/>
          </a:xfrm>
        </p:spPr>
        <p:txBody>
          <a:bodyPr/>
          <a:lstStyle/>
          <a:p>
            <a:pPr algn="ctr"/>
            <a:r>
              <a:rPr lang="en-IN" b="1" dirty="0"/>
              <a:t>Secure In-Network Processing in</a:t>
            </a:r>
            <a:br>
              <a:rPr lang="en-IN" b="1" dirty="0"/>
            </a:br>
            <a:r>
              <a:rPr lang="en-IN" b="1" dirty="0"/>
              <a:t>Sensor Networks[10]</a:t>
            </a:r>
            <a:endParaRPr lang="en-US" b="1" dirty="0"/>
          </a:p>
        </p:txBody>
      </p:sp>
      <p:sp>
        <p:nvSpPr>
          <p:cNvPr id="3" name="Content Placeholder 2"/>
          <p:cNvSpPr>
            <a:spLocks noGrp="1"/>
          </p:cNvSpPr>
          <p:nvPr>
            <p:ph idx="1"/>
          </p:nvPr>
        </p:nvSpPr>
        <p:spPr>
          <a:xfrm>
            <a:off x="838200" y="1554408"/>
            <a:ext cx="4817012" cy="4932045"/>
          </a:xfrm>
        </p:spPr>
        <p:txBody>
          <a:bodyPr/>
          <a:lstStyle/>
          <a:p>
            <a:r>
              <a:rPr lang="en-US" dirty="0"/>
              <a:t>This paper introduces a protocol to effectively secure data in a sensor network without affecting the in-network capabilities of the network.</a:t>
            </a:r>
          </a:p>
          <a:p>
            <a:r>
              <a:rPr lang="en-US" dirty="0"/>
              <a:t>It reduces the network traffic between the aggregators and the base station.</a:t>
            </a:r>
          </a:p>
          <a:p>
            <a:r>
              <a:rPr lang="en-US" dirty="0"/>
              <a:t>The initial number of keys stored in a sensor node is 2.</a:t>
            </a:r>
          </a:p>
        </p:txBody>
      </p:sp>
      <p:pic>
        <p:nvPicPr>
          <p:cNvPr id="1026" name="Picture 2" descr="qoMk58pheZONC56lcH03JpMedEMcoXs1Z6hbrH-gTDMFG30Yo2JxGKorHaquoCBNwgLhQtZZEys659ARUniZ-i5ExYi3e2hwrxWXrdMkD4FiupYOGO9wgz1wfvOZfyLgRHv0-AY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5212" y="1735664"/>
            <a:ext cx="6217919" cy="4299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1662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Conclusion</a:t>
            </a:r>
          </a:p>
        </p:txBody>
      </p:sp>
      <p:sp>
        <p:nvSpPr>
          <p:cNvPr id="3" name="Content Placeholder 2"/>
          <p:cNvSpPr>
            <a:spLocks noGrp="1"/>
          </p:cNvSpPr>
          <p:nvPr>
            <p:ph idx="1"/>
          </p:nvPr>
        </p:nvSpPr>
        <p:spPr>
          <a:xfrm>
            <a:off x="698500" y="1690688"/>
            <a:ext cx="10655300" cy="4486275"/>
          </a:xfrm>
        </p:spPr>
        <p:txBody>
          <a:bodyPr>
            <a:normAutofit/>
          </a:bodyPr>
          <a:lstStyle/>
          <a:p>
            <a:r>
              <a:rPr lang="en-IN" dirty="0"/>
              <a:t>In this paper we have presented a review of in-network processing in wireless sensor networks on 3 different aspects, namely, Data Aggregation and Compression, Energy and Security. </a:t>
            </a:r>
          </a:p>
          <a:p>
            <a:r>
              <a:rPr lang="en-IN" dirty="0"/>
              <a:t>One of the main design aspects for sensor network architectures is energy efficiency, to keep the network operational as long as possible. Therefore, aggregation techniques are an essential building block, as they aim at reducing the number of transmissions required for data collection which, in turn, reduces energy consumption.</a:t>
            </a:r>
          </a:p>
        </p:txBody>
      </p:sp>
    </p:spTree>
    <p:extLst>
      <p:ext uri="{BB962C8B-B14F-4D97-AF65-F5344CB8AC3E}">
        <p14:creationId xmlns:p14="http://schemas.microsoft.com/office/powerpoint/2010/main" val="3318882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Conclusion</a:t>
            </a:r>
          </a:p>
        </p:txBody>
      </p:sp>
      <p:sp>
        <p:nvSpPr>
          <p:cNvPr id="3" name="Content Placeholder 2"/>
          <p:cNvSpPr>
            <a:spLocks noGrp="1"/>
          </p:cNvSpPr>
          <p:nvPr>
            <p:ph idx="1"/>
          </p:nvPr>
        </p:nvSpPr>
        <p:spPr>
          <a:xfrm>
            <a:off x="698500" y="1690688"/>
            <a:ext cx="10655300" cy="4486275"/>
          </a:xfrm>
        </p:spPr>
        <p:txBody>
          <a:bodyPr>
            <a:normAutofit fontScale="92500" lnSpcReduction="10000"/>
          </a:bodyPr>
          <a:lstStyle/>
          <a:p>
            <a:r>
              <a:rPr lang="en-IN" dirty="0"/>
              <a:t>Energy efficiency is critical in wireless sensor networks. The two different schemes discussed in this paper are aimed towards maximizing energy efficiency of a wireless sensor network, given the constraints which exist in the real world. Compression also plays a key part in saving energy, as the amount of data that a node has to communicate reduces, its power consumption also decreases.</a:t>
            </a:r>
          </a:p>
          <a:p>
            <a:r>
              <a:rPr lang="en-IN" dirty="0"/>
              <a:t>Security is a major concern in wireless sensor networks, especially without affecting the in-network processing capabilities of the network. Three different protocols using a very similar approach has been discussed in the paper. Each one is an improvement from the other in terms of memory required for storing keys and network traffic, that is communication with the base station. </a:t>
            </a:r>
          </a:p>
        </p:txBody>
      </p:sp>
    </p:spTree>
    <p:extLst>
      <p:ext uri="{BB962C8B-B14F-4D97-AF65-F5344CB8AC3E}">
        <p14:creationId xmlns:p14="http://schemas.microsoft.com/office/powerpoint/2010/main" val="1331827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p>
        </p:txBody>
      </p:sp>
      <p:sp>
        <p:nvSpPr>
          <p:cNvPr id="3" name="Content Placeholder 2"/>
          <p:cNvSpPr>
            <a:spLocks noGrp="1"/>
          </p:cNvSpPr>
          <p:nvPr>
            <p:ph idx="1"/>
          </p:nvPr>
        </p:nvSpPr>
        <p:spPr>
          <a:xfrm>
            <a:off x="723900" y="1800225"/>
            <a:ext cx="10515600" cy="4351338"/>
          </a:xfrm>
        </p:spPr>
        <p:txBody>
          <a:bodyPr>
            <a:normAutofit fontScale="47500" lnSpcReduction="20000"/>
          </a:bodyPr>
          <a:lstStyle/>
          <a:p>
            <a:r>
              <a:rPr lang="en-US" dirty="0"/>
              <a:t>[1] </a:t>
            </a:r>
            <a:r>
              <a:rPr lang="en-US" dirty="0"/>
              <a:t>     </a:t>
            </a:r>
            <a:r>
              <a:rPr lang="en-US" dirty="0" err="1"/>
              <a:t>Fasolo</a:t>
            </a:r>
            <a:r>
              <a:rPr lang="en-US" dirty="0"/>
              <a:t> E, Rossi M, </a:t>
            </a:r>
            <a:r>
              <a:rPr lang="en-US" dirty="0" err="1"/>
              <a:t>Widmer</a:t>
            </a:r>
            <a:r>
              <a:rPr lang="en-US" dirty="0"/>
              <a:t> J, </a:t>
            </a:r>
            <a:r>
              <a:rPr lang="en-US" dirty="0" err="1"/>
              <a:t>Zorzi</a:t>
            </a:r>
            <a:r>
              <a:rPr lang="en-US" dirty="0"/>
              <a:t> M. “In-network aggregation techniques for wireless sensor networks: a survey”. IEEE Wireless Communications. 2007 Apr;14(2).</a:t>
            </a:r>
          </a:p>
          <a:p>
            <a:r>
              <a:rPr lang="en-US" dirty="0"/>
              <a:t>[2]      He W, Yang SH, Yang L, Li P. “In-network data processing architecture for energy efficient wireless sensor networks”. </a:t>
            </a:r>
            <a:r>
              <a:rPr lang="en-US" dirty="0" err="1"/>
              <a:t>InInternet</a:t>
            </a:r>
            <a:r>
              <a:rPr lang="en-US" dirty="0"/>
              <a:t> of Things (WF-</a:t>
            </a:r>
            <a:r>
              <a:rPr lang="en-US" dirty="0" err="1"/>
              <a:t>IoT</a:t>
            </a:r>
            <a:r>
              <a:rPr lang="en-US" dirty="0"/>
              <a:t>), 2015 IEEE 2nd World Forum on 2015 Dec 14 (pp. 299-304). IEEE.</a:t>
            </a:r>
          </a:p>
          <a:p>
            <a:r>
              <a:rPr lang="en-US" dirty="0"/>
              <a:t>[3]      Yao Y, </a:t>
            </a:r>
            <a:r>
              <a:rPr lang="en-US" dirty="0" err="1"/>
              <a:t>Gehrke</a:t>
            </a:r>
            <a:r>
              <a:rPr lang="en-US" dirty="0"/>
              <a:t> J. “The cougar approach to in-network query processing in sensor networks". ACM </a:t>
            </a:r>
            <a:r>
              <a:rPr lang="en-US" dirty="0" err="1"/>
              <a:t>Sigmod</a:t>
            </a:r>
            <a:r>
              <a:rPr lang="en-US" dirty="0"/>
              <a:t> record. 2002 Sep 1;31(3):9-18.</a:t>
            </a:r>
          </a:p>
          <a:p>
            <a:r>
              <a:rPr lang="en-US" dirty="0"/>
              <a:t>[4]      Liu XY, Zhu Y, Kong L, Liu C, Gu Y, </a:t>
            </a:r>
            <a:r>
              <a:rPr lang="en-US" dirty="0" err="1"/>
              <a:t>Vasilakos</a:t>
            </a:r>
            <a:r>
              <a:rPr lang="en-US" dirty="0"/>
              <a:t> AV, Wu MY. "CDC: Compressive data collection for wireless sensor networks". IEEE Transactions on Parallel and Distributed Systems. 2015 Aug 1;26(8):2188-97.</a:t>
            </a:r>
          </a:p>
          <a:p>
            <a:r>
              <a:rPr lang="en-US" dirty="0"/>
              <a:t>[5]      </a:t>
            </a:r>
            <a:r>
              <a:rPr lang="en-US" dirty="0" err="1"/>
              <a:t>Arici</a:t>
            </a:r>
            <a:r>
              <a:rPr lang="en-US" dirty="0"/>
              <a:t> T, </a:t>
            </a:r>
            <a:r>
              <a:rPr lang="en-US" dirty="0" err="1"/>
              <a:t>Gedik</a:t>
            </a:r>
            <a:r>
              <a:rPr lang="en-US" dirty="0"/>
              <a:t> B, </a:t>
            </a:r>
            <a:r>
              <a:rPr lang="en-US" dirty="0" err="1"/>
              <a:t>Altunbasak</a:t>
            </a:r>
            <a:r>
              <a:rPr lang="en-US" dirty="0"/>
              <a:t> Y, Liu L. “PINCO: A pipelined in-network compression scheme for data collection in wireless sensor networks”. </a:t>
            </a:r>
            <a:r>
              <a:rPr lang="en-US" dirty="0" err="1"/>
              <a:t>InComputer</a:t>
            </a:r>
            <a:r>
              <a:rPr lang="en-US" dirty="0"/>
              <a:t> Communications and Networks, 2003. ICCCN 2003. Proceedings. The 12th International Conference on 2003 Oct 20 (pp. 539-544). IEEE.</a:t>
            </a:r>
          </a:p>
          <a:p>
            <a:r>
              <a:rPr lang="en-US" dirty="0"/>
              <a:t>[6]      Prakash GL, </a:t>
            </a:r>
            <a:r>
              <a:rPr lang="en-US" dirty="0" err="1"/>
              <a:t>Thejaswini</a:t>
            </a:r>
            <a:r>
              <a:rPr lang="en-US" dirty="0"/>
              <a:t> M, </a:t>
            </a:r>
            <a:r>
              <a:rPr lang="en-US" dirty="0" err="1"/>
              <a:t>Manjula</a:t>
            </a:r>
            <a:r>
              <a:rPr lang="en-US" dirty="0"/>
              <a:t> SH, </a:t>
            </a:r>
            <a:r>
              <a:rPr lang="en-US" dirty="0" err="1"/>
              <a:t>Venugopal</a:t>
            </a:r>
            <a:r>
              <a:rPr lang="en-US" dirty="0"/>
              <a:t> KR, Patnaik LM. “Energy efficient in-network data processing in sensor networks”. World Academy of Science, Engineering and Technology. 2008 Dec 25;48.</a:t>
            </a:r>
          </a:p>
          <a:p>
            <a:r>
              <a:rPr lang="en-US" dirty="0"/>
              <a:t>[7]      Chen Y, Leong H, Xu M, Cao J. “An energy-efficient framework for multi-rate query in wireless sensor networks”. </a:t>
            </a:r>
            <a:r>
              <a:rPr lang="en-US" dirty="0" err="1"/>
              <a:t>InComputer</a:t>
            </a:r>
            <a:r>
              <a:rPr lang="en-US" dirty="0"/>
              <a:t> and Information Technology, 2006. CIT'06. The Sixth IEEE International Conference on 2006 Sep (pp. 89-89). IEEE.</a:t>
            </a:r>
          </a:p>
          <a:p>
            <a:r>
              <a:rPr lang="en-US" dirty="0"/>
              <a:t>[8]      Deng J, Han R, Mishra S. “Security support for in-network processing in wireless sensor networks”. </a:t>
            </a:r>
            <a:r>
              <a:rPr lang="en-US" dirty="0" err="1"/>
              <a:t>InProceedings</a:t>
            </a:r>
            <a:r>
              <a:rPr lang="en-US" dirty="0"/>
              <a:t> of the 1st ACM workshop on Security of ad hoc and sensor networks 2003 Oct 31 (pp. 83-93). ACM.</a:t>
            </a:r>
          </a:p>
          <a:p>
            <a:r>
              <a:rPr lang="en-US" dirty="0"/>
              <a:t>[9]      Zhu S, </a:t>
            </a:r>
            <a:r>
              <a:rPr lang="en-US" dirty="0" err="1"/>
              <a:t>Setia</a:t>
            </a:r>
            <a:r>
              <a:rPr lang="en-US" dirty="0"/>
              <a:t> S, </a:t>
            </a:r>
            <a:r>
              <a:rPr lang="en-US" dirty="0" err="1"/>
              <a:t>Jajodia</a:t>
            </a:r>
            <a:r>
              <a:rPr lang="en-US" dirty="0"/>
              <a:t> S. “LEAP+: Efficient security mechanisms for large-scale distributed sensor networks”. ACM Transactions on Sensor Networks, (TOSN). 2006, Nov 1;2(4):500-28.</a:t>
            </a:r>
          </a:p>
          <a:p>
            <a:r>
              <a:rPr lang="en-US" dirty="0"/>
              <a:t>[10]      </a:t>
            </a:r>
            <a:r>
              <a:rPr lang="en-US" dirty="0" err="1"/>
              <a:t>Dimitriou</a:t>
            </a:r>
            <a:r>
              <a:rPr lang="en-US" dirty="0"/>
              <a:t> T, </a:t>
            </a:r>
            <a:r>
              <a:rPr lang="en-US" dirty="0" err="1"/>
              <a:t>Krontiris</a:t>
            </a:r>
            <a:r>
              <a:rPr lang="en-US" dirty="0"/>
              <a:t> I. “Secure in-network processing in sensor networks”. Security in Sensor Networks. 2006:275-90.</a:t>
            </a:r>
          </a:p>
        </p:txBody>
      </p:sp>
    </p:spTree>
    <p:extLst>
      <p:ext uri="{BB962C8B-B14F-4D97-AF65-F5344CB8AC3E}">
        <p14:creationId xmlns:p14="http://schemas.microsoft.com/office/powerpoint/2010/main" val="3089335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Abstract</a:t>
            </a:r>
          </a:p>
        </p:txBody>
      </p:sp>
      <p:sp>
        <p:nvSpPr>
          <p:cNvPr id="3" name="Content Placeholder 2"/>
          <p:cNvSpPr>
            <a:spLocks noGrp="1"/>
          </p:cNvSpPr>
          <p:nvPr>
            <p:ph idx="1"/>
          </p:nvPr>
        </p:nvSpPr>
        <p:spPr/>
        <p:txBody>
          <a:bodyPr/>
          <a:lstStyle/>
          <a:p>
            <a:pPr marL="0" indent="0">
              <a:buNone/>
            </a:pPr>
            <a:r>
              <a:rPr lang="en-IN" dirty="0"/>
              <a:t>In this paper, we cover various aspects of in-network data aggregation and processing in wireless sensor networks. We survey existing literature about energy efficiency, compression, query processing and , security methods, looking at multiple existing research papers across these domains, identifying and highlighting key research objectives, methodologies and discuss how they build upon or improve previously existing solutions. Finally, we discuss future research goals in each of the areas.</a:t>
            </a:r>
            <a:endParaRPr lang="en-US" dirty="0"/>
          </a:p>
        </p:txBody>
      </p:sp>
    </p:spTree>
    <p:extLst>
      <p:ext uri="{BB962C8B-B14F-4D97-AF65-F5344CB8AC3E}">
        <p14:creationId xmlns:p14="http://schemas.microsoft.com/office/powerpoint/2010/main" val="362357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p>
        </p:txBody>
      </p:sp>
      <p:sp>
        <p:nvSpPr>
          <p:cNvPr id="3" name="Content Placeholder 2"/>
          <p:cNvSpPr>
            <a:spLocks noGrp="1"/>
          </p:cNvSpPr>
          <p:nvPr>
            <p:ph idx="1"/>
          </p:nvPr>
        </p:nvSpPr>
        <p:spPr/>
        <p:txBody>
          <a:bodyPr>
            <a:normAutofit/>
          </a:bodyPr>
          <a:lstStyle/>
          <a:p>
            <a:pPr marL="0" indent="0">
              <a:buNone/>
            </a:pPr>
            <a:r>
              <a:rPr lang="en-IN" dirty="0"/>
              <a:t>Advances in technology has led to the production of sensor devices which can sense the physical environment and provide valuable data. These sensors can communicate with each other, but also perform other tasks like signal processing, data aggregation and compression in the network rather than out of the network. There are three common features to all sensor network applications. The first one is the need for simple algorithms as sensor nodes have highly constrained resources. The second one is the need for minimizing communication among sensor nodes, since communication is the primary source of energy usage in these networks. The third is that data throughout a sensor network is bound to have spatial and temporal redundancy.</a:t>
            </a:r>
            <a:endParaRPr lang="en-US" dirty="0"/>
          </a:p>
        </p:txBody>
      </p:sp>
    </p:spTree>
    <p:extLst>
      <p:ext uri="{BB962C8B-B14F-4D97-AF65-F5344CB8AC3E}">
        <p14:creationId xmlns:p14="http://schemas.microsoft.com/office/powerpoint/2010/main" val="1281231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338"/>
            <a:ext cx="10515600" cy="1325563"/>
          </a:xfrm>
        </p:spPr>
        <p:txBody>
          <a:bodyPr>
            <a:normAutofit fontScale="90000"/>
          </a:bodyPr>
          <a:lstStyle/>
          <a:p>
            <a:pPr algn="ctr"/>
            <a:r>
              <a:rPr lang="en-IN" b="1" dirty="0"/>
              <a:t>In-network Aggregation Techniques for Wireless</a:t>
            </a:r>
            <a:br>
              <a:rPr lang="en-IN" b="1" dirty="0"/>
            </a:br>
            <a:r>
              <a:rPr lang="en-IN" b="1" dirty="0"/>
              <a:t>Sensor Networks: A Survey[1]</a:t>
            </a:r>
            <a:endParaRPr lang="en-US" b="1" dirty="0"/>
          </a:p>
        </p:txBody>
      </p:sp>
      <p:sp>
        <p:nvSpPr>
          <p:cNvPr id="3" name="Content Placeholder 2"/>
          <p:cNvSpPr>
            <a:spLocks noGrp="1"/>
          </p:cNvSpPr>
          <p:nvPr>
            <p:ph idx="1"/>
          </p:nvPr>
        </p:nvSpPr>
        <p:spPr>
          <a:xfrm>
            <a:off x="838200" y="1512204"/>
            <a:ext cx="10515600" cy="4932045"/>
          </a:xfrm>
        </p:spPr>
        <p:txBody>
          <a:bodyPr>
            <a:normAutofit/>
          </a:bodyPr>
          <a:lstStyle/>
          <a:p>
            <a:r>
              <a:rPr lang="en-IN" dirty="0"/>
              <a:t>In-network aggregation is the global process of gathering and routing information through a multi-hop network, processing data at intermediate nodes with the objective of reducing resource consumption (in particular energy), thereby increasing network lifetime.</a:t>
            </a:r>
          </a:p>
          <a:p>
            <a:r>
              <a:rPr lang="en-IN" dirty="0"/>
              <a:t>The paper discusses about these 3 aspects of in-network processing:</a:t>
            </a:r>
          </a:p>
          <a:p>
            <a:pPr lvl="1"/>
            <a:r>
              <a:rPr lang="en-IN" dirty="0"/>
              <a:t>Data Aggregation and compression</a:t>
            </a:r>
          </a:p>
          <a:p>
            <a:pPr lvl="1"/>
            <a:r>
              <a:rPr lang="en-IN" dirty="0"/>
              <a:t>Energy</a:t>
            </a:r>
          </a:p>
          <a:p>
            <a:pPr lvl="1"/>
            <a:r>
              <a:rPr lang="en-IN" dirty="0"/>
              <a:t>Security </a:t>
            </a:r>
            <a:endParaRPr lang="en-US" dirty="0"/>
          </a:p>
        </p:txBody>
      </p:sp>
    </p:spTree>
    <p:extLst>
      <p:ext uri="{BB962C8B-B14F-4D97-AF65-F5344CB8AC3E}">
        <p14:creationId xmlns:p14="http://schemas.microsoft.com/office/powerpoint/2010/main" val="32955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4406"/>
            <a:ext cx="10515600" cy="1325563"/>
          </a:xfrm>
        </p:spPr>
        <p:txBody>
          <a:bodyPr/>
          <a:lstStyle/>
          <a:p>
            <a:pPr algn="ctr"/>
            <a:r>
              <a:rPr lang="en-IN" b="1" dirty="0"/>
              <a:t>In-network Data Processing Architecture for Energy Efficient Wireless Sensor Networks[2]</a:t>
            </a:r>
            <a:endParaRPr lang="en-US" b="1" dirty="0"/>
          </a:p>
        </p:txBody>
      </p:sp>
      <p:sp>
        <p:nvSpPr>
          <p:cNvPr id="3" name="Content Placeholder 2"/>
          <p:cNvSpPr>
            <a:spLocks noGrp="1"/>
          </p:cNvSpPr>
          <p:nvPr>
            <p:ph idx="1"/>
          </p:nvPr>
        </p:nvSpPr>
        <p:spPr>
          <a:xfrm>
            <a:off x="838200" y="1409969"/>
            <a:ext cx="7367585" cy="4932045"/>
          </a:xfrm>
        </p:spPr>
        <p:txBody>
          <a:bodyPr>
            <a:normAutofit lnSpcReduction="10000"/>
          </a:bodyPr>
          <a:lstStyle/>
          <a:p>
            <a:r>
              <a:rPr lang="en-US" dirty="0"/>
              <a:t>At network level, the paper proposes implementing Neighbor-Aware Clustering Aggregation (NMCA). For compression, it suggests using Optimal Clustering Compression (OCC) to reduce aggregated packet size. The CH sends the aggregated data by NMCA to the sink node.</a:t>
            </a:r>
          </a:p>
          <a:p>
            <a:r>
              <a:rPr lang="en-US" dirty="0"/>
              <a:t>A data pre-processor (DP) is deployed for the outlier detection in the model for improving the data accuracy. The real-time data mining engine (RDME) operates the data mining model and event detector to match the format annotation of the sensed value.</a:t>
            </a:r>
            <a:endParaRPr lang="en-US" dirty="0"/>
          </a:p>
        </p:txBody>
      </p:sp>
      <p:pic>
        <p:nvPicPr>
          <p:cNvPr id="717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5785" y="1409968"/>
            <a:ext cx="3148016" cy="4343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549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438"/>
            <a:ext cx="10515600" cy="1325563"/>
          </a:xfrm>
        </p:spPr>
        <p:txBody>
          <a:bodyPr/>
          <a:lstStyle/>
          <a:p>
            <a:pPr algn="ctr"/>
            <a:r>
              <a:rPr lang="en-IN" b="1" dirty="0"/>
              <a:t>The Cougar Approach to In-Network Query Processing in Sensor Networks[3]</a:t>
            </a:r>
            <a:endParaRPr lang="en-US" b="1" dirty="0"/>
          </a:p>
        </p:txBody>
      </p:sp>
      <p:sp>
        <p:nvSpPr>
          <p:cNvPr id="3" name="Content Placeholder 2"/>
          <p:cNvSpPr>
            <a:spLocks noGrp="1"/>
          </p:cNvSpPr>
          <p:nvPr>
            <p:ph idx="1"/>
          </p:nvPr>
        </p:nvSpPr>
        <p:spPr>
          <a:xfrm>
            <a:off x="838200" y="1470001"/>
            <a:ext cx="7315200" cy="4932045"/>
          </a:xfrm>
        </p:spPr>
        <p:txBody>
          <a:bodyPr/>
          <a:lstStyle/>
          <a:p>
            <a:r>
              <a:rPr lang="en-IN" dirty="0"/>
              <a:t>This paper proposes an architecture for a data management system for sensor networks.</a:t>
            </a:r>
          </a:p>
          <a:p>
            <a:r>
              <a:rPr lang="en-IN" dirty="0"/>
              <a:t>It proposes the introduction of a query processing layer between the network layer and the application layer.</a:t>
            </a:r>
          </a:p>
          <a:p>
            <a:r>
              <a:rPr lang="en-IN" dirty="0"/>
              <a:t>Using declarative queries can help separate the user from the details of the individual nodes in the sensor network and make the network more flexible.</a:t>
            </a:r>
          </a:p>
          <a:p>
            <a:r>
              <a:rPr lang="en-IN" dirty="0"/>
              <a:t>Pre-processing these queries can allow for energy saving.</a:t>
            </a:r>
            <a:endParaRPr lang="en-US" dirty="0"/>
          </a:p>
        </p:txBody>
      </p:sp>
      <p:pic>
        <p:nvPicPr>
          <p:cNvPr id="819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400" y="2011363"/>
            <a:ext cx="3200400"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7533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438"/>
            <a:ext cx="10515600" cy="1325563"/>
          </a:xfrm>
        </p:spPr>
        <p:txBody>
          <a:bodyPr/>
          <a:lstStyle/>
          <a:p>
            <a:pPr algn="ctr"/>
            <a:r>
              <a:rPr lang="en-IN" b="1" dirty="0"/>
              <a:t>CDC: Compressive data collection for wireless sensor networks [4]</a:t>
            </a:r>
            <a:endParaRPr lang="en-US" b="1" dirty="0"/>
          </a:p>
        </p:txBody>
      </p:sp>
      <p:sp>
        <p:nvSpPr>
          <p:cNvPr id="3" name="Content Placeholder 2"/>
          <p:cNvSpPr>
            <a:spLocks noGrp="1"/>
          </p:cNvSpPr>
          <p:nvPr>
            <p:ph idx="1"/>
          </p:nvPr>
        </p:nvSpPr>
        <p:spPr>
          <a:xfrm>
            <a:off x="838200" y="1470001"/>
            <a:ext cx="7088187" cy="4932045"/>
          </a:xfrm>
        </p:spPr>
        <p:txBody>
          <a:bodyPr>
            <a:normAutofit fontScale="92500" lnSpcReduction="10000"/>
          </a:bodyPr>
          <a:lstStyle/>
          <a:p>
            <a:r>
              <a:rPr lang="en-IN" dirty="0"/>
              <a:t>Proposes improved routing and compression protocol called Compressive Data Collection(CDC).</a:t>
            </a:r>
          </a:p>
          <a:p>
            <a:r>
              <a:rPr lang="en-IN" dirty="0"/>
              <a:t>Uses opportunistic routing for packet forwarding. </a:t>
            </a:r>
          </a:p>
          <a:p>
            <a:r>
              <a:rPr lang="en-IN" dirty="0"/>
              <a:t>As the packet travels towards the sink, the compression scheme adds or subtracts the sensory reading of a newly encountered node, as in the figure.</a:t>
            </a:r>
          </a:p>
          <a:p>
            <a:r>
              <a:rPr lang="en-IN" dirty="0"/>
              <a:t>For estimation error within 20%, CDC prolongs the network lifetime by 1.5× ∼ 2×. This is because that CDC requires fewer measurements, even fewer number of sensory readings in each measurement, thus greatly reduces the energy consumption.</a:t>
            </a:r>
            <a:endParaRPr lang="en-US" dirty="0"/>
          </a:p>
        </p:txBody>
      </p:sp>
      <p:pic>
        <p:nvPicPr>
          <p:cNvPr id="4" name="Picture 3"/>
          <p:cNvPicPr/>
          <p:nvPr/>
        </p:nvPicPr>
        <p:blipFill rotWithShape="1">
          <a:blip r:embed="rId2"/>
          <a:srcRect r="52736"/>
          <a:stretch/>
        </p:blipFill>
        <p:spPr bwMode="auto">
          <a:xfrm>
            <a:off x="7926387" y="2004695"/>
            <a:ext cx="2714625" cy="29248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01217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5841"/>
            <a:ext cx="10515600" cy="1325563"/>
          </a:xfrm>
        </p:spPr>
        <p:txBody>
          <a:bodyPr>
            <a:noAutofit/>
          </a:bodyPr>
          <a:lstStyle/>
          <a:p>
            <a:pPr algn="ctr"/>
            <a:r>
              <a:rPr lang="en-IN" sz="3600" b="1" dirty="0"/>
              <a:t>PINCO: a Pipelined In-Network Compression Scheme for Data Collection in Wireless Sensor Networks[5]</a:t>
            </a:r>
            <a:endParaRPr lang="en-US" sz="3600" b="1" dirty="0"/>
          </a:p>
        </p:txBody>
      </p:sp>
      <p:sp>
        <p:nvSpPr>
          <p:cNvPr id="3" name="Content Placeholder 2"/>
          <p:cNvSpPr>
            <a:spLocks noGrp="1"/>
          </p:cNvSpPr>
          <p:nvPr>
            <p:ph idx="1"/>
          </p:nvPr>
        </p:nvSpPr>
        <p:spPr>
          <a:xfrm>
            <a:off x="838200" y="1461404"/>
            <a:ext cx="10515600" cy="4932045"/>
          </a:xfrm>
        </p:spPr>
        <p:txBody>
          <a:bodyPr/>
          <a:lstStyle/>
          <a:p>
            <a:r>
              <a:rPr lang="en-US" dirty="0"/>
              <a:t>Buffers sensor data in the network, </a:t>
            </a:r>
            <a:r>
              <a:rPr lang="en-US" dirty="0"/>
              <a:t>combines it through a pipeline compression scheme into groups of data, while satisfying end to end latency bounds. Trades higher latency for reduced energy consumption.</a:t>
            </a:r>
            <a:endParaRPr lang="en-US" dirty="0"/>
          </a:p>
          <a:p>
            <a:r>
              <a:rPr lang="en-US" dirty="0"/>
              <a:t>Reduces data redundancy in data collected from sensors.</a:t>
            </a:r>
          </a:p>
          <a:p>
            <a:r>
              <a:rPr lang="en-US" dirty="0"/>
              <a:t>Prioritizes hop minimization over latency minimization</a:t>
            </a:r>
          </a:p>
          <a:p>
            <a:r>
              <a:rPr lang="en-US" dirty="0"/>
              <a:t>Current implementation only supports single valued data, future implementations aimed towards complex sensor data (audio and video)</a:t>
            </a:r>
          </a:p>
        </p:txBody>
      </p:sp>
    </p:spTree>
    <p:extLst>
      <p:ext uri="{BB962C8B-B14F-4D97-AF65-F5344CB8AC3E}">
        <p14:creationId xmlns:p14="http://schemas.microsoft.com/office/powerpoint/2010/main" val="2723033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5841"/>
            <a:ext cx="10515600" cy="1325563"/>
          </a:xfrm>
        </p:spPr>
        <p:txBody>
          <a:bodyPr>
            <a:noAutofit/>
          </a:bodyPr>
          <a:lstStyle/>
          <a:p>
            <a:pPr algn="ctr"/>
            <a:r>
              <a:rPr lang="en-US" b="1" dirty="0"/>
              <a:t>Energy Efficient In-Network Data Processing in Sensor Networks[6]</a:t>
            </a:r>
            <a:endParaRPr lang="en-US" sz="3600" b="1" dirty="0"/>
          </a:p>
        </p:txBody>
      </p:sp>
      <p:sp>
        <p:nvSpPr>
          <p:cNvPr id="3" name="Content Placeholder 2"/>
          <p:cNvSpPr>
            <a:spLocks noGrp="1"/>
          </p:cNvSpPr>
          <p:nvPr>
            <p:ph idx="1"/>
          </p:nvPr>
        </p:nvSpPr>
        <p:spPr>
          <a:xfrm>
            <a:off x="838200" y="1461404"/>
            <a:ext cx="10515600" cy="4932045"/>
          </a:xfrm>
        </p:spPr>
        <p:txBody>
          <a:bodyPr>
            <a:normAutofit fontScale="92500" lnSpcReduction="20000"/>
          </a:bodyPr>
          <a:lstStyle/>
          <a:p>
            <a:r>
              <a:rPr lang="en-US" dirty="0"/>
              <a:t>Extends current in-network aggregation methods by utilizing temporal coherency tolerance to minimize the size and number of transmitted messages.</a:t>
            </a:r>
          </a:p>
          <a:p>
            <a:r>
              <a:rPr lang="en-US" dirty="0"/>
              <a:t>Three particular design decisions involved in this paper:</a:t>
            </a:r>
            <a:endParaRPr lang="en-IN" dirty="0"/>
          </a:p>
          <a:p>
            <a:pPr marL="685800" lvl="2">
              <a:spcBef>
                <a:spcPts val="1000"/>
              </a:spcBef>
            </a:pPr>
            <a:r>
              <a:rPr lang="en-US" sz="2400" dirty="0"/>
              <a:t>A query model</a:t>
            </a:r>
            <a:endParaRPr lang="en-IN" sz="2400" dirty="0"/>
          </a:p>
          <a:p>
            <a:pPr marL="685800" lvl="2">
              <a:spcBef>
                <a:spcPts val="1000"/>
              </a:spcBef>
            </a:pPr>
            <a:r>
              <a:rPr lang="en-US" sz="2400" dirty="0"/>
              <a:t>Energy cost model</a:t>
            </a:r>
            <a:endParaRPr lang="en-IN" sz="2400" dirty="0"/>
          </a:p>
          <a:p>
            <a:pPr marL="685800" lvl="2">
              <a:spcBef>
                <a:spcPts val="1000"/>
              </a:spcBef>
            </a:pPr>
            <a:r>
              <a:rPr lang="en-US" sz="2400" dirty="0"/>
              <a:t>In-network Data Processing</a:t>
            </a:r>
            <a:endParaRPr lang="en-IN" sz="2400" dirty="0"/>
          </a:p>
          <a:p>
            <a:pPr marL="1143000" lvl="4">
              <a:spcBef>
                <a:spcPts val="1000"/>
              </a:spcBef>
            </a:pPr>
            <a:r>
              <a:rPr lang="en-US" sz="2600" dirty="0"/>
              <a:t>Broadcasting Query Message</a:t>
            </a:r>
            <a:endParaRPr lang="en-IN" sz="2600" dirty="0"/>
          </a:p>
          <a:p>
            <a:pPr marL="1143000" lvl="4">
              <a:spcBef>
                <a:spcPts val="1000"/>
              </a:spcBef>
            </a:pPr>
            <a:r>
              <a:rPr lang="en-US" sz="2600" dirty="0"/>
              <a:t>Processing Data Locally</a:t>
            </a:r>
            <a:endParaRPr lang="en-IN" sz="2600" dirty="0"/>
          </a:p>
          <a:p>
            <a:pPr marL="1143000" lvl="4">
              <a:spcBef>
                <a:spcPts val="1000"/>
              </a:spcBef>
            </a:pPr>
            <a:r>
              <a:rPr lang="en-US" sz="2600" dirty="0"/>
              <a:t>Packet Merging</a:t>
            </a:r>
          </a:p>
          <a:p>
            <a:r>
              <a:rPr lang="en-US" dirty="0"/>
              <a:t>Packet aggregation in in-network data processing method consumes less energy compared to other methods, it reduces redundancy in sensor readings.</a:t>
            </a:r>
            <a:endParaRPr lang="en-IN" dirty="0"/>
          </a:p>
        </p:txBody>
      </p:sp>
    </p:spTree>
    <p:extLst>
      <p:ext uri="{BB962C8B-B14F-4D97-AF65-F5344CB8AC3E}">
        <p14:creationId xmlns:p14="http://schemas.microsoft.com/office/powerpoint/2010/main" val="3120668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1193</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In-Network Processing in WSN </vt:lpstr>
      <vt:lpstr>Abstract</vt:lpstr>
      <vt:lpstr>Introduction</vt:lpstr>
      <vt:lpstr>In-network Aggregation Techniques for Wireless Sensor Networks: A Survey[1]</vt:lpstr>
      <vt:lpstr>In-network Data Processing Architecture for Energy Efficient Wireless Sensor Networks[2]</vt:lpstr>
      <vt:lpstr>The Cougar Approach to In-Network Query Processing in Sensor Networks[3]</vt:lpstr>
      <vt:lpstr>CDC: Compressive data collection for wireless sensor networks [4]</vt:lpstr>
      <vt:lpstr>PINCO: a Pipelined In-Network Compression Scheme for Data Collection in Wireless Sensor Networks[5]</vt:lpstr>
      <vt:lpstr>Energy Efficient In-Network Data Processing in Sensor Networks[6]</vt:lpstr>
      <vt:lpstr>In-network Data Processing for Wireless Sensor Networks[7]</vt:lpstr>
      <vt:lpstr>Security Support for In-Network Processing in Wireless Sensor Networks[8]</vt:lpstr>
      <vt:lpstr>LEAP+: Efficient Security Mechanisms for Large-Scale Distributed Sensor Networks[9]</vt:lpstr>
      <vt:lpstr>Secure In-Network Processing in Sensor Networks[10]</vt:lpstr>
      <vt:lpstr>Conclusion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&lt;Term Paper Title&gt;</dc:title>
  <dc:creator>Divya Lohani</dc:creator>
  <cp:lastModifiedBy>Prasanna Natarajan</cp:lastModifiedBy>
  <cp:revision>37</cp:revision>
  <dcterms:created xsi:type="dcterms:W3CDTF">2016-03-03T04:08:31Z</dcterms:created>
  <dcterms:modified xsi:type="dcterms:W3CDTF">2017-02-13T16:01:09Z</dcterms:modified>
</cp:coreProperties>
</file>