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67" r:id="rId3"/>
    <p:sldId id="259" r:id="rId4"/>
    <p:sldId id="268" r:id="rId5"/>
    <p:sldId id="288" r:id="rId6"/>
    <p:sldId id="280" r:id="rId7"/>
    <p:sldId id="281" r:id="rId8"/>
    <p:sldId id="287" r:id="rId9"/>
    <p:sldId id="271" r:id="rId10"/>
    <p:sldId id="283" r:id="rId11"/>
    <p:sldId id="282" r:id="rId12"/>
    <p:sldId id="284" r:id="rId13"/>
    <p:sldId id="285" r:id="rId14"/>
    <p:sldId id="286" r:id="rId15"/>
    <p:sldId id="273" r:id="rId16"/>
    <p:sldId id="272" r:id="rId17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64825-A36A-443D-98B5-358801DA6F3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10DEC-4E95-4C50-9FFA-D083729C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0DEC-4E95-4C50-9FFA-D083729C93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5877-7E28-4AE0-9827-A5A318DE6CC8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Visualizing Life in Hampton Roads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30C-F5AF-47FF-A2B7-8DE3F049FA17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Visualizing Life in Hampton Roads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9110-3249-486D-BDFA-A73A026EB39A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Visualizing Life in Hampton Roads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CEE-B538-4544-BEA0-1BACD5AB744A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Visualizing Life in Hampton Roads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9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1481-5DE8-459F-A485-870BB6DBBCCC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Visualizing Life in Hampton Roads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CDF4-2EE8-4B26-A999-B3B680F61EB6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Visualizing Life in Hampton Roads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518-840E-475A-826F-B36BA1084737}" type="datetime1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Visualizing Life in Hampton Roads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BB88-9DB3-43DB-B7D5-7F1D9CD17404}" type="datetime1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Visualizing Life in Hampton Roads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9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108-0D36-40B0-A862-B025C5AE7DA4}" type="datetime1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Visualizing Life in Hampton Roads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B88B-CE18-44E9-8804-97B8AE188FEC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Visualizing Life in Hampton Roads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D718-6478-4947-962D-3054151B18D6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Visualizing Life in Hampton Roads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3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2437-D73C-4D03-856F-DF2336BA0669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Visualizing Life in Hampton Roads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4852-7023-46AC-A67E-9A9ED60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odu.edu/~psajjan/cs69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oes/current/oes_47260.htm" TargetMode="External"/><Relationship Id="rId2" Type="http://schemas.openxmlformats.org/officeDocument/2006/relationships/hyperlink" Target="http://www.bls.gov/cew/datatoc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e.virginia.gov/statistics_reports/index.shtml" TargetMode="External"/><Relationship Id="rId2" Type="http://schemas.openxmlformats.org/officeDocument/2006/relationships/hyperlink" Target="https://www.census.gov/hhes/commuting/data/commutingflow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7584"/>
            <a:ext cx="9144000" cy="2387600"/>
          </a:xfrm>
        </p:spPr>
        <p:txBody>
          <a:bodyPr>
            <a:noAutofit/>
          </a:bodyPr>
          <a:lstStyle/>
          <a:p>
            <a:r>
              <a:rPr lang="en-US" sz="5400" dirty="0" smtClean="0"/>
              <a:t>Visualizing 10 Years (2005-2015) of Life in Hampton Roads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23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Prasanna Sajjan</a:t>
            </a:r>
          </a:p>
          <a:p>
            <a:r>
              <a:rPr lang="en-US" sz="2000" dirty="0" smtClean="0"/>
              <a:t>CS 698 – Master’s Project</a:t>
            </a:r>
          </a:p>
          <a:p>
            <a:r>
              <a:rPr lang="en-US" sz="2000" dirty="0" smtClean="0"/>
              <a:t>Advisor: Dr. Michele C. Weigle</a:t>
            </a:r>
          </a:p>
          <a:p>
            <a:r>
              <a:rPr lang="en-US" sz="2000" dirty="0" smtClean="0"/>
              <a:t>Department of Computer Science, Old Dominion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41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r>
              <a:rPr lang="en-US" dirty="0" smtClean="0"/>
              <a:t>Graduation rates in Hampton Roads by Locality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Interactive line chart to examine changes in graduation rates </a:t>
            </a:r>
            <a:r>
              <a:rPr lang="en-US" dirty="0"/>
              <a:t>by </a:t>
            </a:r>
            <a:r>
              <a:rPr lang="en-US" dirty="0" smtClean="0"/>
              <a:t>locality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Choropleth</a:t>
            </a:r>
            <a:r>
              <a:rPr lang="en-US" dirty="0"/>
              <a:t> map and </a:t>
            </a:r>
            <a:r>
              <a:rPr lang="en-US" dirty="0" smtClean="0"/>
              <a:t>static line charts to study graduation rates based </a:t>
            </a:r>
            <a:r>
              <a:rPr lang="en-US" dirty="0"/>
              <a:t>on gender, race and socio-economic factors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D3.js, JSON, HTML, </a:t>
            </a:r>
            <a:r>
              <a:rPr lang="en-US" dirty="0" smtClean="0"/>
              <a:t>CSS, jQuery </a:t>
            </a:r>
            <a:r>
              <a:rPr lang="en-US" dirty="0"/>
              <a:t>and </a:t>
            </a:r>
            <a:r>
              <a:rPr lang="en-US" dirty="0" smtClean="0"/>
              <a:t>JS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Commuting Patterns in Hampton Roads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Choropleth</a:t>
            </a:r>
            <a:r>
              <a:rPr lang="en-US" dirty="0" smtClean="0"/>
              <a:t> map and tooltip to </a:t>
            </a:r>
            <a:r>
              <a:rPr lang="en-US" dirty="0"/>
              <a:t>show </a:t>
            </a:r>
            <a:r>
              <a:rPr lang="en-US" dirty="0" smtClean="0"/>
              <a:t>the commuting patterns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Tableau</a:t>
            </a:r>
            <a:r>
              <a:rPr lang="en-US" dirty="0"/>
              <a:t>, </a:t>
            </a:r>
            <a:r>
              <a:rPr lang="en-US" dirty="0" smtClean="0"/>
              <a:t>latlong.net, MS Excel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Finally, everything was put together using Bootstrap framework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17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1458"/>
          </a:xfrm>
        </p:spPr>
        <p:txBody>
          <a:bodyPr>
            <a:normAutofit/>
          </a:bodyPr>
          <a:lstStyle/>
          <a:p>
            <a:r>
              <a:rPr lang="en-US" sz="4200" dirty="0"/>
              <a:t>Insights - Income &amp; Employment by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844"/>
            <a:ext cx="10515600" cy="49455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After the “Great recession” (2007) in the U.S, all the industries experienced a decline in the number of employment but </a:t>
            </a:r>
            <a:r>
              <a:rPr lang="en-US" sz="2200" b="1" dirty="0" smtClean="0"/>
              <a:t>Education &amp; health services</a:t>
            </a:r>
            <a:r>
              <a:rPr lang="en-US" sz="2200" dirty="0" smtClean="0"/>
              <a:t> saw a steady increase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Construction</a:t>
            </a:r>
            <a:r>
              <a:rPr lang="en-US" sz="2200" dirty="0" smtClean="0"/>
              <a:t> industry had the highest impact (16% decrease in employment)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5202"/>
            <a:ext cx="5797731" cy="3671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1" y="2685202"/>
            <a:ext cx="4876800" cy="36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70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Insights - </a:t>
            </a:r>
            <a:r>
              <a:rPr lang="en-US" sz="4200" dirty="0"/>
              <a:t>Income &amp; Employment by </a:t>
            </a:r>
            <a:r>
              <a:rPr lang="en-US" sz="4200" dirty="0" smtClean="0"/>
              <a:t>Occupation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834"/>
            <a:ext cx="10515600" cy="4801418"/>
          </a:xfrm>
        </p:spPr>
        <p:txBody>
          <a:bodyPr/>
          <a:lstStyle/>
          <a:p>
            <a:r>
              <a:rPr lang="en-US" sz="2200" b="1" dirty="0" smtClean="0"/>
              <a:t>Management</a:t>
            </a:r>
            <a:r>
              <a:rPr lang="en-US" sz="2200" dirty="0" smtClean="0"/>
              <a:t> occupation paid the highest annual wages, whereas </a:t>
            </a:r>
            <a:r>
              <a:rPr lang="en-US" sz="2200" b="1" dirty="0" smtClean="0"/>
              <a:t>Food preparation &amp; serving</a:t>
            </a:r>
            <a:r>
              <a:rPr lang="en-US" sz="2200" dirty="0" smtClean="0"/>
              <a:t> related occupation paid the least</a:t>
            </a:r>
          </a:p>
          <a:p>
            <a:r>
              <a:rPr lang="en-US" sz="2200" dirty="0" smtClean="0"/>
              <a:t>The “Great recession” had no major impact on any of the occupations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784"/>
            <a:ext cx="9550138" cy="38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618"/>
          </a:xfrm>
        </p:spPr>
        <p:txBody>
          <a:bodyPr>
            <a:normAutofit/>
          </a:bodyPr>
          <a:lstStyle/>
          <a:p>
            <a:r>
              <a:rPr lang="en-US" sz="4200" dirty="0"/>
              <a:t>Insights - High school graduation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710"/>
            <a:ext cx="10515600" cy="4644254"/>
          </a:xfrm>
        </p:spPr>
        <p:txBody>
          <a:bodyPr/>
          <a:lstStyle/>
          <a:p>
            <a:r>
              <a:rPr lang="en-US" sz="2200" b="1" dirty="0" smtClean="0"/>
              <a:t>Chesapeake</a:t>
            </a:r>
            <a:r>
              <a:rPr lang="en-US" sz="2200" dirty="0" smtClean="0"/>
              <a:t> showed the highest graduation rates and </a:t>
            </a:r>
            <a:r>
              <a:rPr lang="en-US" sz="2200" b="1" dirty="0" smtClean="0"/>
              <a:t>Portsmouth</a:t>
            </a:r>
            <a:r>
              <a:rPr lang="en-US" sz="2200" dirty="0" smtClean="0"/>
              <a:t> showed the lowest graduation rates.</a:t>
            </a:r>
          </a:p>
          <a:p>
            <a:r>
              <a:rPr lang="en-US" sz="2200" dirty="0" smtClean="0"/>
              <a:t>Female students dominated over male students in every city. White &amp; Asian (minority) dominated other races in all the cities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13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25" y="3209688"/>
            <a:ext cx="5754486" cy="3056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89" y="3209688"/>
            <a:ext cx="4030980" cy="31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618"/>
          </a:xfrm>
        </p:spPr>
        <p:txBody>
          <a:bodyPr>
            <a:normAutofit/>
          </a:bodyPr>
          <a:lstStyle/>
          <a:p>
            <a:r>
              <a:rPr lang="en-US" sz="4200" dirty="0"/>
              <a:t>Insights </a:t>
            </a:r>
            <a:r>
              <a:rPr lang="en-US" sz="4200" dirty="0" smtClean="0"/>
              <a:t>- </a:t>
            </a:r>
            <a:r>
              <a:rPr lang="en-US" sz="4200" dirty="0"/>
              <a:t>Commuting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130"/>
            <a:ext cx="10515600" cy="4825087"/>
          </a:xfrm>
        </p:spPr>
        <p:txBody>
          <a:bodyPr>
            <a:normAutofit/>
          </a:bodyPr>
          <a:lstStyle/>
          <a:p>
            <a:r>
              <a:rPr lang="en-US" sz="2200" b="1" dirty="0"/>
              <a:t>Virginia Beach</a:t>
            </a:r>
            <a:r>
              <a:rPr lang="en-US" sz="2200" dirty="0"/>
              <a:t> city had the highest number of </a:t>
            </a:r>
            <a:r>
              <a:rPr lang="en-US" sz="2200" dirty="0" smtClean="0"/>
              <a:t>commuters, whereas </a:t>
            </a:r>
            <a:r>
              <a:rPr lang="en-US" sz="2200" b="1" dirty="0" smtClean="0"/>
              <a:t>Mathews</a:t>
            </a:r>
            <a:r>
              <a:rPr lang="en-US" sz="2200" dirty="0" smtClean="0"/>
              <a:t> county had the lowest</a:t>
            </a:r>
          </a:p>
          <a:p>
            <a:r>
              <a:rPr lang="en-US" sz="2200" b="1" dirty="0"/>
              <a:t>Norfolk </a:t>
            </a:r>
            <a:r>
              <a:rPr lang="en-US" sz="2200" dirty="0"/>
              <a:t>city had the </a:t>
            </a:r>
            <a:r>
              <a:rPr lang="en-US" sz="2200" dirty="0" smtClean="0"/>
              <a:t>highest retention rate (67.63%) and </a:t>
            </a:r>
            <a:r>
              <a:rPr lang="en-US" sz="2200" b="1" dirty="0" smtClean="0"/>
              <a:t>York</a:t>
            </a:r>
            <a:r>
              <a:rPr lang="en-US" sz="2200" dirty="0" smtClean="0"/>
              <a:t> county had the lowest (27.89)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14</a:t>
            </a:fld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17" y="2682239"/>
            <a:ext cx="7236824" cy="37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Data was structured but not easy to read. (Column headings were named using standard conventions)</a:t>
            </a:r>
          </a:p>
          <a:p>
            <a:endParaRPr lang="en-US" sz="2600" dirty="0"/>
          </a:p>
          <a:p>
            <a:r>
              <a:rPr lang="en-US" sz="2600" dirty="0" smtClean="0"/>
              <a:t>I had to manually find out the latitude and longitude for each locality and use that as a reference to draw the map in Tableau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It is very easy to get lost and confused on these government websites</a:t>
            </a:r>
          </a:p>
          <a:p>
            <a:endParaRPr lang="en-US" sz="2600" dirty="0"/>
          </a:p>
          <a:p>
            <a:r>
              <a:rPr lang="en-US" sz="2600" dirty="0" smtClean="0"/>
              <a:t>We plan to get in touch with another contact at HRPDC and share this work with them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7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Study can be expanded to other regions of the U.S since the data set is available for all the regions</a:t>
            </a:r>
          </a:p>
          <a:p>
            <a:endParaRPr lang="en-US" sz="2600" dirty="0" smtClean="0"/>
          </a:p>
          <a:p>
            <a:r>
              <a:rPr lang="en-US" sz="2600" dirty="0" smtClean="0"/>
              <a:t>For graduation rates, others factors can be considered to study the effect, such as cost of living, crime rate in the area</a:t>
            </a:r>
          </a:p>
          <a:p>
            <a:endParaRPr lang="en-US" sz="2600" dirty="0" smtClean="0"/>
          </a:p>
          <a:p>
            <a:r>
              <a:rPr lang="en-US" sz="2600" dirty="0" smtClean="0"/>
              <a:t>For commuting patterns, region outside Hampton Roads can be included in the map since some commuters travel outside HR area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URL to the project </a:t>
            </a:r>
            <a:r>
              <a:rPr lang="en-US" sz="2600" dirty="0"/>
              <a:t>- </a:t>
            </a:r>
            <a:r>
              <a:rPr lang="en-US" sz="2400" dirty="0">
                <a:hlinkClick r:id="rId2"/>
              </a:rPr>
              <a:t>http://www.cs.odu.edu/~psajjan/cs698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en-US" sz="2600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65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idea was originally proposed </a:t>
            </a:r>
            <a:r>
              <a:rPr lang="en-US" dirty="0"/>
              <a:t>in CS 725 </a:t>
            </a:r>
            <a:r>
              <a:rPr lang="en-US" dirty="0" smtClean="0"/>
              <a:t>class (Spring 2015), by  James Clary, Senior Economist at Hampton Roads District Planning Commission (HRPDC)</a:t>
            </a:r>
          </a:p>
          <a:p>
            <a:endParaRPr lang="en-US" dirty="0"/>
          </a:p>
          <a:p>
            <a:r>
              <a:rPr lang="en-US" dirty="0" smtClean="0"/>
              <a:t>Folks at HRPDC wanted to see trends in income and employment data spread across different industries and occupations. They also wanted to know about the graduation rates and commuting patterns</a:t>
            </a:r>
          </a:p>
          <a:p>
            <a:endParaRPr lang="en-US" dirty="0"/>
          </a:p>
          <a:p>
            <a:r>
              <a:rPr lang="en-US" dirty="0" smtClean="0"/>
              <a:t>They wanted to use the results from this project and then compare it with the overall average of U.S, to see where things need to be improved</a:t>
            </a:r>
          </a:p>
          <a:p>
            <a:endParaRPr lang="en-US" dirty="0" smtClean="0"/>
          </a:p>
          <a:p>
            <a:r>
              <a:rPr lang="en-US" dirty="0" smtClean="0"/>
              <a:t>Curiosity to know about the area I have lived in for the past 2 years and passionate about dealing with large data sets and converting them into meaningful visualizations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Specific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has income and employment changed over time for different industries and occupations?</a:t>
            </a:r>
          </a:p>
          <a:p>
            <a:endParaRPr lang="en-US" dirty="0"/>
          </a:p>
          <a:p>
            <a:r>
              <a:rPr lang="en-US" dirty="0" smtClean="0"/>
              <a:t>Which locality had the highest graduation rate and how has it changed over time for each locality?</a:t>
            </a:r>
          </a:p>
          <a:p>
            <a:endParaRPr lang="en-US" dirty="0" smtClean="0"/>
          </a:p>
          <a:p>
            <a:r>
              <a:rPr lang="en-US" dirty="0" smtClean="0"/>
              <a:t>How many people commuted to work in each region and where did they commute to for work?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83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Quarterly Census of Employment and Wages (Bureau of Labor Statistics</a:t>
            </a:r>
            <a:r>
              <a:rPr lang="en-US" sz="2400" dirty="0"/>
              <a:t>) -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www.bls.gov/cew/datatoc.htm</a:t>
            </a:r>
            <a:endParaRPr lang="en-US" sz="2400" dirty="0" smtClean="0"/>
          </a:p>
          <a:p>
            <a:r>
              <a:rPr lang="en-US" sz="2400" dirty="0" smtClean="0"/>
              <a:t>Occupational Employment Statistics (Bureau of Labor Statistics</a:t>
            </a:r>
            <a:r>
              <a:rPr lang="en-US" sz="2400" dirty="0"/>
              <a:t>) -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www.bls.gov/oes/current/oes_47260.htm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01391"/>
            <a:ext cx="5298649" cy="29549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849" y="3401391"/>
            <a:ext cx="5122683" cy="29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12013"/>
            <a:ext cx="10474699" cy="57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9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American Community Survey and Decennial Census Journey to work data (U.S Census Bureau) -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www.census.gov/hhes/commuting/data/commutingflows.html</a:t>
            </a:r>
            <a:endParaRPr lang="en-US" sz="2400" dirty="0"/>
          </a:p>
          <a:p>
            <a:r>
              <a:rPr lang="en-US" sz="2400" dirty="0"/>
              <a:t>Virginia Department of Education - </a:t>
            </a:r>
            <a:r>
              <a:rPr lang="en-US" sz="2400" dirty="0">
                <a:hlinkClick r:id="rId3"/>
              </a:rPr>
              <a:t>http://www.doe.virginia.gov/statistics_reports/index.shtml</a:t>
            </a:r>
            <a:endParaRPr lang="en-US" sz="240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72" y="3799002"/>
            <a:ext cx="5112256" cy="2557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728" y="3799002"/>
            <a:ext cx="5118754" cy="25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data-sets were available in the form of Excel spreadsheets. Each spreadsheet had roughly 50,000 - 160,000 records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Initially, I tried to clean the data using Python and VB scripts, but data was inconsistent</a:t>
            </a:r>
          </a:p>
          <a:p>
            <a:endParaRPr lang="en-US" dirty="0"/>
          </a:p>
          <a:p>
            <a:r>
              <a:rPr lang="en-US" dirty="0" smtClean="0"/>
              <a:t>Most of the cleaning was done manually, added custom headers and used data filters as per the requirement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15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Inconsistency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200" dirty="0" smtClean="0"/>
              <a:t>Snapshot of 2005</a:t>
            </a:r>
            <a:r>
              <a:rPr lang="en-US" dirty="0" smtClean="0"/>
              <a:t>					</a:t>
            </a:r>
            <a:r>
              <a:rPr lang="en-US" sz="2200" dirty="0" smtClean="0"/>
              <a:t>Snapshot of 2014</a:t>
            </a: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018" y="1760357"/>
            <a:ext cx="5159148" cy="22194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8</a:t>
            </a:fld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10" y="1760357"/>
            <a:ext cx="5072471" cy="21647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19" y="4186237"/>
            <a:ext cx="5159147" cy="21701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411" y="4186237"/>
            <a:ext cx="5072470" cy="21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Income &amp; Employment by Industry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Line charts to show change in &amp; size of income and employment over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Bar charts to measure these changes on a percentage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Tableau, MS Excel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Income &amp; Employment by </a:t>
            </a:r>
            <a:r>
              <a:rPr lang="en-US" dirty="0" smtClean="0"/>
              <a:t>Occupation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Line charts to show change in &amp; size of income and employment over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Tableau</a:t>
            </a:r>
            <a:r>
              <a:rPr lang="en-US" dirty="0"/>
              <a:t>, MS Excel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852-7023-46AC-A67E-9A9ED60409FE}" type="slidenum">
              <a:rPr lang="en-US" sz="2000" smtClean="0"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84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778</Words>
  <Application>Microsoft Office PowerPoint</Application>
  <PresentationFormat>Widescreen</PresentationFormat>
  <Paragraphs>102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Visualizing 10 Years (2005-2015) of Life in Hampton Roads</vt:lpstr>
      <vt:lpstr>Motivation </vt:lpstr>
      <vt:lpstr>Domain Specific Questions</vt:lpstr>
      <vt:lpstr>Data Source</vt:lpstr>
      <vt:lpstr>PowerPoint Presentation</vt:lpstr>
      <vt:lpstr>Data Source</vt:lpstr>
      <vt:lpstr>Data Set and Cleaning</vt:lpstr>
      <vt:lpstr>Data Inconsistency  Snapshot of 2005     Snapshot of 2014</vt:lpstr>
      <vt:lpstr>Description of the System</vt:lpstr>
      <vt:lpstr>Description of the System</vt:lpstr>
      <vt:lpstr>Insights - Income &amp; Employment by Industry</vt:lpstr>
      <vt:lpstr>Insights - Income &amp; Employment by Occupation</vt:lpstr>
      <vt:lpstr>Insights - High school graduation rates</vt:lpstr>
      <vt:lpstr>Insights - Commuting patterns</vt:lpstr>
      <vt:lpstr>Challenges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698 Project</dc:title>
  <dc:creator>psajjan</dc:creator>
  <cp:lastModifiedBy>psajjan</cp:lastModifiedBy>
  <cp:revision>160</cp:revision>
  <dcterms:created xsi:type="dcterms:W3CDTF">2015-02-24T06:49:43Z</dcterms:created>
  <dcterms:modified xsi:type="dcterms:W3CDTF">2016-05-02T10:51:42Z</dcterms:modified>
</cp:coreProperties>
</file>