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5"/>
    <p:sldMasterId id="214748370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Figtree"/>
      <p:regular r:id="rId36"/>
      <p:bold r:id="rId37"/>
      <p:italic r:id="rId38"/>
      <p:boldItalic r:id="rId39"/>
    </p:embeddedFont>
    <p:embeddedFont>
      <p:font typeface="Jost Light"/>
      <p:regular r:id="rId40"/>
      <p:bold r:id="rId41"/>
      <p:italic r:id="rId42"/>
      <p:boldItalic r:id="rId43"/>
    </p:embeddedFont>
    <p:embeddedFont>
      <p:font typeface="Figtree Light"/>
      <p:regular r:id="rId44"/>
      <p:bold r:id="rId45"/>
      <p:italic r:id="rId46"/>
      <p:boldItalic r:id="rId47"/>
    </p:embeddedFont>
    <p:embeddedFont>
      <p:font typeface="Jost"/>
      <p:regular r:id="rId48"/>
      <p:bold r:id="rId49"/>
      <p:italic r:id="rId50"/>
      <p:boldItalic r:id="rId51"/>
    </p:embeddedFont>
    <p:embeddedFont>
      <p:font typeface="Be Vietnam Pro ExtraBold"/>
      <p:bold r:id="rId52"/>
      <p:boldItalic r:id="rId53"/>
    </p:embeddedFont>
    <p:embeddedFont>
      <p:font typeface="Be Vietnam Pr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5B25AE-8CA4-4C5B-B182-6D22CA91ACCE}">
  <a:tblStyle styleId="{245B25AE-8CA4-4C5B-B182-6D22CA91A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tLight-regular.fntdata"/><Relationship Id="rId42" Type="http://schemas.openxmlformats.org/officeDocument/2006/relationships/font" Target="fonts/JostLight-italic.fntdata"/><Relationship Id="rId41" Type="http://schemas.openxmlformats.org/officeDocument/2006/relationships/font" Target="fonts/JostLight-bold.fntdata"/><Relationship Id="rId44" Type="http://schemas.openxmlformats.org/officeDocument/2006/relationships/font" Target="fonts/FigtreeLight-regular.fntdata"/><Relationship Id="rId43" Type="http://schemas.openxmlformats.org/officeDocument/2006/relationships/font" Target="fonts/JostLight-boldItalic.fntdata"/><Relationship Id="rId46" Type="http://schemas.openxmlformats.org/officeDocument/2006/relationships/font" Target="fonts/FigtreeLight-italic.fntdata"/><Relationship Id="rId45" Type="http://schemas.openxmlformats.org/officeDocument/2006/relationships/font" Target="fonts/Figtre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Jost-regular.fntdata"/><Relationship Id="rId47" Type="http://schemas.openxmlformats.org/officeDocument/2006/relationships/font" Target="fonts/FigtreeLight-boldItalic.fntdata"/><Relationship Id="rId49" Type="http://schemas.openxmlformats.org/officeDocument/2006/relationships/font" Target="fonts/Jos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font" Target="fonts/Figtree-bold.fntdata"/><Relationship Id="rId36" Type="http://schemas.openxmlformats.org/officeDocument/2006/relationships/font" Target="fonts/Figtree-regular.fntdata"/><Relationship Id="rId39" Type="http://schemas.openxmlformats.org/officeDocument/2006/relationships/font" Target="fonts/Figtree-boldItalic.fntdata"/><Relationship Id="rId38" Type="http://schemas.openxmlformats.org/officeDocument/2006/relationships/font" Target="fonts/Figtree-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Jost-boldItalic.fntdata"/><Relationship Id="rId50" Type="http://schemas.openxmlformats.org/officeDocument/2006/relationships/font" Target="fonts/Jost-italic.fntdata"/><Relationship Id="rId53" Type="http://schemas.openxmlformats.org/officeDocument/2006/relationships/font" Target="fonts/BeVietnamProExtraBold-boldItalic.fntdata"/><Relationship Id="rId52" Type="http://schemas.openxmlformats.org/officeDocument/2006/relationships/font" Target="fonts/BeVietnamProExtraBold-bold.fntdata"/><Relationship Id="rId11" Type="http://schemas.openxmlformats.org/officeDocument/2006/relationships/slide" Target="slides/slide4.xml"/><Relationship Id="rId55" Type="http://schemas.openxmlformats.org/officeDocument/2006/relationships/font" Target="fonts/BeVietnamPro-bold.fntdata"/><Relationship Id="rId10" Type="http://schemas.openxmlformats.org/officeDocument/2006/relationships/slide" Target="slides/slide3.xml"/><Relationship Id="rId54" Type="http://schemas.openxmlformats.org/officeDocument/2006/relationships/font" Target="fonts/BeVietnamPro-regular.fntdata"/><Relationship Id="rId13" Type="http://schemas.openxmlformats.org/officeDocument/2006/relationships/slide" Target="slides/slide6.xml"/><Relationship Id="rId57" Type="http://schemas.openxmlformats.org/officeDocument/2006/relationships/font" Target="fonts/BeVietnamPro-boldItalic.fntdata"/><Relationship Id="rId12" Type="http://schemas.openxmlformats.org/officeDocument/2006/relationships/slide" Target="slides/slide5.xml"/><Relationship Id="rId56" Type="http://schemas.openxmlformats.org/officeDocument/2006/relationships/font" Target="fonts/BeVietnamPro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6d928a3eb6_0_8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6d928a3eb6_0_8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6d928a3eb6_0_8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6d928a3eb6_0_8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6d928a3eb6_0_9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6d928a3eb6_0_9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6d928a3eb6_0_8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6d928a3eb6_0_8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6d928a3eb6_0_8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6d928a3eb6_0_8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d928a3eb6_0_9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6d928a3eb6_0_9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d928a3eb6_0_8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6d928a3eb6_0_8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6d928a3eb6_0_8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6d928a3eb6_0_8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6d928a3eb6_0_9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6d928a3eb6_0_9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6d928a3eb6_0_8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6d928a3eb6_0_8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d928a3eb6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6d928a3eb6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6d9b999d5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6d9b999d5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d928a3eb6_0_8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6d928a3eb6_0_8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6d928a3eb6_0_8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6d928a3eb6_0_8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78ab99be32f6310d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78ab99be32f6310d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6d928a3eb6_0_8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6d928a3eb6_0_8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8ab99be32f6310d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8ab99be32f6310d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78ab99be32f6310d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78ab99be32f6310d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78ab99be32f6310d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78ab99be32f6310d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6d928a3eb6_0_7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6d928a3eb6_0_7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d928a3eb6_0_4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6d928a3eb6_0_4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6d928a3eb6_0_7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6d928a3eb6_0_7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6d928a3eb6_0_9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6d928a3eb6_0_9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6d928a3eb6_0_9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6d928a3eb6_0_9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6d928a3eb6_0_9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6d928a3eb6_0_9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6d928a3eb6_0_8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6d928a3eb6_0_8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6d928a3eb6_0_8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6d928a3eb6_0_8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7172525" y="0"/>
            <a:ext cx="1971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3154650" y="34950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3"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7" type="title"/>
          </p:nvPr>
        </p:nvSpPr>
        <p:spPr>
          <a:xfrm>
            <a:off x="3809850" y="259398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8" type="title"/>
          </p:nvPr>
        </p:nvSpPr>
        <p:spPr>
          <a:xfrm>
            <a:off x="3809850" y="3036613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9" type="title"/>
          </p:nvPr>
        </p:nvSpPr>
        <p:spPr>
          <a:xfrm>
            <a:off x="3809850" y="347923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3" type="title"/>
          </p:nvPr>
        </p:nvSpPr>
        <p:spPr>
          <a:xfrm>
            <a:off x="3154650" y="3049925"/>
            <a:ext cx="592800" cy="3681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4" type="title"/>
          </p:nvPr>
        </p:nvSpPr>
        <p:spPr>
          <a:xfrm>
            <a:off x="3154650" y="26048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5" type="title"/>
          </p:nvPr>
        </p:nvSpPr>
        <p:spPr>
          <a:xfrm>
            <a:off x="3154650" y="215970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6" type="title"/>
          </p:nvPr>
        </p:nvSpPr>
        <p:spPr>
          <a:xfrm>
            <a:off x="3154650" y="17145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1">
  <p:cSld name="CUSTOM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/>
          <p:nvPr>
            <p:ph idx="3" type="pic"/>
          </p:nvPr>
        </p:nvSpPr>
        <p:spPr>
          <a:xfrm>
            <a:off x="3044117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/>
          <p:nvPr>
            <p:ph idx="4" type="pic"/>
          </p:nvPr>
        </p:nvSpPr>
        <p:spPr>
          <a:xfrm>
            <a:off x="6088233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28675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5" type="title"/>
          </p:nvPr>
        </p:nvSpPr>
        <p:spPr>
          <a:xfrm>
            <a:off x="228675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28675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86" name="Google Shape;86;p16"/>
          <p:cNvSpPr txBox="1"/>
          <p:nvPr>
            <p:ph idx="6" type="title"/>
          </p:nvPr>
        </p:nvSpPr>
        <p:spPr>
          <a:xfrm>
            <a:off x="3235367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7" type="title"/>
          </p:nvPr>
        </p:nvSpPr>
        <p:spPr>
          <a:xfrm>
            <a:off x="3235367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8" type="body"/>
          </p:nvPr>
        </p:nvSpPr>
        <p:spPr>
          <a:xfrm>
            <a:off x="3241214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9" type="title"/>
          </p:nvPr>
        </p:nvSpPr>
        <p:spPr>
          <a:xfrm>
            <a:off x="6279483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3" type="title"/>
          </p:nvPr>
        </p:nvSpPr>
        <p:spPr>
          <a:xfrm>
            <a:off x="6279483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4" type="body"/>
          </p:nvPr>
        </p:nvSpPr>
        <p:spPr>
          <a:xfrm>
            <a:off x="6285328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2">
  <p:cSld name="CUSTOM_1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7" type="title"/>
          </p:nvPr>
        </p:nvSpPr>
        <p:spPr>
          <a:xfrm>
            <a:off x="7683660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8" type="title"/>
          </p:nvPr>
        </p:nvSpPr>
        <p:spPr>
          <a:xfrm>
            <a:off x="7683660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9" name="Google Shape;109;p17"/>
          <p:cNvSpPr/>
          <p:nvPr>
            <p:ph idx="19" type="pic"/>
          </p:nvPr>
        </p:nvSpPr>
        <p:spPr>
          <a:xfrm>
            <a:off x="1726022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0" name="Google Shape;110;p17"/>
          <p:cNvSpPr/>
          <p:nvPr>
            <p:ph idx="20" type="pic"/>
          </p:nvPr>
        </p:nvSpPr>
        <p:spPr>
          <a:xfrm>
            <a:off x="3194345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1" name="Google Shape;111;p17"/>
          <p:cNvSpPr/>
          <p:nvPr>
            <p:ph idx="21" type="pic"/>
          </p:nvPr>
        </p:nvSpPr>
        <p:spPr>
          <a:xfrm>
            <a:off x="4662668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2" name="Google Shape;112;p17"/>
          <p:cNvSpPr/>
          <p:nvPr>
            <p:ph idx="22" type="pic"/>
          </p:nvPr>
        </p:nvSpPr>
        <p:spPr>
          <a:xfrm>
            <a:off x="613099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3" name="Google Shape;113;p17"/>
          <p:cNvSpPr/>
          <p:nvPr>
            <p:ph idx="23" type="pic"/>
          </p:nvPr>
        </p:nvSpPr>
        <p:spPr>
          <a:xfrm>
            <a:off x="7599313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4" name="Google Shape;114;p17"/>
          <p:cNvSpPr/>
          <p:nvPr>
            <p:ph idx="24" type="pic"/>
          </p:nvPr>
        </p:nvSpPr>
        <p:spPr>
          <a:xfrm>
            <a:off x="25770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8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title"/>
          </p:nvPr>
        </p:nvSpPr>
        <p:spPr>
          <a:xfrm>
            <a:off x="228600" y="457200"/>
            <a:ext cx="4296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1">
  <p:cSld name="CUSTOM_8_1_1_1_1_1_1_1_1_1_1_1_1_1_1_1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pic>
        <p:nvPicPr>
          <p:cNvPr descr="Free Images : landscape, nature, horizon, mountain, sky, night ..." id="123" name="Google Shape;123;p19"/>
          <p:cNvPicPr preferRelativeResize="0"/>
          <p:nvPr/>
        </p:nvPicPr>
        <p:blipFill rotWithShape="1">
          <a:blip r:embed="rId2">
            <a:alphaModFix/>
          </a:blip>
          <a:srcRect b="0" l="23232" r="29975" t="0"/>
          <a:stretch/>
        </p:blipFill>
        <p:spPr>
          <a:xfrm>
            <a:off x="7541887" y="0"/>
            <a:ext cx="1604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228950" y="1419750"/>
            <a:ext cx="51549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>
            <a:off x="6077650" y="0"/>
            <a:ext cx="14622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1">
  <p:cSld name="CUSTOM_8_1_1_1_1_1_1_1_1_1_1_1_1_1_1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8" name="Google Shape;128;p20"/>
          <p:cNvSpPr/>
          <p:nvPr/>
        </p:nvSpPr>
        <p:spPr>
          <a:xfrm rot="10800000">
            <a:off x="3156575" y="250"/>
            <a:ext cx="59835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102943" y="10423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3" type="title"/>
          </p:nvPr>
        </p:nvSpPr>
        <p:spPr>
          <a:xfrm>
            <a:off x="228600" y="457200"/>
            <a:ext cx="29259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4102950" y="1631400"/>
            <a:ext cx="40890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subTitle"/>
          </p:nvPr>
        </p:nvSpPr>
        <p:spPr>
          <a:xfrm>
            <a:off x="228600" y="39677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35" name="Google Shape;135;p20"/>
          <p:cNvSpPr/>
          <p:nvPr>
            <p:ph idx="5" type="pic"/>
          </p:nvPr>
        </p:nvSpPr>
        <p:spPr>
          <a:xfrm>
            <a:off x="228800" y="1707600"/>
            <a:ext cx="1951200" cy="20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2">
  <p:cSld name="CUSTOM_8_1_1_1_1_1_1_1_1_1_1_1_1_1_1_1_1_1_1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 rot="-5400000">
            <a:off x="3054300" y="1196700"/>
            <a:ext cx="3946800" cy="39468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8" name="Google Shape;138;p21"/>
          <p:cNvSpPr/>
          <p:nvPr/>
        </p:nvSpPr>
        <p:spPr>
          <a:xfrm rot="5400000">
            <a:off x="6262500" y="0"/>
            <a:ext cx="2881500" cy="2881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9" name="Google Shape;139;p21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1"/>
          <p:cNvSpPr txBox="1"/>
          <p:nvPr/>
        </p:nvSpPr>
        <p:spPr>
          <a:xfrm>
            <a:off x="3455693" y="2282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4" type="title"/>
          </p:nvPr>
        </p:nvSpPr>
        <p:spPr>
          <a:xfrm>
            <a:off x="228600" y="3429000"/>
            <a:ext cx="3432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3455700" y="817300"/>
            <a:ext cx="49593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45" name="Google Shape;145;p21"/>
          <p:cNvSpPr txBox="1"/>
          <p:nvPr>
            <p:ph idx="5" type="subTitle"/>
          </p:nvPr>
        </p:nvSpPr>
        <p:spPr>
          <a:xfrm>
            <a:off x="228600" y="37391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3">
  <p:cSld name="CUSTOM_8_1_1_1_1_1_1_1_1_1_1_1_1_1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8" name="Google Shape;148;p22"/>
          <p:cNvSpPr/>
          <p:nvPr/>
        </p:nvSpPr>
        <p:spPr>
          <a:xfrm rot="10800000">
            <a:off x="4619975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3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230075" y="882000"/>
            <a:ext cx="3716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body"/>
          </p:nvPr>
        </p:nvSpPr>
        <p:spPr>
          <a:xfrm>
            <a:off x="230075" y="3492500"/>
            <a:ext cx="3462600" cy="71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4" name="Google Shape;154;p22"/>
          <p:cNvSpPr/>
          <p:nvPr>
            <p:ph idx="5" type="pic"/>
          </p:nvPr>
        </p:nvSpPr>
        <p:spPr>
          <a:xfrm>
            <a:off x="5520400" y="921875"/>
            <a:ext cx="2724900" cy="329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8_1_1_1_1_1_1_1_1_1_1_1_1_1_1_1_1_1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8100000">
            <a:off x="1338758" y="1905656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57" name="Google Shape;157;p23"/>
          <p:cNvSpPr/>
          <p:nvPr/>
        </p:nvSpPr>
        <p:spPr>
          <a:xfrm rot="-2700000">
            <a:off x="3109572" y="-1459928"/>
            <a:ext cx="2922755" cy="2922755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230075" y="1548047"/>
            <a:ext cx="46539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USTOM_8_1_1_1_1_1_1_1_1_1_1_1_1_1_1_1_1_1_1_1_1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1638400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7" name="Google Shape;167;p24"/>
          <p:cNvSpPr txBox="1"/>
          <p:nvPr>
            <p:ph idx="4" type="subTitle"/>
          </p:nvPr>
        </p:nvSpPr>
        <p:spPr>
          <a:xfrm>
            <a:off x="30997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8" name="Google Shape;168;p24"/>
          <p:cNvSpPr txBox="1"/>
          <p:nvPr>
            <p:ph idx="5" type="subTitle"/>
          </p:nvPr>
        </p:nvSpPr>
        <p:spPr>
          <a:xfrm>
            <a:off x="45636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9" name="Google Shape;169;p24"/>
          <p:cNvSpPr txBox="1"/>
          <p:nvPr>
            <p:ph idx="6" type="subTitle"/>
          </p:nvPr>
        </p:nvSpPr>
        <p:spPr>
          <a:xfrm>
            <a:off x="6024925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0" name="Google Shape;170;p24"/>
          <p:cNvSpPr txBox="1"/>
          <p:nvPr>
            <p:ph idx="7" type="subTitle"/>
          </p:nvPr>
        </p:nvSpPr>
        <p:spPr>
          <a:xfrm>
            <a:off x="7521175" y="1547546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1" name="Google Shape;171;p24"/>
          <p:cNvSpPr txBox="1"/>
          <p:nvPr>
            <p:ph idx="8" type="subTitle"/>
          </p:nvPr>
        </p:nvSpPr>
        <p:spPr>
          <a:xfrm>
            <a:off x="381000" y="213148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2" name="Google Shape;172;p24"/>
          <p:cNvSpPr txBox="1"/>
          <p:nvPr>
            <p:ph idx="9" type="subTitle"/>
          </p:nvPr>
        </p:nvSpPr>
        <p:spPr>
          <a:xfrm>
            <a:off x="381000" y="268793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3" name="Google Shape;173;p24"/>
          <p:cNvSpPr txBox="1"/>
          <p:nvPr>
            <p:ph idx="13" type="subTitle"/>
          </p:nvPr>
        </p:nvSpPr>
        <p:spPr>
          <a:xfrm>
            <a:off x="381000" y="32386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4" name="Google Shape;174;p24"/>
          <p:cNvSpPr txBox="1"/>
          <p:nvPr>
            <p:ph idx="14" type="subTitle"/>
          </p:nvPr>
        </p:nvSpPr>
        <p:spPr>
          <a:xfrm>
            <a:off x="381000" y="379505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5" name="Google Shape;175;p24"/>
          <p:cNvSpPr txBox="1"/>
          <p:nvPr>
            <p:ph idx="15" type="subTitle"/>
          </p:nvPr>
        </p:nvSpPr>
        <p:spPr>
          <a:xfrm>
            <a:off x="381000" y="43515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1">
  <p:cSld name="CUSTOM_8_1_1_1_1_1_1_1_1_1_1_1_1_1_1_1_1_1_1_1_1_1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flipH="1">
            <a:off x="6286500" y="0"/>
            <a:ext cx="2857500" cy="28575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8" name="Google Shape;178;p25"/>
          <p:cNvSpPr/>
          <p:nvPr/>
        </p:nvSpPr>
        <p:spPr>
          <a:xfrm rot="10800000">
            <a:off x="0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903325" y="10727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body"/>
          </p:nvPr>
        </p:nvSpPr>
        <p:spPr>
          <a:xfrm>
            <a:off x="4903325" y="20186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3" name="Google Shape;183;p25"/>
          <p:cNvSpPr/>
          <p:nvPr>
            <p:ph idx="4" type="pic"/>
          </p:nvPr>
        </p:nvSpPr>
        <p:spPr>
          <a:xfrm>
            <a:off x="230075" y="457200"/>
            <a:ext cx="3681600" cy="230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5"/>
          <p:cNvSpPr txBox="1"/>
          <p:nvPr>
            <p:ph idx="5" type="title"/>
          </p:nvPr>
        </p:nvSpPr>
        <p:spPr>
          <a:xfrm>
            <a:off x="230075" y="2993600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6" type="body"/>
          </p:nvPr>
        </p:nvSpPr>
        <p:spPr>
          <a:xfrm>
            <a:off x="230075" y="3515700"/>
            <a:ext cx="36816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6" name="Google Shape;186;p25"/>
          <p:cNvSpPr txBox="1"/>
          <p:nvPr>
            <p:ph idx="7" type="body"/>
          </p:nvPr>
        </p:nvSpPr>
        <p:spPr>
          <a:xfrm>
            <a:off x="4903325" y="2964575"/>
            <a:ext cx="3681600" cy="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7" name="Google Shape;187;p25"/>
          <p:cNvSpPr txBox="1"/>
          <p:nvPr>
            <p:ph idx="8" type="subTitle"/>
          </p:nvPr>
        </p:nvSpPr>
        <p:spPr>
          <a:xfrm>
            <a:off x="4903325" y="26537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9" type="subTitle"/>
          </p:nvPr>
        </p:nvSpPr>
        <p:spPr>
          <a:xfrm>
            <a:off x="4903325" y="17078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3" type="subTitle"/>
          </p:nvPr>
        </p:nvSpPr>
        <p:spPr>
          <a:xfrm>
            <a:off x="4903325" y="7619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ards">
  <p:cSld name="CUSTOM_8_1_1_1_1_1_1_1_1_1_1_1_1_1_1_1_1_1_1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28600" y="882000"/>
            <a:ext cx="25143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95" name="Google Shape;195;p26"/>
          <p:cNvSpPr txBox="1"/>
          <p:nvPr>
            <p:ph idx="4" type="subTitle"/>
          </p:nvPr>
        </p:nvSpPr>
        <p:spPr>
          <a:xfrm>
            <a:off x="34332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96" name="Google Shape;196;p26"/>
          <p:cNvSpPr txBox="1"/>
          <p:nvPr>
            <p:ph idx="5" type="subTitle"/>
          </p:nvPr>
        </p:nvSpPr>
        <p:spPr>
          <a:xfrm>
            <a:off x="473367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8_1_1_1_1_1_1_1_1_1_1_1_1_1_1_1_1_1_1_1_1_1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4637600" y="432627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1" name="Google Shape;201;p27"/>
          <p:cNvSpPr txBox="1"/>
          <p:nvPr>
            <p:ph idx="3" type="subTitle"/>
          </p:nvPr>
        </p:nvSpPr>
        <p:spPr>
          <a:xfrm>
            <a:off x="1603898" y="4342896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2" name="Google Shape;202;p27"/>
          <p:cNvSpPr txBox="1"/>
          <p:nvPr>
            <p:ph idx="4" type="subTitle"/>
          </p:nvPr>
        </p:nvSpPr>
        <p:spPr>
          <a:xfrm>
            <a:off x="330825" y="418932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5" type="body"/>
          </p:nvPr>
        </p:nvSpPr>
        <p:spPr>
          <a:xfrm>
            <a:off x="4637600" y="332264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4" name="Google Shape;204;p27"/>
          <p:cNvSpPr txBox="1"/>
          <p:nvPr>
            <p:ph idx="6" type="subTitle"/>
          </p:nvPr>
        </p:nvSpPr>
        <p:spPr>
          <a:xfrm>
            <a:off x="1603898" y="3339267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5" name="Google Shape;205;p27"/>
          <p:cNvSpPr txBox="1"/>
          <p:nvPr>
            <p:ph idx="7" type="subTitle"/>
          </p:nvPr>
        </p:nvSpPr>
        <p:spPr>
          <a:xfrm>
            <a:off x="330825" y="318569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8" type="body"/>
          </p:nvPr>
        </p:nvSpPr>
        <p:spPr>
          <a:xfrm>
            <a:off x="4637600" y="234198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7" name="Google Shape;207;p27"/>
          <p:cNvSpPr txBox="1"/>
          <p:nvPr>
            <p:ph idx="9" type="subTitle"/>
          </p:nvPr>
        </p:nvSpPr>
        <p:spPr>
          <a:xfrm>
            <a:off x="1603898" y="2358608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8" name="Google Shape;208;p27"/>
          <p:cNvSpPr txBox="1"/>
          <p:nvPr>
            <p:ph idx="13" type="subTitle"/>
          </p:nvPr>
        </p:nvSpPr>
        <p:spPr>
          <a:xfrm>
            <a:off x="330825" y="2205037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14" type="body"/>
          </p:nvPr>
        </p:nvSpPr>
        <p:spPr>
          <a:xfrm>
            <a:off x="4637600" y="136132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0" name="Google Shape;210;p27"/>
          <p:cNvSpPr txBox="1"/>
          <p:nvPr>
            <p:ph idx="15" type="subTitle"/>
          </p:nvPr>
        </p:nvSpPr>
        <p:spPr>
          <a:xfrm>
            <a:off x="1603898" y="1377949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1" name="Google Shape;211;p27"/>
          <p:cNvSpPr txBox="1"/>
          <p:nvPr>
            <p:ph idx="16" type="subTitle"/>
          </p:nvPr>
        </p:nvSpPr>
        <p:spPr>
          <a:xfrm>
            <a:off x="330825" y="1224378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CUSTOM_8_1_1_1_1_1_1_1_1_1_1_1_1_1_1_1_1_1_1_1_1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316788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3" type="subTitle"/>
          </p:nvPr>
        </p:nvSpPr>
        <p:spPr>
          <a:xfrm>
            <a:off x="355609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8" name="Google Shape;218;p28"/>
          <p:cNvSpPr txBox="1"/>
          <p:nvPr>
            <p:ph idx="4" type="body"/>
          </p:nvPr>
        </p:nvSpPr>
        <p:spPr>
          <a:xfrm>
            <a:off x="387450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9" name="Google Shape;219;p28"/>
          <p:cNvSpPr txBox="1"/>
          <p:nvPr>
            <p:ph idx="5" type="subTitle"/>
          </p:nvPr>
        </p:nvSpPr>
        <p:spPr>
          <a:xfrm>
            <a:off x="3284965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0" name="Google Shape;220;p28"/>
          <p:cNvSpPr txBox="1"/>
          <p:nvPr>
            <p:ph idx="6" type="subTitle"/>
          </p:nvPr>
        </p:nvSpPr>
        <p:spPr>
          <a:xfrm>
            <a:off x="6213059" y="5605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1" name="Google Shape;221;p28"/>
          <p:cNvSpPr txBox="1"/>
          <p:nvPr>
            <p:ph idx="7" type="body"/>
          </p:nvPr>
        </p:nvSpPr>
        <p:spPr>
          <a:xfrm>
            <a:off x="6244900" y="15267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2">
  <p:cSld name="CUSTOM_8_1_1_1_1_1_1_1_1_1_1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 rot="10800000">
            <a:off x="-25" y="250"/>
            <a:ext cx="3066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230934" y="1805263"/>
            <a:ext cx="3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🡖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3" type="title"/>
          </p:nvPr>
        </p:nvSpPr>
        <p:spPr>
          <a:xfrm>
            <a:off x="230937" y="1593450"/>
            <a:ext cx="237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230938" y="2041800"/>
            <a:ext cx="2378700" cy="9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9" name="Google Shape;229;p29"/>
          <p:cNvSpPr txBox="1"/>
          <p:nvPr>
            <p:ph idx="4" type="body"/>
          </p:nvPr>
        </p:nvSpPr>
        <p:spPr>
          <a:xfrm>
            <a:off x="34393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0" name="Google Shape;230;p29"/>
          <p:cNvSpPr txBox="1"/>
          <p:nvPr>
            <p:ph idx="5" type="subTitle"/>
          </p:nvPr>
        </p:nvSpPr>
        <p:spPr>
          <a:xfrm>
            <a:off x="34393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6" type="body"/>
          </p:nvPr>
        </p:nvSpPr>
        <p:spPr>
          <a:xfrm>
            <a:off x="34393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2" name="Google Shape;232;p29"/>
          <p:cNvSpPr txBox="1"/>
          <p:nvPr>
            <p:ph idx="7" type="subTitle"/>
          </p:nvPr>
        </p:nvSpPr>
        <p:spPr>
          <a:xfrm>
            <a:off x="34393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8" type="body"/>
          </p:nvPr>
        </p:nvSpPr>
        <p:spPr>
          <a:xfrm>
            <a:off x="63132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4" name="Google Shape;234;p29"/>
          <p:cNvSpPr txBox="1"/>
          <p:nvPr>
            <p:ph idx="9" type="subTitle"/>
          </p:nvPr>
        </p:nvSpPr>
        <p:spPr>
          <a:xfrm>
            <a:off x="63132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5" name="Google Shape;235;p29"/>
          <p:cNvSpPr txBox="1"/>
          <p:nvPr>
            <p:ph idx="13" type="body"/>
          </p:nvPr>
        </p:nvSpPr>
        <p:spPr>
          <a:xfrm>
            <a:off x="63132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6" name="Google Shape;236;p29"/>
          <p:cNvSpPr txBox="1"/>
          <p:nvPr>
            <p:ph idx="14" type="subTitle"/>
          </p:nvPr>
        </p:nvSpPr>
        <p:spPr>
          <a:xfrm>
            <a:off x="63132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7" name="Google Shape;237;p29"/>
          <p:cNvSpPr txBox="1"/>
          <p:nvPr>
            <p:ph idx="15" type="body"/>
          </p:nvPr>
        </p:nvSpPr>
        <p:spPr>
          <a:xfrm>
            <a:off x="230650" y="3875100"/>
            <a:ext cx="23787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8" name="Google Shape;238;p29"/>
          <p:cNvSpPr/>
          <p:nvPr>
            <p:ph idx="16" type="pic"/>
          </p:nvPr>
        </p:nvSpPr>
        <p:spPr>
          <a:xfrm>
            <a:off x="230350" y="457200"/>
            <a:ext cx="853200" cy="103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1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1" name="Google Shape;241;p3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2" name="Google Shape;242;p3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3" name="Google Shape;243;p30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429350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5" name="Google Shape;245;p30"/>
          <p:cNvSpPr txBox="1"/>
          <p:nvPr>
            <p:ph idx="4" type="subTitle"/>
          </p:nvPr>
        </p:nvSpPr>
        <p:spPr>
          <a:xfrm>
            <a:off x="429350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6" name="Google Shape;246;p30"/>
          <p:cNvSpPr txBox="1"/>
          <p:nvPr>
            <p:ph idx="5" type="body"/>
          </p:nvPr>
        </p:nvSpPr>
        <p:spPr>
          <a:xfrm>
            <a:off x="4833813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7" name="Google Shape;247;p30"/>
          <p:cNvSpPr txBox="1"/>
          <p:nvPr>
            <p:ph idx="6" type="subTitle"/>
          </p:nvPr>
        </p:nvSpPr>
        <p:spPr>
          <a:xfrm>
            <a:off x="4833813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8" name="Google Shape;248;p30"/>
          <p:cNvSpPr txBox="1"/>
          <p:nvPr>
            <p:ph idx="7" type="body"/>
          </p:nvPr>
        </p:nvSpPr>
        <p:spPr>
          <a:xfrm>
            <a:off x="2631588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9" name="Google Shape;249;p30"/>
          <p:cNvSpPr txBox="1"/>
          <p:nvPr>
            <p:ph idx="8" type="subTitle"/>
          </p:nvPr>
        </p:nvSpPr>
        <p:spPr>
          <a:xfrm>
            <a:off x="2631588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50" name="Google Shape;250;p30"/>
          <p:cNvSpPr txBox="1"/>
          <p:nvPr>
            <p:ph idx="9" type="body"/>
          </p:nvPr>
        </p:nvSpPr>
        <p:spPr>
          <a:xfrm>
            <a:off x="7036075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1" name="Google Shape;251;p30"/>
          <p:cNvSpPr txBox="1"/>
          <p:nvPr>
            <p:ph idx="13" type="subTitle"/>
          </p:nvPr>
        </p:nvSpPr>
        <p:spPr>
          <a:xfrm>
            <a:off x="7036075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">
  <p:cSld name="CUSTOM_8_1_1_1_1_1_1_1_1_1_1_1_1_1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337797" y="1044075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7" name="Google Shape;257;p31"/>
          <p:cNvSpPr txBox="1"/>
          <p:nvPr>
            <p:ph idx="3" type="body"/>
          </p:nvPr>
        </p:nvSpPr>
        <p:spPr>
          <a:xfrm>
            <a:off x="5967566" y="1044075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8" name="Google Shape;258;p31"/>
          <p:cNvSpPr txBox="1"/>
          <p:nvPr>
            <p:ph idx="4" type="body"/>
          </p:nvPr>
        </p:nvSpPr>
        <p:spPr>
          <a:xfrm>
            <a:off x="321474" y="3385428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9" name="Google Shape;259;p31"/>
          <p:cNvSpPr txBox="1"/>
          <p:nvPr>
            <p:ph idx="5" type="body"/>
          </p:nvPr>
        </p:nvSpPr>
        <p:spPr>
          <a:xfrm>
            <a:off x="5951149" y="3385428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60" name="Google Shape;260;p31"/>
          <p:cNvSpPr txBox="1"/>
          <p:nvPr>
            <p:ph idx="6" type="subTitle"/>
          </p:nvPr>
        </p:nvSpPr>
        <p:spPr>
          <a:xfrm>
            <a:off x="3505113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1" name="Google Shape;261;p31"/>
          <p:cNvSpPr txBox="1"/>
          <p:nvPr>
            <p:ph idx="7" type="subTitle"/>
          </p:nvPr>
        </p:nvSpPr>
        <p:spPr>
          <a:xfrm>
            <a:off x="4638638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2" name="Google Shape;262;p31"/>
          <p:cNvSpPr txBox="1"/>
          <p:nvPr>
            <p:ph idx="8" type="subTitle"/>
          </p:nvPr>
        </p:nvSpPr>
        <p:spPr>
          <a:xfrm>
            <a:off x="3505525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3" name="Google Shape;263;p31"/>
          <p:cNvSpPr txBox="1"/>
          <p:nvPr>
            <p:ph idx="9" type="subTitle"/>
          </p:nvPr>
        </p:nvSpPr>
        <p:spPr>
          <a:xfrm>
            <a:off x="4639050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4" name="Google Shape;264;p31"/>
          <p:cNvSpPr txBox="1"/>
          <p:nvPr>
            <p:ph idx="13" type="subTitle"/>
          </p:nvPr>
        </p:nvSpPr>
        <p:spPr>
          <a:xfrm>
            <a:off x="4319044" y="2485650"/>
            <a:ext cx="5067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5" name="Google Shape;265;p31"/>
          <p:cNvSpPr txBox="1"/>
          <p:nvPr>
            <p:ph idx="14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1">
  <p:cSld name="CUSTOM_8_1_1_1_1_1_1_1_1_1_1_1_1_1_1_1_1_1_1_1_1_1_1_1_1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 flipH="1" rot="5400000">
            <a:off x="6563025" y="657900"/>
            <a:ext cx="1358100" cy="3792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68" name="Google Shape;268;p32"/>
          <p:cNvSpPr/>
          <p:nvPr/>
        </p:nvSpPr>
        <p:spPr>
          <a:xfrm rot="5400000">
            <a:off x="580600" y="1292250"/>
            <a:ext cx="1358100" cy="25239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descr="A landscape shot of a marshland at dusk. " id="269" name="Google Shape;269;p32"/>
          <p:cNvPicPr preferRelativeResize="0"/>
          <p:nvPr/>
        </p:nvPicPr>
        <p:blipFill rotWithShape="1">
          <a:blip r:embed="rId2">
            <a:alphaModFix/>
          </a:blip>
          <a:srcRect b="14406" l="0" r="0" t="14413"/>
          <a:stretch/>
        </p:blipFill>
        <p:spPr>
          <a:xfrm>
            <a:off x="2517525" y="1875150"/>
            <a:ext cx="2822973" cy="13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2729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1" name="Google Shape;271;p32"/>
          <p:cNvSpPr txBox="1"/>
          <p:nvPr>
            <p:ph idx="2" type="body"/>
          </p:nvPr>
        </p:nvSpPr>
        <p:spPr>
          <a:xfrm>
            <a:off x="18065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2" name="Google Shape;272;p32"/>
          <p:cNvSpPr txBox="1"/>
          <p:nvPr>
            <p:ph idx="3" type="body"/>
          </p:nvPr>
        </p:nvSpPr>
        <p:spPr>
          <a:xfrm>
            <a:off x="335425" y="1201925"/>
            <a:ext cx="11499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3" name="Google Shape;273;p32"/>
          <p:cNvSpPr txBox="1"/>
          <p:nvPr>
            <p:ph idx="4" type="body"/>
          </p:nvPr>
        </p:nvSpPr>
        <p:spPr>
          <a:xfrm>
            <a:off x="4721725" y="12297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4" name="Google Shape;274;p32"/>
          <p:cNvSpPr txBox="1"/>
          <p:nvPr>
            <p:ph idx="5" type="body"/>
          </p:nvPr>
        </p:nvSpPr>
        <p:spPr>
          <a:xfrm>
            <a:off x="6193925" y="26235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5" name="Google Shape;275;p32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6" name="Google Shape;276;p32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7" name="Google Shape;277;p32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8" name="Google Shape;278;p32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9" name="Google Shape;279;p32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0" name="Google Shape;280;p32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1" name="Google Shape;281;p32"/>
          <p:cNvSpPr txBox="1"/>
          <p:nvPr>
            <p:ph idx="15" type="body"/>
          </p:nvPr>
        </p:nvSpPr>
        <p:spPr>
          <a:xfrm>
            <a:off x="7658625" y="3600800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82" name="Google Shape;282;p3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83" name="Google Shape;283;p32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2">
  <p:cSld name="CUSTOM_8_1_1_1_1_1_1_1_1_1_1_1_1_1_1_1_1_1_1_1_1_1_1_1_1_1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flipH="1">
            <a:off x="596130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87" name="Google Shape;287;p33"/>
          <p:cNvSpPr/>
          <p:nvPr/>
        </p:nvSpPr>
        <p:spPr>
          <a:xfrm rot="5400000">
            <a:off x="3888975" y="-2016150"/>
            <a:ext cx="1358100" cy="9140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88" name="Google Shape;288;p3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89" name="Google Shape;289;p3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0" name="Google Shape;290;p33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1" type="subTitle"/>
          </p:nvPr>
        </p:nvSpPr>
        <p:spPr>
          <a:xfrm>
            <a:off x="4866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2" name="Google Shape;292;p33"/>
          <p:cNvSpPr txBox="1"/>
          <p:nvPr>
            <p:ph idx="4" type="body"/>
          </p:nvPr>
        </p:nvSpPr>
        <p:spPr>
          <a:xfrm>
            <a:off x="4866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93" name="Google Shape;293;p33"/>
          <p:cNvSpPr txBox="1"/>
          <p:nvPr>
            <p:ph idx="5" type="subTitle"/>
          </p:nvPr>
        </p:nvSpPr>
        <p:spPr>
          <a:xfrm>
            <a:off x="3431225" y="166807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6" type="body"/>
          </p:nvPr>
        </p:nvSpPr>
        <p:spPr>
          <a:xfrm>
            <a:off x="3431250" y="198448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95" name="Google Shape;295;p33"/>
          <p:cNvSpPr txBox="1"/>
          <p:nvPr>
            <p:ph idx="7" type="subTitle"/>
          </p:nvPr>
        </p:nvSpPr>
        <p:spPr>
          <a:xfrm>
            <a:off x="63758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8" type="body"/>
          </p:nvPr>
        </p:nvSpPr>
        <p:spPr>
          <a:xfrm>
            <a:off x="63758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- Alt 1">
  <p:cSld name="CUSTOM_8_1_1_1_1_1_1_1_1_1_1_1_1_1_1_1_1_1_1_1_1_1_1_1_1_1_1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7529650" y="250"/>
            <a:ext cx="1614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9" name="Google Shape;299;p3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0" name="Google Shape;300;p3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1" name="Google Shape;301;p3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230075" y="990150"/>
            <a:ext cx="36129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303" name="Google Shape;303;p34"/>
          <p:cNvSpPr txBox="1"/>
          <p:nvPr>
            <p:ph idx="4" type="subTitle"/>
          </p:nvPr>
        </p:nvSpPr>
        <p:spPr>
          <a:xfrm>
            <a:off x="228600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4" name="Google Shape;304;p34"/>
          <p:cNvSpPr txBox="1"/>
          <p:nvPr>
            <p:ph idx="5" type="subTitle"/>
          </p:nvPr>
        </p:nvSpPr>
        <p:spPr>
          <a:xfrm>
            <a:off x="230075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05" name="Google Shape;305;p34"/>
          <p:cNvSpPr txBox="1"/>
          <p:nvPr>
            <p:ph idx="6" type="subTitle"/>
          </p:nvPr>
        </p:nvSpPr>
        <p:spPr>
          <a:xfrm>
            <a:off x="1983338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6" name="Google Shape;306;p34"/>
          <p:cNvSpPr txBox="1"/>
          <p:nvPr>
            <p:ph idx="7" type="subTitle"/>
          </p:nvPr>
        </p:nvSpPr>
        <p:spPr>
          <a:xfrm>
            <a:off x="1984813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8" type="subTitle"/>
          </p:nvPr>
        </p:nvSpPr>
        <p:spPr>
          <a:xfrm>
            <a:off x="3739563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8" name="Google Shape;308;p34"/>
          <p:cNvSpPr txBox="1"/>
          <p:nvPr>
            <p:ph idx="9" type="subTitle"/>
          </p:nvPr>
        </p:nvSpPr>
        <p:spPr>
          <a:xfrm>
            <a:off x="3741038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13" type="subTitle"/>
          </p:nvPr>
        </p:nvSpPr>
        <p:spPr>
          <a:xfrm>
            <a:off x="228600" y="3211175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10" name="Google Shape;310;p34"/>
          <p:cNvSpPr txBox="1"/>
          <p:nvPr>
            <p:ph idx="14" type="subTitle"/>
          </p:nvPr>
        </p:nvSpPr>
        <p:spPr>
          <a:xfrm>
            <a:off x="228600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11" name="Google Shape;311;p34"/>
          <p:cNvSpPr txBox="1"/>
          <p:nvPr>
            <p:ph idx="15" type="subTitle"/>
          </p:nvPr>
        </p:nvSpPr>
        <p:spPr>
          <a:xfrm>
            <a:off x="230075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16" type="subTitle"/>
          </p:nvPr>
        </p:nvSpPr>
        <p:spPr>
          <a:xfrm>
            <a:off x="1983338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13" name="Google Shape;313;p34"/>
          <p:cNvSpPr txBox="1"/>
          <p:nvPr>
            <p:ph idx="17" type="subTitle"/>
          </p:nvPr>
        </p:nvSpPr>
        <p:spPr>
          <a:xfrm>
            <a:off x="1984813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4" name="Google Shape;314;p34"/>
          <p:cNvSpPr txBox="1"/>
          <p:nvPr>
            <p:ph idx="18" type="subTitle"/>
          </p:nvPr>
        </p:nvSpPr>
        <p:spPr>
          <a:xfrm>
            <a:off x="3739563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15" name="Google Shape;315;p34"/>
          <p:cNvSpPr txBox="1"/>
          <p:nvPr>
            <p:ph idx="19" type="subTitle"/>
          </p:nvPr>
        </p:nvSpPr>
        <p:spPr>
          <a:xfrm>
            <a:off x="3741038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6" name="Google Shape;316;p34"/>
          <p:cNvSpPr txBox="1"/>
          <p:nvPr>
            <p:ph idx="20" type="subTitle"/>
          </p:nvPr>
        </p:nvSpPr>
        <p:spPr>
          <a:xfrm>
            <a:off x="228600" y="1718663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Alt 1">
  <p:cSld name="CUSTOM_8_1_1_1_1_1_1_1_1_1_1_1_1_1_1_1_1_1_1_1_1_1_1_1_1_1_1_1_1_1_1_1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20" name="Google Shape;320;p35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1" name="Google Shape;321;p35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2" name="Google Shape;322;p35"/>
          <p:cNvSpPr txBox="1"/>
          <p:nvPr>
            <p:ph idx="4" type="subTitle"/>
          </p:nvPr>
        </p:nvSpPr>
        <p:spPr>
          <a:xfrm>
            <a:off x="419070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idx="5" type="subTitle"/>
          </p:nvPr>
        </p:nvSpPr>
        <p:spPr>
          <a:xfrm>
            <a:off x="419075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6" type="subTitle"/>
          </p:nvPr>
        </p:nvSpPr>
        <p:spPr>
          <a:xfrm>
            <a:off x="419076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5" name="Google Shape;325;p35"/>
          <p:cNvSpPr txBox="1"/>
          <p:nvPr>
            <p:ph idx="7" type="subTitle"/>
          </p:nvPr>
        </p:nvSpPr>
        <p:spPr>
          <a:xfrm>
            <a:off x="26244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6" name="Google Shape;326;p35"/>
          <p:cNvSpPr txBox="1"/>
          <p:nvPr>
            <p:ph idx="8" type="subTitle"/>
          </p:nvPr>
        </p:nvSpPr>
        <p:spPr>
          <a:xfrm>
            <a:off x="26244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9" type="subTitle"/>
          </p:nvPr>
        </p:nvSpPr>
        <p:spPr>
          <a:xfrm>
            <a:off x="26244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13" type="subTitle"/>
          </p:nvPr>
        </p:nvSpPr>
        <p:spPr>
          <a:xfrm>
            <a:off x="4815495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9" name="Google Shape;329;p35"/>
          <p:cNvSpPr txBox="1"/>
          <p:nvPr>
            <p:ph idx="14" type="subTitle"/>
          </p:nvPr>
        </p:nvSpPr>
        <p:spPr>
          <a:xfrm>
            <a:off x="4815500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30" name="Google Shape;330;p35"/>
          <p:cNvSpPr txBox="1"/>
          <p:nvPr>
            <p:ph idx="15" type="subTitle"/>
          </p:nvPr>
        </p:nvSpPr>
        <p:spPr>
          <a:xfrm>
            <a:off x="4815501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16" type="subTitle"/>
          </p:nvPr>
        </p:nvSpPr>
        <p:spPr>
          <a:xfrm>
            <a:off x="70066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17" type="subTitle"/>
          </p:nvPr>
        </p:nvSpPr>
        <p:spPr>
          <a:xfrm>
            <a:off x="70066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18" type="subTitle"/>
          </p:nvPr>
        </p:nvSpPr>
        <p:spPr>
          <a:xfrm>
            <a:off x="70066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2">
  <p:cSld name="CUSTOM_8_1_1_1_1_1_1_1_1_1_1_1_1_1_1_1_1_1_1_1_1_1_1_1_1_1_1_1_1_1_1_1_1_1_1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6" name="Google Shape;336;p36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7" name="Google Shape;337;p3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8" name="Google Shape;338;p3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9" name="Google Shape;339;p36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0" name="Google Shape;340;p36"/>
          <p:cNvSpPr txBox="1"/>
          <p:nvPr>
            <p:ph idx="1" type="subTitle"/>
          </p:nvPr>
        </p:nvSpPr>
        <p:spPr>
          <a:xfrm>
            <a:off x="3238050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1" name="Google Shape;341;p36"/>
          <p:cNvSpPr txBox="1"/>
          <p:nvPr>
            <p:ph idx="4" type="subTitle"/>
          </p:nvPr>
        </p:nvSpPr>
        <p:spPr>
          <a:xfrm>
            <a:off x="4056600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5" type="subTitle"/>
          </p:nvPr>
        </p:nvSpPr>
        <p:spPr>
          <a:xfrm>
            <a:off x="3457950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43" name="Google Shape;343;p36"/>
          <p:cNvSpPr txBox="1"/>
          <p:nvPr>
            <p:ph idx="6" type="subTitle"/>
          </p:nvPr>
        </p:nvSpPr>
        <p:spPr>
          <a:xfrm>
            <a:off x="803225" y="1817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4" name="Google Shape;344;p36"/>
          <p:cNvSpPr txBox="1"/>
          <p:nvPr>
            <p:ph idx="7" type="subTitle"/>
          </p:nvPr>
        </p:nvSpPr>
        <p:spPr>
          <a:xfrm>
            <a:off x="1621775" y="27017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8" type="subTitle"/>
          </p:nvPr>
        </p:nvSpPr>
        <p:spPr>
          <a:xfrm>
            <a:off x="1023125" y="22466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46" name="Google Shape;346;p36"/>
          <p:cNvSpPr txBox="1"/>
          <p:nvPr>
            <p:ph idx="9" type="subTitle"/>
          </p:nvPr>
        </p:nvSpPr>
        <p:spPr>
          <a:xfrm>
            <a:off x="5672875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7" name="Google Shape;347;p36"/>
          <p:cNvSpPr txBox="1"/>
          <p:nvPr>
            <p:ph idx="13" type="subTitle"/>
          </p:nvPr>
        </p:nvSpPr>
        <p:spPr>
          <a:xfrm>
            <a:off x="6491425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14" type="subTitle"/>
          </p:nvPr>
        </p:nvSpPr>
        <p:spPr>
          <a:xfrm>
            <a:off x="5892775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8_1_1_1_1_1_1_1_1_1_1_1_1_1_1_1_1_1_1_1_1_1_1_1_1_1_1_1_1_1_1_1_1_1_1_1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/>
          <p:nvPr/>
        </p:nvSpPr>
        <p:spPr>
          <a:xfrm rot="5400000">
            <a:off x="5473500" y="0"/>
            <a:ext cx="3670500" cy="3670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1" name="Google Shape;351;p3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52" name="Google Shape;352;p3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55" name="Google Shape;355;p37"/>
          <p:cNvSpPr txBox="1"/>
          <p:nvPr>
            <p:ph idx="4" type="title"/>
          </p:nvPr>
        </p:nvSpPr>
        <p:spPr>
          <a:xfrm>
            <a:off x="91525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6" name="Google Shape;356;p37"/>
          <p:cNvSpPr txBox="1"/>
          <p:nvPr>
            <p:ph idx="5" type="title"/>
          </p:nvPr>
        </p:nvSpPr>
        <p:spPr>
          <a:xfrm>
            <a:off x="2849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7" name="Google Shape;357;p37"/>
          <p:cNvSpPr txBox="1"/>
          <p:nvPr>
            <p:ph idx="6" type="title"/>
          </p:nvPr>
        </p:nvSpPr>
        <p:spPr>
          <a:xfrm>
            <a:off x="429895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8" name="Google Shape;358;p37"/>
          <p:cNvSpPr txBox="1"/>
          <p:nvPr>
            <p:ph idx="7" type="title"/>
          </p:nvPr>
        </p:nvSpPr>
        <p:spPr>
          <a:xfrm>
            <a:off x="7298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9" name="Google Shape;359;p37"/>
          <p:cNvSpPr txBox="1"/>
          <p:nvPr>
            <p:ph idx="8" type="subTitle"/>
          </p:nvPr>
        </p:nvSpPr>
        <p:spPr>
          <a:xfrm>
            <a:off x="442900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0" name="Google Shape;360;p37"/>
          <p:cNvSpPr txBox="1"/>
          <p:nvPr>
            <p:ph idx="9" type="subTitle"/>
          </p:nvPr>
        </p:nvSpPr>
        <p:spPr>
          <a:xfrm>
            <a:off x="442900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61" name="Google Shape;361;p37"/>
          <p:cNvSpPr txBox="1"/>
          <p:nvPr>
            <p:ph idx="13" type="body"/>
          </p:nvPr>
        </p:nvSpPr>
        <p:spPr>
          <a:xfrm>
            <a:off x="442898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62" name="Google Shape;362;p37"/>
          <p:cNvSpPr txBox="1"/>
          <p:nvPr>
            <p:ph idx="14" type="subTitle"/>
          </p:nvPr>
        </p:nvSpPr>
        <p:spPr>
          <a:xfrm>
            <a:off x="3201413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3" name="Google Shape;363;p37"/>
          <p:cNvSpPr txBox="1"/>
          <p:nvPr>
            <p:ph idx="15" type="subTitle"/>
          </p:nvPr>
        </p:nvSpPr>
        <p:spPr>
          <a:xfrm>
            <a:off x="3201413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64" name="Google Shape;364;p37"/>
          <p:cNvSpPr txBox="1"/>
          <p:nvPr>
            <p:ph idx="16" type="body"/>
          </p:nvPr>
        </p:nvSpPr>
        <p:spPr>
          <a:xfrm>
            <a:off x="3201411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65" name="Google Shape;365;p37"/>
          <p:cNvSpPr txBox="1"/>
          <p:nvPr>
            <p:ph idx="17" type="subTitle"/>
          </p:nvPr>
        </p:nvSpPr>
        <p:spPr>
          <a:xfrm>
            <a:off x="4652727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6" name="Google Shape;366;p37"/>
          <p:cNvSpPr txBox="1"/>
          <p:nvPr>
            <p:ph idx="18" type="subTitle"/>
          </p:nvPr>
        </p:nvSpPr>
        <p:spPr>
          <a:xfrm>
            <a:off x="4652727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67" name="Google Shape;367;p37"/>
          <p:cNvSpPr txBox="1"/>
          <p:nvPr>
            <p:ph idx="19" type="body"/>
          </p:nvPr>
        </p:nvSpPr>
        <p:spPr>
          <a:xfrm>
            <a:off x="4652725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68" name="Google Shape;368;p37"/>
          <p:cNvSpPr txBox="1"/>
          <p:nvPr>
            <p:ph idx="20" type="subTitle"/>
          </p:nvPr>
        </p:nvSpPr>
        <p:spPr>
          <a:xfrm>
            <a:off x="7646687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9" name="Google Shape;369;p37"/>
          <p:cNvSpPr txBox="1"/>
          <p:nvPr>
            <p:ph idx="21" type="subTitle"/>
          </p:nvPr>
        </p:nvSpPr>
        <p:spPr>
          <a:xfrm>
            <a:off x="7646687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70" name="Google Shape;370;p37"/>
          <p:cNvSpPr txBox="1"/>
          <p:nvPr>
            <p:ph idx="22" type="body"/>
          </p:nvPr>
        </p:nvSpPr>
        <p:spPr>
          <a:xfrm>
            <a:off x="7646686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Alt 2">
  <p:cSld name="CUSTOM_8_1_1_1_1_1_1_1_1_1_1_1_1_1_1_1_1_1_1_1_1_1_1_1_1_1_1_1_1_1_1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3" name="Google Shape;373;p38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4" name="Google Shape;374;p3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75" name="Google Shape;375;p3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76" name="Google Shape;376;p38"/>
          <p:cNvSpPr/>
          <p:nvPr/>
        </p:nvSpPr>
        <p:spPr>
          <a:xfrm>
            <a:off x="228650" y="457200"/>
            <a:ext cx="8686800" cy="42264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7" name="Google Shape;377;p38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8" name="Google Shape;378;p38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1" name="Google Shape;381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0" name="Google Shape;400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1" name="Google Shape;401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50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50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50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50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50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50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9" name="Google Shape;419;p51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52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52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52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53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9" name="Google Shape;429;p5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0" name="Google Shape;430;p53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53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53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53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54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54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54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9" name="Google Shape;439;p54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0" name="Google Shape;440;p54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4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4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4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5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6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56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6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2" name="Google Shape;45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6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4" name="Google Shape;454;p56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7" name="Google Shape;457;p57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7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57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0" name="Google Shape;460;p57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57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2" name="Google Shape;46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57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4" name="Google Shape;464;p57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5" name="Google Shape;465;p57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9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9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9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9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9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9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59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9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9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28600" y="2881050"/>
            <a:ext cx="42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371825" y="149825"/>
            <a:ext cx="621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gtree"/>
              <a:buNone/>
              <a:defRPr sz="5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065">
          <p15:clr>
            <a:srgbClr val="E46962"/>
          </p15:clr>
        </p15:guide>
        <p15:guide id="8" pos="1010">
          <p15:clr>
            <a:srgbClr val="E46962"/>
          </p15:clr>
        </p15:guide>
        <p15:guide id="9" pos="4695">
          <p15:clr>
            <a:srgbClr val="E46962"/>
          </p15:clr>
        </p15:guide>
        <p15:guide id="10" pos="4750">
          <p15:clr>
            <a:srgbClr val="E46962"/>
          </p15:clr>
        </p15:guide>
        <p15:guide id="11" pos="3774">
          <p15:clr>
            <a:srgbClr val="E46962"/>
          </p15:clr>
        </p15:guide>
        <p15:guide id="12" pos="3828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type="ctrTitle"/>
          </p:nvPr>
        </p:nvSpPr>
        <p:spPr>
          <a:xfrm>
            <a:off x="395375" y="419600"/>
            <a:ext cx="8204400" cy="86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KultureHire Data Analytics Internship</a:t>
            </a:r>
            <a:endParaRPr b="1" sz="3500">
              <a:solidFill>
                <a:srgbClr val="741B4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4" name="Google Shape;484;p60"/>
          <p:cNvSpPr txBox="1"/>
          <p:nvPr>
            <p:ph idx="1" type="subTitle"/>
          </p:nvPr>
        </p:nvSpPr>
        <p:spPr>
          <a:xfrm>
            <a:off x="3455950" y="1827900"/>
            <a:ext cx="50703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Career Aspirations of Gen Z</a:t>
            </a:r>
            <a:endParaRPr b="1" sz="40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5" name="Google Shape;485;p60" title="Screenshot from 2025-07-09 21-07-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325" y="1827900"/>
            <a:ext cx="2724275" cy="24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0"/>
          <p:cNvSpPr/>
          <p:nvPr/>
        </p:nvSpPr>
        <p:spPr>
          <a:xfrm>
            <a:off x="4773725" y="4103450"/>
            <a:ext cx="4078500" cy="62340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latin typeface="Times New Roman"/>
                <a:ea typeface="Times New Roman"/>
                <a:cs typeface="Times New Roman"/>
                <a:sym typeface="Times New Roman"/>
              </a:rPr>
              <a:t>By Gowri Prasanna Samantula</a:t>
            </a:r>
            <a:endParaRPr i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9"/>
          <p:cNvSpPr/>
          <p:nvPr/>
        </p:nvSpPr>
        <p:spPr>
          <a:xfrm>
            <a:off x="692925" y="887025"/>
            <a:ext cx="8147400" cy="3003900"/>
          </a:xfrm>
          <a:prstGeom prst="wave">
            <a:avLst>
              <a:gd fmla="val 12500" name="adj1"/>
              <a:gd fmla="val -7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9"/>
          <p:cNvSpPr/>
          <p:nvPr/>
        </p:nvSpPr>
        <p:spPr>
          <a:xfrm>
            <a:off x="1415575" y="1600225"/>
            <a:ext cx="6758799" cy="11996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STAGE - 3</a:t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/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DATA CLEANING &amp; STANDARDIZATION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70" title="Screenshot from 2025-07-10 09-07-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5" y="71075"/>
            <a:ext cx="8995825" cy="497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71" title="Screenshot from 2025-07-10 09-08-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5" y="152400"/>
            <a:ext cx="9007600" cy="49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2"/>
          <p:cNvSpPr/>
          <p:nvPr/>
        </p:nvSpPr>
        <p:spPr>
          <a:xfrm>
            <a:off x="692925" y="887025"/>
            <a:ext cx="8147400" cy="3003900"/>
          </a:xfrm>
          <a:prstGeom prst="wave">
            <a:avLst>
              <a:gd fmla="val 12500" name="adj1"/>
              <a:gd fmla="val -7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2"/>
          <p:cNvSpPr/>
          <p:nvPr/>
        </p:nvSpPr>
        <p:spPr>
          <a:xfrm>
            <a:off x="1415575" y="1600225"/>
            <a:ext cx="6645465" cy="14263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STAGE - 4</a:t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/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37000">
              <a:schemeClr val="lt2"/>
            </a:gs>
            <a:gs pos="92000">
              <a:schemeClr val="accent1"/>
            </a:gs>
            <a:gs pos="100000">
              <a:schemeClr val="accent1"/>
            </a:gs>
          </a:gsLst>
          <a:lin ang="13500032" scaled="0"/>
        </a:gra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73" title="Screenshot from 2025-07-10 09-10-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25" y="307575"/>
            <a:ext cx="8651774" cy="4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2"/>
            </a:gs>
            <a:gs pos="37000">
              <a:schemeClr val="lt2"/>
            </a:gs>
            <a:gs pos="92000">
              <a:schemeClr val="accent1"/>
            </a:gs>
            <a:gs pos="100000">
              <a:schemeClr val="accent1"/>
            </a:gs>
          </a:gsLst>
          <a:lin ang="13500032" scaled="0"/>
        </a:gra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74" title="Screenshot from 2025-07-10 09-11-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575" y="621000"/>
            <a:ext cx="4451249" cy="363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4" title="Screenshot from 2025-07-10 09-11-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21000"/>
            <a:ext cx="4138550" cy="38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5"/>
          <p:cNvSpPr/>
          <p:nvPr/>
        </p:nvSpPr>
        <p:spPr>
          <a:xfrm>
            <a:off x="692925" y="887025"/>
            <a:ext cx="8147400" cy="3003900"/>
          </a:xfrm>
          <a:prstGeom prst="wave">
            <a:avLst>
              <a:gd fmla="val 12500" name="adj1"/>
              <a:gd fmla="val -7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5"/>
          <p:cNvSpPr/>
          <p:nvPr/>
        </p:nvSpPr>
        <p:spPr>
          <a:xfrm rot="280320">
            <a:off x="1713125" y="1711225"/>
            <a:ext cx="5835773" cy="13554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STAGE - 5</a:t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/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DATA ANALYSIS IN SQL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ED9E7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6"/>
          <p:cNvSpPr/>
          <p:nvPr/>
        </p:nvSpPr>
        <p:spPr>
          <a:xfrm>
            <a:off x="622050" y="325200"/>
            <a:ext cx="8278500" cy="4615500"/>
          </a:xfrm>
          <a:prstGeom prst="roundRect">
            <a:avLst>
              <a:gd fmla="val 16667" name="adj"/>
            </a:avLst>
          </a:prstGeom>
          <a:solidFill>
            <a:srgbClr val="EDF3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76"/>
          <p:cNvSpPr txBox="1"/>
          <p:nvPr/>
        </p:nvSpPr>
        <p:spPr>
          <a:xfrm>
            <a:off x="1339375" y="589800"/>
            <a:ext cx="7008600" cy="42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	      QUESTIONS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What industries are Gen-Z most interested in pursuing careers in?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What are the top factors influencing Gen-Z’s career choices?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What is the desired work environment for Gen-Z? (e.g., remote, hybrid, in-office)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How do financial goals, such as salary and benefits, impact career aspirations among Gen-Z?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What role do personal values and social impact play in career choices for Gen-Z?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ED9E7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77" title="Screenshot from 2025-07-10 09-14-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25" y="206400"/>
            <a:ext cx="3997500" cy="124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22" name="Google Shape;622;p77" title="Screenshot from 2025-07-10 09-21-5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025" y="1755288"/>
            <a:ext cx="3997500" cy="136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23" name="Google Shape;623;p77" title="Screenshot from 2025-07-10 09-23-4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025" y="3421475"/>
            <a:ext cx="4105200" cy="1247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cxnSp>
        <p:nvCxnSpPr>
          <p:cNvPr id="624" name="Google Shape;624;p77"/>
          <p:cNvCxnSpPr/>
          <p:nvPr/>
        </p:nvCxnSpPr>
        <p:spPr>
          <a:xfrm>
            <a:off x="4572000" y="77625"/>
            <a:ext cx="1200" cy="48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625" name="Google Shape;625;p77" title="Screenshot from 2025-07-10 09-25-5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5600" y="152400"/>
            <a:ext cx="4245525" cy="18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77" title="Screenshot from 2025-07-10 09-27-2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5600" y="2123250"/>
            <a:ext cx="4245525" cy="25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8"/>
          <p:cNvSpPr/>
          <p:nvPr/>
        </p:nvSpPr>
        <p:spPr>
          <a:xfrm>
            <a:off x="692925" y="887025"/>
            <a:ext cx="8147400" cy="3003900"/>
          </a:xfrm>
          <a:prstGeom prst="wave">
            <a:avLst>
              <a:gd fmla="val 12500" name="adj1"/>
              <a:gd fmla="val -7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8"/>
          <p:cNvSpPr/>
          <p:nvPr/>
        </p:nvSpPr>
        <p:spPr>
          <a:xfrm>
            <a:off x="1415575" y="1600225"/>
            <a:ext cx="6999694" cy="14121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STAGE - 6</a:t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/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EXECUTIVE DASHBOARD IN EXCEL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61"/>
          <p:cNvGrpSpPr/>
          <p:nvPr/>
        </p:nvGrpSpPr>
        <p:grpSpPr>
          <a:xfrm>
            <a:off x="2" y="3"/>
            <a:ext cx="6246916" cy="5143512"/>
            <a:chOff x="495443" y="820350"/>
            <a:chExt cx="8153114" cy="3502800"/>
          </a:xfrm>
        </p:grpSpPr>
        <p:sp>
          <p:nvSpPr>
            <p:cNvPr id="492" name="Google Shape;492;p61"/>
            <p:cNvSpPr/>
            <p:nvPr/>
          </p:nvSpPr>
          <p:spPr>
            <a:xfrm>
              <a:off x="495443" y="820350"/>
              <a:ext cx="1563900" cy="3502800"/>
            </a:xfrm>
            <a:prstGeom prst="snip2DiagRect">
              <a:avLst>
                <a:gd fmla="val 0" name="adj1"/>
                <a:gd fmla="val 9812" name="adj2"/>
              </a:avLst>
            </a:prstGeom>
            <a:solidFill>
              <a:srgbClr val="C9D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493" name="Google Shape;493;p61"/>
            <p:cNvSpPr txBox="1"/>
            <p:nvPr/>
          </p:nvSpPr>
          <p:spPr>
            <a:xfrm>
              <a:off x="496701" y="895629"/>
              <a:ext cx="1563900" cy="7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900">
                  <a:solidFill>
                    <a:srgbClr val="4C5082"/>
                  </a:solidFill>
                  <a:latin typeface="Be Vietnam Pro ExtraBold"/>
                  <a:ea typeface="Be Vietnam Pro ExtraBold"/>
                  <a:cs typeface="Be Vietnam Pro ExtraBold"/>
                  <a:sym typeface="Be Vietnam Pro ExtraBold"/>
                </a:rPr>
                <a:t>1</a:t>
              </a:r>
              <a:endParaRPr sz="5900">
                <a:solidFill>
                  <a:srgbClr val="4C5082"/>
                </a:solidFill>
                <a:latin typeface="Be Vietnam Pro ExtraBold"/>
                <a:ea typeface="Be Vietnam Pro ExtraBold"/>
                <a:cs typeface="Be Vietnam Pro ExtraBold"/>
                <a:sym typeface="Be Vietnam Pro ExtraBold"/>
              </a:endParaRPr>
            </a:p>
          </p:txBody>
        </p:sp>
        <p:sp>
          <p:nvSpPr>
            <p:cNvPr id="494" name="Google Shape;494;p61"/>
            <p:cNvSpPr txBox="1"/>
            <p:nvPr/>
          </p:nvSpPr>
          <p:spPr>
            <a:xfrm>
              <a:off x="609173" y="1687333"/>
              <a:ext cx="1379700" cy="24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 Documentation</a:t>
              </a:r>
              <a:endParaRPr b="1" sz="19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Developed a problem statement to explore and educate about the career aspirations of Gen-Z, addressing challenges and personal insights</a:t>
              </a:r>
              <a:r>
                <a:rPr lang="en" sz="900">
                  <a:solidFill>
                    <a:srgbClr val="4C5082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.</a:t>
              </a:r>
              <a:endParaRPr b="1" sz="900">
                <a:solidFill>
                  <a:srgbClr val="4C5082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495" name="Google Shape;495;p61"/>
            <p:cNvSpPr/>
            <p:nvPr/>
          </p:nvSpPr>
          <p:spPr>
            <a:xfrm>
              <a:off x="3779644" y="820350"/>
              <a:ext cx="1563900" cy="3502800"/>
            </a:xfrm>
            <a:prstGeom prst="snip2DiagRect">
              <a:avLst>
                <a:gd fmla="val 0" name="adj1"/>
                <a:gd fmla="val 9812" name="adj2"/>
              </a:avLst>
            </a:prstGeom>
            <a:solidFill>
              <a:srgbClr val="4C5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496" name="Google Shape;496;p61"/>
            <p:cNvSpPr txBox="1"/>
            <p:nvPr/>
          </p:nvSpPr>
          <p:spPr>
            <a:xfrm>
              <a:off x="3779969" y="895629"/>
              <a:ext cx="1563900" cy="7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900">
                  <a:solidFill>
                    <a:srgbClr val="C9D88C"/>
                  </a:solidFill>
                  <a:latin typeface="Be Vietnam Pro ExtraBold"/>
                  <a:ea typeface="Be Vietnam Pro ExtraBold"/>
                  <a:cs typeface="Be Vietnam Pro ExtraBold"/>
                  <a:sym typeface="Be Vietnam Pro ExtraBold"/>
                </a:rPr>
                <a:t>3</a:t>
              </a:r>
              <a:endParaRPr sz="5900">
                <a:solidFill>
                  <a:srgbClr val="C9D88C"/>
                </a:solidFill>
                <a:latin typeface="Be Vietnam Pro ExtraBold"/>
                <a:ea typeface="Be Vietnam Pro ExtraBold"/>
                <a:cs typeface="Be Vietnam Pro ExtraBold"/>
                <a:sym typeface="Be Vietnam Pro ExtraBold"/>
              </a:endParaRPr>
            </a:p>
          </p:txBody>
        </p:sp>
        <p:sp>
          <p:nvSpPr>
            <p:cNvPr id="497" name="Google Shape;497;p61"/>
            <p:cNvSpPr/>
            <p:nvPr/>
          </p:nvSpPr>
          <p:spPr>
            <a:xfrm>
              <a:off x="7084657" y="820350"/>
              <a:ext cx="1563900" cy="3502800"/>
            </a:xfrm>
            <a:prstGeom prst="snip2DiagRect">
              <a:avLst>
                <a:gd fmla="val 0" name="adj1"/>
                <a:gd fmla="val 9812" name="adj2"/>
              </a:avLst>
            </a:prstGeom>
            <a:solidFill>
              <a:srgbClr val="D7E5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498" name="Google Shape;498;p61"/>
            <p:cNvSpPr txBox="1"/>
            <p:nvPr/>
          </p:nvSpPr>
          <p:spPr>
            <a:xfrm>
              <a:off x="7072628" y="895629"/>
              <a:ext cx="1563900" cy="7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900">
                  <a:solidFill>
                    <a:srgbClr val="4C5082"/>
                  </a:solidFill>
                  <a:latin typeface="Be Vietnam Pro ExtraBold"/>
                  <a:ea typeface="Be Vietnam Pro ExtraBold"/>
                  <a:cs typeface="Be Vietnam Pro ExtraBold"/>
                  <a:sym typeface="Be Vietnam Pro ExtraBold"/>
                </a:rPr>
                <a:t>5</a:t>
              </a:r>
              <a:endParaRPr sz="5900">
                <a:solidFill>
                  <a:srgbClr val="4C5082"/>
                </a:solidFill>
                <a:latin typeface="Be Vietnam Pro ExtraBold"/>
                <a:ea typeface="Be Vietnam Pro ExtraBold"/>
                <a:cs typeface="Be Vietnam Pro ExtraBold"/>
                <a:sym typeface="Be Vietnam Pro ExtraBold"/>
              </a:endParaRPr>
            </a:p>
          </p:txBody>
        </p:sp>
        <p:sp>
          <p:nvSpPr>
            <p:cNvPr id="499" name="Google Shape;499;p61"/>
            <p:cNvSpPr/>
            <p:nvPr/>
          </p:nvSpPr>
          <p:spPr>
            <a:xfrm>
              <a:off x="5422403" y="820350"/>
              <a:ext cx="1563900" cy="3502800"/>
            </a:xfrm>
            <a:prstGeom prst="snip2DiagRect">
              <a:avLst>
                <a:gd fmla="val 0" name="adj1"/>
                <a:gd fmla="val 9812" name="adj2"/>
              </a:avLst>
            </a:prstGeom>
            <a:solidFill>
              <a:srgbClr val="C9D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500" name="Google Shape;500;p61"/>
            <p:cNvSpPr txBox="1"/>
            <p:nvPr/>
          </p:nvSpPr>
          <p:spPr>
            <a:xfrm>
              <a:off x="5432310" y="895629"/>
              <a:ext cx="1563900" cy="7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900">
                  <a:solidFill>
                    <a:srgbClr val="4C5082"/>
                  </a:solidFill>
                  <a:latin typeface="Be Vietnam Pro ExtraBold"/>
                  <a:ea typeface="Be Vietnam Pro ExtraBold"/>
                  <a:cs typeface="Be Vietnam Pro ExtraBold"/>
                  <a:sym typeface="Be Vietnam Pro ExtraBold"/>
                </a:rPr>
                <a:t>4</a:t>
              </a:r>
              <a:endParaRPr sz="5900">
                <a:solidFill>
                  <a:srgbClr val="4C5082"/>
                </a:solidFill>
                <a:latin typeface="Be Vietnam Pro ExtraBold"/>
                <a:ea typeface="Be Vietnam Pro ExtraBold"/>
                <a:cs typeface="Be Vietnam Pro ExtraBold"/>
                <a:sym typeface="Be Vietnam Pro ExtraBold"/>
              </a:endParaRPr>
            </a:p>
          </p:txBody>
        </p:sp>
        <p:sp>
          <p:nvSpPr>
            <p:cNvPr id="501" name="Google Shape;501;p61"/>
            <p:cNvSpPr/>
            <p:nvPr/>
          </p:nvSpPr>
          <p:spPr>
            <a:xfrm>
              <a:off x="2138190" y="820350"/>
              <a:ext cx="1563900" cy="3502800"/>
            </a:xfrm>
            <a:prstGeom prst="snip2DiagRect">
              <a:avLst>
                <a:gd fmla="val 0" name="adj1"/>
                <a:gd fmla="val 9812" name="adj2"/>
              </a:avLst>
            </a:prstGeom>
            <a:solidFill>
              <a:srgbClr val="D7E5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502" name="Google Shape;502;p61"/>
            <p:cNvSpPr txBox="1"/>
            <p:nvPr/>
          </p:nvSpPr>
          <p:spPr>
            <a:xfrm>
              <a:off x="2137552" y="895629"/>
              <a:ext cx="1563900" cy="7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900">
                  <a:solidFill>
                    <a:srgbClr val="4C5082"/>
                  </a:solidFill>
                  <a:latin typeface="Be Vietnam Pro ExtraBold"/>
                  <a:ea typeface="Be Vietnam Pro ExtraBold"/>
                  <a:cs typeface="Be Vietnam Pro ExtraBold"/>
                  <a:sym typeface="Be Vietnam Pro ExtraBold"/>
                </a:rPr>
                <a:t>2</a:t>
              </a:r>
              <a:endParaRPr sz="5900">
                <a:solidFill>
                  <a:srgbClr val="4C5082"/>
                </a:solidFill>
                <a:latin typeface="Be Vietnam Pro ExtraBold"/>
                <a:ea typeface="Be Vietnam Pro ExtraBold"/>
                <a:cs typeface="Be Vietnam Pro ExtraBold"/>
                <a:sym typeface="Be Vietnam Pro ExtraBold"/>
              </a:endParaRPr>
            </a:p>
          </p:txBody>
        </p:sp>
        <p:sp>
          <p:nvSpPr>
            <p:cNvPr id="503" name="Google Shape;503;p61"/>
            <p:cNvSpPr txBox="1"/>
            <p:nvPr/>
          </p:nvSpPr>
          <p:spPr>
            <a:xfrm>
              <a:off x="2229648" y="1687435"/>
              <a:ext cx="1379700" cy="24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Collection</a:t>
              </a:r>
              <a:endParaRPr b="1" sz="19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4C5082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Created a Google Form with tailored questions to collect data on Gen-Z's career aspirations.</a:t>
              </a:r>
              <a:endParaRPr sz="16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4" name="Google Shape;504;p61"/>
            <p:cNvSpPr txBox="1"/>
            <p:nvPr/>
          </p:nvSpPr>
          <p:spPr>
            <a:xfrm>
              <a:off x="3872389" y="1687434"/>
              <a:ext cx="1379700" cy="24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C9D88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Cleaning &amp; Standardization</a:t>
              </a:r>
              <a:endParaRPr b="1" sz="1900">
                <a:solidFill>
                  <a:srgbClr val="C9D88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C9D88C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C9D88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Loaded data dump into MySQL Workbench, cleaning and exploring high-level information using SQL basics.</a:t>
              </a:r>
              <a:endParaRPr b="1" sz="1600">
                <a:solidFill>
                  <a:srgbClr val="C9D88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5" name="Google Shape;505;p61"/>
            <p:cNvSpPr txBox="1"/>
            <p:nvPr/>
          </p:nvSpPr>
          <p:spPr>
            <a:xfrm>
              <a:off x="5432320" y="1687338"/>
              <a:ext cx="1563900" cy="263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Exploratory Data Analysis</a:t>
              </a:r>
              <a:endParaRPr b="1" sz="18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4C5082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Conducted data analysis using Excel and understood the characteristics of a dataset,identified the patterns and came to conclusions.</a:t>
              </a:r>
              <a:endParaRPr b="1" sz="900">
                <a:solidFill>
                  <a:srgbClr val="4C5082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4C5082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506" name="Google Shape;506;p61"/>
            <p:cNvSpPr txBox="1"/>
            <p:nvPr/>
          </p:nvSpPr>
          <p:spPr>
            <a:xfrm>
              <a:off x="7153397" y="1687431"/>
              <a:ext cx="1379700" cy="247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Analysis In SQL</a:t>
              </a:r>
              <a:endParaRPr b="1" sz="19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Conducted data analysis using SQL, solving complex questions with the help of Common Table Expressions (CTEs) and joins</a:t>
              </a:r>
              <a:r>
                <a:rPr lang="en" sz="900">
                  <a:solidFill>
                    <a:srgbClr val="4C5082"/>
                  </a:solidFill>
                  <a:latin typeface="Be Vietnam Pro"/>
                  <a:ea typeface="Be Vietnam Pro"/>
                  <a:cs typeface="Be Vietnam Pro"/>
                  <a:sym typeface="Be Vietnam Pro"/>
                </a:rPr>
                <a:t>.</a:t>
              </a:r>
              <a:endParaRPr b="1" sz="900">
                <a:solidFill>
                  <a:srgbClr val="4C5082"/>
                </a:solidFill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</p:grpSp>
      <p:grpSp>
        <p:nvGrpSpPr>
          <p:cNvPr id="507" name="Google Shape;507;p61"/>
          <p:cNvGrpSpPr/>
          <p:nvPr/>
        </p:nvGrpSpPr>
        <p:grpSpPr>
          <a:xfrm>
            <a:off x="6318677" y="19"/>
            <a:ext cx="3657941" cy="5010405"/>
            <a:chOff x="495443" y="820350"/>
            <a:chExt cx="4850738" cy="3502800"/>
          </a:xfrm>
        </p:grpSpPr>
        <p:sp>
          <p:nvSpPr>
            <p:cNvPr id="508" name="Google Shape;508;p61"/>
            <p:cNvSpPr/>
            <p:nvPr/>
          </p:nvSpPr>
          <p:spPr>
            <a:xfrm>
              <a:off x="495443" y="820350"/>
              <a:ext cx="1563900" cy="3502800"/>
            </a:xfrm>
            <a:prstGeom prst="snip2DiagRect">
              <a:avLst>
                <a:gd fmla="val 0" name="adj1"/>
                <a:gd fmla="val 9812" name="adj2"/>
              </a:avLst>
            </a:prstGeom>
            <a:solidFill>
              <a:srgbClr val="C9D8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509" name="Google Shape;509;p61"/>
            <p:cNvSpPr txBox="1"/>
            <p:nvPr/>
          </p:nvSpPr>
          <p:spPr>
            <a:xfrm>
              <a:off x="497024" y="929099"/>
              <a:ext cx="1563900" cy="7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rgbClr val="4C5082"/>
                  </a:solidFill>
                  <a:latin typeface="Be Vietnam Pro ExtraBold"/>
                  <a:ea typeface="Be Vietnam Pro ExtraBold"/>
                  <a:cs typeface="Be Vietnam Pro ExtraBold"/>
                  <a:sym typeface="Be Vietnam Pro ExtraBold"/>
                </a:rPr>
                <a:t>6</a:t>
              </a:r>
              <a:endParaRPr sz="6000">
                <a:solidFill>
                  <a:srgbClr val="4C5082"/>
                </a:solidFill>
                <a:latin typeface="Be Vietnam Pro ExtraBold"/>
                <a:ea typeface="Be Vietnam Pro ExtraBold"/>
                <a:cs typeface="Be Vietnam Pro ExtraBold"/>
                <a:sym typeface="Be Vietnam Pro ExtraBold"/>
              </a:endParaRPr>
            </a:p>
          </p:txBody>
        </p:sp>
        <p:sp>
          <p:nvSpPr>
            <p:cNvPr id="510" name="Google Shape;510;p61"/>
            <p:cNvSpPr txBox="1"/>
            <p:nvPr/>
          </p:nvSpPr>
          <p:spPr>
            <a:xfrm>
              <a:off x="516492" y="1720802"/>
              <a:ext cx="1472400" cy="24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Executive Dashboard In Excel</a:t>
              </a:r>
              <a:endParaRPr b="1" sz="18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Created a Power BI dashboard summarizing Gen-Z's aspirations.</a:t>
              </a:r>
              <a:endParaRPr sz="16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1" name="Google Shape;511;p61"/>
            <p:cNvSpPr/>
            <p:nvPr/>
          </p:nvSpPr>
          <p:spPr>
            <a:xfrm>
              <a:off x="3779644" y="820350"/>
              <a:ext cx="1563900" cy="3502800"/>
            </a:xfrm>
            <a:prstGeom prst="snip2DiagRect">
              <a:avLst>
                <a:gd fmla="val 0" name="adj1"/>
                <a:gd fmla="val 9812" name="adj2"/>
              </a:avLst>
            </a:prstGeom>
            <a:solidFill>
              <a:srgbClr val="4C50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512" name="Google Shape;512;p61"/>
            <p:cNvSpPr txBox="1"/>
            <p:nvPr/>
          </p:nvSpPr>
          <p:spPr>
            <a:xfrm>
              <a:off x="3782281" y="929099"/>
              <a:ext cx="1563900" cy="7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rgbClr val="C9D88C"/>
                  </a:solidFill>
                  <a:latin typeface="Be Vietnam Pro ExtraBold"/>
                  <a:ea typeface="Be Vietnam Pro ExtraBold"/>
                  <a:cs typeface="Be Vietnam Pro ExtraBold"/>
                  <a:sym typeface="Be Vietnam Pro ExtraBold"/>
                </a:rPr>
                <a:t>8</a:t>
              </a:r>
              <a:endParaRPr sz="6000">
                <a:solidFill>
                  <a:srgbClr val="C9D88C"/>
                </a:solidFill>
                <a:latin typeface="Be Vietnam Pro ExtraBold"/>
                <a:ea typeface="Be Vietnam Pro ExtraBold"/>
                <a:cs typeface="Be Vietnam Pro ExtraBold"/>
                <a:sym typeface="Be Vietnam Pro ExtraBold"/>
              </a:endParaRPr>
            </a:p>
          </p:txBody>
        </p:sp>
        <p:sp>
          <p:nvSpPr>
            <p:cNvPr id="513" name="Google Shape;513;p61"/>
            <p:cNvSpPr/>
            <p:nvPr/>
          </p:nvSpPr>
          <p:spPr>
            <a:xfrm>
              <a:off x="2138190" y="820350"/>
              <a:ext cx="1563900" cy="3502800"/>
            </a:xfrm>
            <a:prstGeom prst="snip2DiagRect">
              <a:avLst>
                <a:gd fmla="val 0" name="adj1"/>
                <a:gd fmla="val 9812" name="adj2"/>
              </a:avLst>
            </a:prstGeom>
            <a:solidFill>
              <a:srgbClr val="D7E5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e Vietnam Pro"/>
                <a:ea typeface="Be Vietnam Pro"/>
                <a:cs typeface="Be Vietnam Pro"/>
                <a:sym typeface="Be Vietnam Pro"/>
              </a:endParaRPr>
            </a:p>
          </p:txBody>
        </p:sp>
        <p:sp>
          <p:nvSpPr>
            <p:cNvPr id="514" name="Google Shape;514;p61"/>
            <p:cNvSpPr txBox="1"/>
            <p:nvPr/>
          </p:nvSpPr>
          <p:spPr>
            <a:xfrm>
              <a:off x="2139637" y="929099"/>
              <a:ext cx="1563900" cy="7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275" spcFirstLastPara="1" rIns="182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>
                  <a:solidFill>
                    <a:srgbClr val="4C5082"/>
                  </a:solidFill>
                  <a:latin typeface="Be Vietnam Pro ExtraBold"/>
                  <a:ea typeface="Be Vietnam Pro ExtraBold"/>
                  <a:cs typeface="Be Vietnam Pro ExtraBold"/>
                  <a:sym typeface="Be Vietnam Pro ExtraBold"/>
                </a:rPr>
                <a:t>7</a:t>
              </a:r>
              <a:endParaRPr sz="6000">
                <a:solidFill>
                  <a:srgbClr val="4C5082"/>
                </a:solidFill>
                <a:latin typeface="Be Vietnam Pro ExtraBold"/>
                <a:ea typeface="Be Vietnam Pro ExtraBold"/>
                <a:cs typeface="Be Vietnam Pro ExtraBold"/>
                <a:sym typeface="Be Vietnam Pro ExtraBold"/>
              </a:endParaRPr>
            </a:p>
          </p:txBody>
        </p:sp>
        <p:sp>
          <p:nvSpPr>
            <p:cNvPr id="515" name="Google Shape;515;p61"/>
            <p:cNvSpPr txBox="1"/>
            <p:nvPr/>
          </p:nvSpPr>
          <p:spPr>
            <a:xfrm>
              <a:off x="2229627" y="1720749"/>
              <a:ext cx="1472400" cy="24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Functional Dashboards In Power Bi</a:t>
              </a:r>
              <a:endParaRPr b="1" sz="18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C508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Developed two focused dashboards for each area, incorporating KPIs, Power Query Editor, measures, and groups in Power BI.</a:t>
              </a:r>
              <a:endParaRPr b="1" sz="1500">
                <a:solidFill>
                  <a:srgbClr val="4C508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61"/>
            <p:cNvSpPr txBox="1"/>
            <p:nvPr/>
          </p:nvSpPr>
          <p:spPr>
            <a:xfrm>
              <a:off x="3872380" y="1720750"/>
              <a:ext cx="1379700" cy="243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C9D88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b="1" lang="en" sz="2000">
                  <a:solidFill>
                    <a:srgbClr val="C9D88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roject Presentation</a:t>
              </a:r>
              <a:endParaRPr b="1" sz="2000">
                <a:solidFill>
                  <a:srgbClr val="C9D88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C9D88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C9D88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Worked on an employer-focused project, creating recommendations and emphasizing the importance of storytelling in data.</a:t>
              </a:r>
              <a:endParaRPr b="1" sz="1500">
                <a:solidFill>
                  <a:srgbClr val="C9D88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Google Shape;637;p79" title="White Blue Simple Modern Enhancing Sales Strategy Presentation.png"/>
          <p:cNvPicPr preferRelativeResize="0"/>
          <p:nvPr/>
        </p:nvPicPr>
        <p:blipFill rotWithShape="1">
          <a:blip r:embed="rId3">
            <a:alphaModFix/>
          </a:blip>
          <a:srcRect b="23341" l="25284" r="26220" t="21056"/>
          <a:stretch/>
        </p:blipFill>
        <p:spPr>
          <a:xfrm>
            <a:off x="0" y="0"/>
            <a:ext cx="9087600" cy="509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0"/>
          <p:cNvSpPr/>
          <p:nvPr/>
        </p:nvSpPr>
        <p:spPr>
          <a:xfrm>
            <a:off x="692925" y="887025"/>
            <a:ext cx="8147400" cy="3003900"/>
          </a:xfrm>
          <a:prstGeom prst="wave">
            <a:avLst>
              <a:gd fmla="val 12500" name="adj1"/>
              <a:gd fmla="val -7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0"/>
          <p:cNvSpPr/>
          <p:nvPr/>
        </p:nvSpPr>
        <p:spPr>
          <a:xfrm>
            <a:off x="1103825" y="1600225"/>
            <a:ext cx="7424764" cy="13838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STAGE - 7</a:t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/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FUNCTIONAL DASHBOARDS IN POWER BI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81" title="Screenshot from 2025-07-10 11-02-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5"/>
            <a:ext cx="8957824" cy="5076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82" title="Screenshot from 2025-07-10 11-03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83" title="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908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83"/>
          <p:cNvSpPr txBox="1"/>
          <p:nvPr/>
        </p:nvSpPr>
        <p:spPr>
          <a:xfrm>
            <a:off x="6218350" y="1503925"/>
            <a:ext cx="2445900" cy="18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C113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KULTUREHIRE has the most loyal mentors who try to support the best to the students</a:t>
            </a:r>
            <a:endParaRPr sz="2100">
              <a:solidFill>
                <a:srgbClr val="4C113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84" title="im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925" y="0"/>
            <a:ext cx="4821000" cy="514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65" name="Google Shape;665;p84" title="im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170600" cy="514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85" title="im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9300" cy="48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E7CC3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86" title="im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61400" cy="490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81" name="Google Shape;681;p8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682" name="Google Shape;682;p87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83" name="Google Shape;683;p87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"/>
          <p:cNvSpPr/>
          <p:nvPr/>
        </p:nvSpPr>
        <p:spPr>
          <a:xfrm>
            <a:off x="692925" y="887025"/>
            <a:ext cx="8147400" cy="3003900"/>
          </a:xfrm>
          <a:prstGeom prst="wave">
            <a:avLst>
              <a:gd fmla="val 12500" name="adj1"/>
              <a:gd fmla="val -7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2"/>
          <p:cNvSpPr/>
          <p:nvPr/>
        </p:nvSpPr>
        <p:spPr>
          <a:xfrm>
            <a:off x="1415575" y="1600225"/>
            <a:ext cx="6843697" cy="11996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STAGE - 1</a:t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/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PROBLEM STATEMENT DOCUMENTATION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3"/>
          <p:cNvSpPr txBox="1"/>
          <p:nvPr/>
        </p:nvSpPr>
        <p:spPr>
          <a:xfrm>
            <a:off x="236100" y="65175"/>
            <a:ext cx="86718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84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 Z feels ignored when chasing jobs they want, and employers struggle to hire or retain them.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28" name="Google Shape;528;p63"/>
          <p:cNvSpPr/>
          <p:nvPr/>
        </p:nvSpPr>
        <p:spPr>
          <a:xfrm>
            <a:off x="0" y="901175"/>
            <a:ext cx="4973400" cy="41376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3"/>
          <p:cNvSpPr txBox="1"/>
          <p:nvPr/>
        </p:nvSpPr>
        <p:spPr>
          <a:xfrm>
            <a:off x="768150" y="1432500"/>
            <a:ext cx="38040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Gen Z?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Individuals born between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1997 and 2012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(ages 13–28 as of 2025).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~30% of the global population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entering the workforce in large numbers.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the employers hiring Gen Z?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Primarily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companies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startups, creative industries, retail, and service sectors.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Companies like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Google, Amazon, Deloitte, and Unilever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known to run specific Gen Z engagement and internship programs.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are not interested in hiring Gen Z?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industries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(e.g., manufacturing, insurance, law) show hesitance due to perceived lack of work ethic or long-term commitment.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businesses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lacking resources to adapt to Gen Z preferences or provide flexible work environments.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0" name="Google Shape;530;p63"/>
          <p:cNvSpPr txBox="1"/>
          <p:nvPr/>
        </p:nvSpPr>
        <p:spPr>
          <a:xfrm>
            <a:off x="2478275" y="1014525"/>
            <a:ext cx="1190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1" name="Google Shape;531;p63"/>
          <p:cNvSpPr/>
          <p:nvPr/>
        </p:nvSpPr>
        <p:spPr>
          <a:xfrm>
            <a:off x="4572000" y="901175"/>
            <a:ext cx="4572300" cy="41376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3"/>
          <p:cNvSpPr txBox="1"/>
          <p:nvPr/>
        </p:nvSpPr>
        <p:spPr>
          <a:xfrm>
            <a:off x="5277425" y="1432500"/>
            <a:ext cx="34212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will Gen Z be hired without struggle?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Likely when: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Education-industry alignment improves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Employers adopt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skills-first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hiring and inclusive recruitment.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2027–2030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Gen Z will dominate the workforce (projected 30–35% by 2030).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will employers hire Gen Z without hesitation?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more Gen Z: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workplace skills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 experience through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internships/freelance/bootcamps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expectations and show adaptability.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63"/>
          <p:cNvSpPr txBox="1"/>
          <p:nvPr/>
        </p:nvSpPr>
        <p:spPr>
          <a:xfrm>
            <a:off x="6771600" y="976275"/>
            <a:ext cx="1190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4"/>
          <p:cNvSpPr/>
          <p:nvPr/>
        </p:nvSpPr>
        <p:spPr>
          <a:xfrm>
            <a:off x="0" y="164375"/>
            <a:ext cx="5652300" cy="4874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4"/>
          <p:cNvSpPr txBox="1"/>
          <p:nvPr/>
        </p:nvSpPr>
        <p:spPr>
          <a:xfrm>
            <a:off x="622075" y="752375"/>
            <a:ext cx="43926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main issues Gen Z face when finding a job?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experience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soft skills, or practical exposure.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Over-dependence on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applications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vs. networking.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clarity in career goals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reasons for not getting hired?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Employers cite issues such as: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Unrealistic expectations (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salary, remote work, work-life balance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interview preparation or communication.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industry-specific skills.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struggles do Gen Z face while getting a job?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Navigating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digital-first hiring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(e.g., ATS, video interviews).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 of student loans and underpaid internships.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Mental health concerns and job rejection burnout.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best jobs Gen Z enjoys?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Roles in: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(e.g., software development, UI/UX design)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marketing, content creation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Sustainability, social impact jobs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Freelancing and creator economy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roles with 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remote/hybrid options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meaningful work are most appealing.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0" name="Google Shape;540;p64"/>
          <p:cNvSpPr txBox="1"/>
          <p:nvPr/>
        </p:nvSpPr>
        <p:spPr>
          <a:xfrm>
            <a:off x="2251550" y="362725"/>
            <a:ext cx="1190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1" name="Google Shape;541;p64"/>
          <p:cNvSpPr/>
          <p:nvPr/>
        </p:nvSpPr>
        <p:spPr>
          <a:xfrm>
            <a:off x="4751400" y="164375"/>
            <a:ext cx="4392600" cy="4874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4"/>
          <p:cNvSpPr txBox="1"/>
          <p:nvPr/>
        </p:nvSpPr>
        <p:spPr>
          <a:xfrm>
            <a:off x="5307900" y="908250"/>
            <a:ext cx="32208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did it start?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struggle became pronounced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post-2020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due to: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COVID-19 pandemic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disrupting education and internships.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 to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hiring processes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 slowdown causing fewer entry-level roles.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can Gen Z be placed the most?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hubs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San Francisco, Austin, Berlin, and Bangalore.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Remote-first companies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startups.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Industries like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e-commerce, digital services, green energy, and AI-based platforms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64"/>
          <p:cNvSpPr txBox="1"/>
          <p:nvPr/>
        </p:nvSpPr>
        <p:spPr>
          <a:xfrm>
            <a:off x="6856625" y="324475"/>
            <a:ext cx="1190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lin ang="5400012" scaled="0"/>
        </a:gra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5"/>
          <p:cNvSpPr/>
          <p:nvPr/>
        </p:nvSpPr>
        <p:spPr>
          <a:xfrm>
            <a:off x="69450" y="164375"/>
            <a:ext cx="5238600" cy="4874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5"/>
          <p:cNvSpPr txBox="1"/>
          <p:nvPr/>
        </p:nvSpPr>
        <p:spPr>
          <a:xfrm>
            <a:off x="862950" y="752375"/>
            <a:ext cx="38967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Gen Z struggling to get a job?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Mismatch between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training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job market demands.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Post-COVID economy led to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entry-level roles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Over-saturation in certain degrees (e.g., communications, psychology) without complementary skills.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are employers finding it hard to manage Gen Z?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 Z demands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feedback, transparency, purpose-driven culture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flexibility.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attrition and job-hopping tendencies.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Preference for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mental health and work-life balance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 traditional career ladders.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Gen Z feel companies aren’t hiring them?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Perceived bias toward experience over potential.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Hiring processes are often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lengthy, vague, and impersonal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inclusive practices and Gen Z-oriented outreach.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65"/>
          <p:cNvSpPr txBox="1"/>
          <p:nvPr/>
        </p:nvSpPr>
        <p:spPr>
          <a:xfrm>
            <a:off x="2251550" y="362725"/>
            <a:ext cx="11901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65"/>
          <p:cNvSpPr/>
          <p:nvPr/>
        </p:nvSpPr>
        <p:spPr>
          <a:xfrm>
            <a:off x="4660350" y="164375"/>
            <a:ext cx="4483800" cy="4874400"/>
          </a:xfrm>
          <a:prstGeom prst="vertic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5"/>
          <p:cNvSpPr txBox="1"/>
          <p:nvPr/>
        </p:nvSpPr>
        <p:spPr>
          <a:xfrm>
            <a:off x="5307900" y="908250"/>
            <a:ext cx="3220800" cy="2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leading companies successfully hiring Gen Z?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youth-focused internship and graduate programs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Emphasizing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flexibility, and purpose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culture.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platforms like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LinkedIn, Handshake, TikTok Careers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skills-based hiring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fast-track interview processes.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job ads and interviews be adapted for Gen Z?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clear, jargon-free language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values, growth opportunities, remote flexibility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transparent, shorter hiring timelines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video-based storytelling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social media recruitment.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65"/>
          <p:cNvSpPr txBox="1"/>
          <p:nvPr/>
        </p:nvSpPr>
        <p:spPr>
          <a:xfrm>
            <a:off x="6856625" y="324475"/>
            <a:ext cx="1190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8" name="Google Shape;558;p66"/>
          <p:cNvGraphicFramePr/>
          <p:nvPr/>
        </p:nvGraphicFramePr>
        <p:xfrm>
          <a:off x="307775" y="147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{245B25AE-8CA4-4C5B-B182-6D22CA91ACCE}</a:tableStyleId>
              </a:tblPr>
              <a:tblGrid>
                <a:gridCol w="4264225"/>
                <a:gridCol w="426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</a:t>
                      </a:r>
                      <a:r>
                        <a:rPr b="1" lang="en" sz="18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 / Event</a:t>
                      </a:r>
                      <a:endParaRPr b="1" sz="18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                  </a:t>
                      </a:r>
                      <a:r>
                        <a:rPr b="1" lang="en" sz="1800" u="sng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 / Date</a:t>
                      </a:r>
                      <a:endParaRPr b="1" sz="1800" u="sng"/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 Z age range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1997–2012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 Z % of workforce (projected by 2030)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~35%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Peak Gen Z job entry years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2020 - 2030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 Gen Z priorities in jobs (LinkedIn 2024)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Flexibility (74%), Mental Health (65%)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Common reasons for rejection (Forbes 2023)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Poor communication (47%), No experience (34%)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 of companies facing Gen Z retention issues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840"/>
                        </a:lnSpc>
                        <a:spcBef>
                          <a:spcPts val="12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~58% (Deloitte Millennial Survey, 2024)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9" name="Google Shape;559;p66"/>
          <p:cNvSpPr txBox="1"/>
          <p:nvPr/>
        </p:nvSpPr>
        <p:spPr>
          <a:xfrm>
            <a:off x="2408800" y="263575"/>
            <a:ext cx="6034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POINTS &amp; TIMELINES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7"/>
          <p:cNvSpPr/>
          <p:nvPr/>
        </p:nvSpPr>
        <p:spPr>
          <a:xfrm>
            <a:off x="692925" y="887025"/>
            <a:ext cx="8147400" cy="3003900"/>
          </a:xfrm>
          <a:prstGeom prst="wave">
            <a:avLst>
              <a:gd fmla="val 12500" name="adj1"/>
              <a:gd fmla="val -70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7"/>
          <p:cNvSpPr/>
          <p:nvPr/>
        </p:nvSpPr>
        <p:spPr>
          <a:xfrm rot="299374">
            <a:off x="2425418" y="1647031"/>
            <a:ext cx="4775076" cy="143816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STAGE - 2</a:t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/>
            </a:r>
            <a:b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</a:br>
            <a:r>
              <a:rPr b="0" i="0">
                <a:ln cap="flat" cmpd="sng" w="9525">
                  <a:solidFill>
                    <a:srgbClr val="01010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A61C00"/>
                </a:solidFill>
                <a:latin typeface="Times New Roman"/>
              </a:rPr>
              <a:t>DATA COLLECTION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68" title="Screenshot from 2025-07-10 09-02-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4425"/>
            <a:ext cx="4353575" cy="49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8" title="Screenshot from 2025-07-10 09-03-2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150" y="60300"/>
            <a:ext cx="4353575" cy="49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mode gradients">
  <a:themeElements>
    <a:clrScheme name="Simple Light">
      <a:dk1>
        <a:srgbClr val="FFFFFF"/>
      </a:dk1>
      <a:lt1>
        <a:srgbClr val="000000"/>
      </a:lt1>
      <a:dk2>
        <a:srgbClr val="FF6234"/>
      </a:dk2>
      <a:lt2>
        <a:srgbClr val="AB4FF6"/>
      </a:lt2>
      <a:accent1>
        <a:srgbClr val="202124"/>
      </a:accent1>
      <a:accent2>
        <a:srgbClr val="F7F2F1"/>
      </a:accent2>
      <a:accent3>
        <a:srgbClr val="BABCC2"/>
      </a:accent3>
      <a:accent4>
        <a:srgbClr val="FCE5CD"/>
      </a:accent4>
      <a:accent5>
        <a:srgbClr val="FF5F79"/>
      </a:accent5>
      <a:accent6>
        <a:srgbClr val="D20972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