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C5C7C-064A-4A40-BF49-6692EECE8503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ACD7E-1F61-4425-8B15-51EB165BE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33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ACD7E-1F61-4425-8B15-51EB165BEAC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07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3ACD7E-1F61-4425-8B15-51EB165BEAC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46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C0D2-9DC6-A097-5887-F36FA8A7C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406B7-D398-BD25-DE65-1BA53A5F5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1AB16-6258-4D8F-0D0B-F928BBB7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951A-4861-489C-AF1C-7E976F6FD261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69275-5242-132D-2B73-1177635B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7EC5-A55D-FDA6-9550-F8BED85B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BCD8-21B8-468E-AC80-970751D56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88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9AFF-6EA7-EBD1-E817-F828A6E6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343F3-EBFC-EA25-D8D7-F0DF1B853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41910-9AFA-44A7-97BF-EB88D34E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951A-4861-489C-AF1C-7E976F6FD261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0A2BD-383E-3DCB-4812-99ACC0CD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A621B-36F4-4CBF-CEBC-4E3A81FF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BCD8-21B8-468E-AC80-970751D56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75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570C6-239A-0E0B-BF09-E9727DB36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F237A-EE26-EE60-86A8-4E5EF117B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1D08C-4650-CC10-93D2-F3E55957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951A-4861-489C-AF1C-7E976F6FD261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29DB6-0131-1B80-87A7-508EB2BE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A0FB2-358F-C625-49BA-271ED9CB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BCD8-21B8-468E-AC80-970751D56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01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44BF-AA48-2A41-14F9-3BD3B8D2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9F192-DB88-4B68-4738-C2077C3CF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F2B95-3325-A598-27B3-4510CFEA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951A-4861-489C-AF1C-7E976F6FD261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80D7E-9645-D0FE-FD11-FDC8C245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39F7D-BCDA-3733-C9DF-39B5ECEF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BCD8-21B8-468E-AC80-970751D56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6411-0075-8B79-C040-C9D12D3B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738CE-051C-B1A7-61A7-DCF29A478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B3E24-72BA-6732-BBDB-1FBAEA21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951A-4861-489C-AF1C-7E976F6FD261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8C88D-8B3D-2273-37F6-9209D4B0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B69D8-66C4-52F8-C365-F52A5081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BCD8-21B8-468E-AC80-970751D56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92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601E-AA99-D284-8889-3E50285E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4EC6B-36B9-6581-7EE4-FB86803EC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2B967-AA67-3FC5-7E77-D217D8814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7F13A-615A-E3D1-25F2-F6E679BE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951A-4861-489C-AF1C-7E976F6FD261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67D2E-DA99-D5FB-D072-BD4A9BF4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E3CCD-19F1-B81A-2F15-15059FEA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BCD8-21B8-468E-AC80-970751D56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21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A26E-849B-0A6A-1696-643A2505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41155-60F9-DA89-1571-17FB0C0C2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B3DAE-5A01-6FB9-EBFF-7AA5F7920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7CC33-291E-DEE1-9A5E-88DE21955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793B0-5857-2111-95B2-45A764C81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2310E-13E9-BECF-57A0-86C0D1B3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951A-4861-489C-AF1C-7E976F6FD261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5BA27-7FAA-F885-CF6D-CABE6C30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853C2E-6044-D771-B039-B016F38D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BCD8-21B8-468E-AC80-970751D56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94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56C4-DD82-3476-1AA7-747F2E1D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805EA-62C7-86DC-270C-9F33CC8A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951A-4861-489C-AF1C-7E976F6FD261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2714D-0297-1741-3CDB-65E6A79E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05770-0D9B-4325-BBB0-9A3A4AD5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BCD8-21B8-468E-AC80-970751D56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22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5803D-AD89-0A04-DA9F-F7B19D05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951A-4861-489C-AF1C-7E976F6FD261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13D57-DA59-5423-0F20-38FAC84A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93266-8BD1-202A-ECFE-305010A4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BCD8-21B8-468E-AC80-970751D56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36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7AA1-FCB7-6261-458C-6C4830DFC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D8306-BDCC-621E-48A5-4469E4D58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4AFDD-D1D7-86B7-A0B7-1FCA11C64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DE3D7-2D4D-7FD6-92C6-385BFCA3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951A-4861-489C-AF1C-7E976F6FD261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19443-A2E0-CC01-C322-C42E28EC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1A97B-5F64-3A02-CE75-A46B606A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BCD8-21B8-468E-AC80-970751D56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95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83B7-DE2C-D1E3-793C-539D3BA1E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A20DD-1207-EEAA-E281-29FDC01DF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156F4-0C29-A022-D449-5D2E78688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B55C5-D485-F5BE-BE64-C3B1B1F3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951A-4861-489C-AF1C-7E976F6FD261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3CDB7-2946-00FA-C255-523EAD5E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C2BDB-B257-66DF-D2AC-2E539EBB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BCD8-21B8-468E-AC80-970751D56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4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963B8-A9A1-D58B-3C0E-B6739BB70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0B2A0-44BF-9B42-AF2D-F9A3B88C7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7DE31-C573-E080-BA81-41E0AB865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7951A-4861-489C-AF1C-7E976F6FD261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13C9C-F306-77D6-D42A-221D668BF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92DD5-7784-F12C-DF2A-BE8787558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2BCD8-21B8-468E-AC80-970751D56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51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xpl/tocresult.jsp?isnumber=9453208" TargetMode="External"/><Relationship Id="rId3" Type="http://schemas.openxmlformats.org/officeDocument/2006/relationships/hyperlink" Target="https://ieeexplore.ieee.org/document/9395690/" TargetMode="External"/><Relationship Id="rId7" Type="http://schemas.openxmlformats.org/officeDocument/2006/relationships/hyperlink" Target="https://ieeexplore.ieee.org/xpl/RecentIssue.jsp?punumber=100" TargetMode="External"/><Relationship Id="rId2" Type="http://schemas.openxmlformats.org/officeDocument/2006/relationships/hyperlink" Target="https://ieeexplore.ieee.org/document/9024632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eeexplore.ieee.org/author/37088873285" TargetMode="External"/><Relationship Id="rId5" Type="http://schemas.openxmlformats.org/officeDocument/2006/relationships/hyperlink" Target="https://ieeexplore.ieee.org/author/37088374360" TargetMode="External"/><Relationship Id="rId10" Type="http://schemas.openxmlformats.org/officeDocument/2006/relationships/hyperlink" Target="https://arxiv.org/abs/1912.10481" TargetMode="External"/><Relationship Id="rId4" Type="http://schemas.openxmlformats.org/officeDocument/2006/relationships/hyperlink" Target="https://ieeexplore.ieee.org/author/37085817036" TargetMode="External"/><Relationship Id="rId9" Type="http://schemas.openxmlformats.org/officeDocument/2006/relationships/hyperlink" Target="https://ieeexplore.ieee.org/document/9395690/citations?tabFilter=papers#citati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118506-10E7-4059-BE5D-E47850B28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91" y="88490"/>
            <a:ext cx="9419304" cy="1544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EC7A1C-7A60-4A8D-972D-1064AF5A0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9835" y="1851451"/>
            <a:ext cx="1377275" cy="1301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ADF428-908B-407F-96EE-907159827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469" y="1851452"/>
            <a:ext cx="1377275" cy="1301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9B0B7E-6DE3-400A-9572-86C09B847F19}"/>
              </a:ext>
            </a:extLst>
          </p:cNvPr>
          <p:cNvSpPr txBox="1"/>
          <p:nvPr/>
        </p:nvSpPr>
        <p:spPr>
          <a:xfrm>
            <a:off x="968605" y="3474191"/>
            <a:ext cx="102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DEPARTMENT OF ELECTRONICS AND COMMUNICATION ENGINEERING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4C833-909D-4AB2-8F38-44532C2E4C24}"/>
              </a:ext>
            </a:extLst>
          </p:cNvPr>
          <p:cNvSpPr txBox="1"/>
          <p:nvPr/>
        </p:nvSpPr>
        <p:spPr>
          <a:xfrm>
            <a:off x="5510744" y="4123083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SEMINAR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3A213B-4596-4602-9649-B61C3E64B117}"/>
              </a:ext>
            </a:extLst>
          </p:cNvPr>
          <p:cNvSpPr txBox="1"/>
          <p:nvPr/>
        </p:nvSpPr>
        <p:spPr>
          <a:xfrm>
            <a:off x="7035218" y="4357067"/>
            <a:ext cx="487164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WASTE IDENTIFICATION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00A06-63CC-4CCC-97FD-85ADBC30FF1C}"/>
              </a:ext>
            </a:extLst>
          </p:cNvPr>
          <p:cNvSpPr txBox="1"/>
          <p:nvPr/>
        </p:nvSpPr>
        <p:spPr>
          <a:xfrm>
            <a:off x="1307691" y="5418306"/>
            <a:ext cx="3452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Pavan V </a:t>
            </a:r>
            <a:r>
              <a:rPr lang="en-IN" b="1" dirty="0" err="1"/>
              <a:t>Kademani</a:t>
            </a:r>
            <a:endParaRPr lang="en-IN" b="1" dirty="0"/>
          </a:p>
          <a:p>
            <a:r>
              <a:rPr lang="en-IN" b="1" dirty="0"/>
              <a:t>Prasanna Shivaputrayya Hiremath</a:t>
            </a:r>
          </a:p>
          <a:p>
            <a:r>
              <a:rPr lang="en-IN" b="1" dirty="0"/>
              <a:t>Satish M </a:t>
            </a:r>
            <a:r>
              <a:rPr lang="en-IN" b="1" dirty="0" err="1"/>
              <a:t>Huded</a:t>
            </a:r>
            <a:endParaRPr lang="en-IN" b="1" dirty="0"/>
          </a:p>
          <a:p>
            <a:r>
              <a:rPr lang="en-IN" b="1" dirty="0"/>
              <a:t>Rohan Kumar </a:t>
            </a:r>
            <a:r>
              <a:rPr lang="en-IN" b="1" dirty="0" err="1"/>
              <a:t>Satyappanavar</a:t>
            </a:r>
            <a:endParaRPr lang="en-IN" b="1" dirty="0"/>
          </a:p>
          <a:p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8563B-6E25-47CF-86BC-C764A767CC16}"/>
              </a:ext>
            </a:extLst>
          </p:cNvPr>
          <p:cNvSpPr txBox="1"/>
          <p:nvPr/>
        </p:nvSpPr>
        <p:spPr>
          <a:xfrm>
            <a:off x="8739467" y="5418306"/>
            <a:ext cx="3452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2JH22EC405</a:t>
            </a:r>
          </a:p>
          <a:p>
            <a:r>
              <a:rPr lang="en-IN" b="1" dirty="0"/>
              <a:t>2JH22EC406</a:t>
            </a:r>
          </a:p>
          <a:p>
            <a:r>
              <a:rPr lang="en-IN" b="1" dirty="0"/>
              <a:t>2JH22EC407</a:t>
            </a:r>
          </a:p>
          <a:p>
            <a:r>
              <a:rPr lang="en-IN" b="1" dirty="0"/>
              <a:t>2JH22EC408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8496E-6746-E2D6-74F8-4323198F4298}"/>
              </a:ext>
            </a:extLst>
          </p:cNvPr>
          <p:cNvSpPr txBox="1"/>
          <p:nvPr/>
        </p:nvSpPr>
        <p:spPr>
          <a:xfrm>
            <a:off x="755837" y="4510955"/>
            <a:ext cx="475490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– 21ECMP67</a:t>
            </a:r>
          </a:p>
        </p:txBody>
      </p:sp>
    </p:spTree>
    <p:extLst>
      <p:ext uri="{BB962C8B-B14F-4D97-AF65-F5344CB8AC3E}">
        <p14:creationId xmlns:p14="http://schemas.microsoft.com/office/powerpoint/2010/main" val="856811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64B2C9-213A-7797-9867-5F75BB24C108}"/>
              </a:ext>
            </a:extLst>
          </p:cNvPr>
          <p:cNvSpPr txBox="1"/>
          <p:nvPr/>
        </p:nvSpPr>
        <p:spPr>
          <a:xfrm>
            <a:off x="570271" y="609600"/>
            <a:ext cx="10953135" cy="573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Healthcare Facilities: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Hospital Waste Management: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 the system to sort medical waste, ensuring that hazardous materials are handled and disposed of safely.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Pharmacies and Clinics: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Assist in the proper disposal of pharmaceutical waste, reducing the risk of environmental contamination.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 and Beverage Industry: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Restaurants and Cafes: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 the system to manage kitchen waste, ensuring food scraps are composted and recyclables are properly sorted.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 Processing Plants: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Implement the system to handle waste generated during food production, promoting sustainable practices.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 Cities: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Urban Waste Management: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Integrate the system into the infrastructure of smart cities to manage waste more efficiently and sustainably.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 Integration: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Combine the system with other Internet of Things (IoT) devices to create a comprehensive waste management solution for urban environments.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19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0EF462-F6A4-2B3A-9BC2-41F8ABA3ECA0}"/>
              </a:ext>
            </a:extLst>
          </p:cNvPr>
          <p:cNvSpPr txBox="1"/>
          <p:nvPr/>
        </p:nvSpPr>
        <p:spPr>
          <a:xfrm>
            <a:off x="491613" y="563516"/>
            <a:ext cx="4336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Verdana" panose="020B0604030504040204" pitchFamily="34" charset="0"/>
                <a:ea typeface="Verdana" panose="020B0604030504040204" pitchFamily="34" charset="0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3A022-D895-7D73-1830-1BA9A6CC88FE}"/>
              </a:ext>
            </a:extLst>
          </p:cNvPr>
          <p:cNvSpPr txBox="1"/>
          <p:nvPr/>
        </p:nvSpPr>
        <p:spPr>
          <a:xfrm>
            <a:off x="629265" y="1396181"/>
            <a:ext cx="1095313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 Papers: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"/>
            </a:pPr>
            <a:r>
              <a:rPr lang="en-IN" sz="1600" b="1" strike="noStrike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Real-time waste identification using IoT and machine learning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Garg, A., &amp; Aggarwal, A. (2019) 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"/>
            </a:pPr>
            <a:r>
              <a:rPr lang="en-IN" sz="16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identification of household waste based on image recognition and deep learning</a:t>
            </a:r>
            <a:r>
              <a:rPr lang="en-IN" sz="1600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Zhu, S., &amp; Ge, Y. (2020)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"/>
            </a:pPr>
            <a:r>
              <a:rPr lang="en-IN" sz="1600" b="1" strike="noStrike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Robotic </a:t>
            </a:r>
            <a:r>
              <a:rPr lang="en-IN" sz="1600" b="1" strike="noStrike" kern="100" dirty="0">
                <a:solidFill>
                  <a:srgbClr val="000000"/>
                </a:solidFill>
                <a:effectLst/>
                <a:highlight>
                  <a:srgbClr val="FEFFAC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Waste</a:t>
            </a:r>
            <a:r>
              <a:rPr lang="en-IN" sz="1600" b="1" strike="noStrike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 Sorting Technology</a:t>
            </a:r>
            <a:r>
              <a:rPr lang="en-IN" sz="1600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 </a:t>
            </a:r>
            <a:r>
              <a:rPr lang="en-IN" sz="1600" strike="noStrike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Toward a Vision-Based Categorization System</a:t>
            </a:r>
            <a:r>
              <a:rPr lang="en-IN" sz="1600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IN" sz="1600" strike="noStrike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for the Industrial Robotic Separation of Recyclable </a:t>
            </a:r>
            <a:r>
              <a:rPr lang="en-IN" sz="1600" strike="noStrike" kern="100" dirty="0">
                <a:solidFill>
                  <a:srgbClr val="000000"/>
                </a:solidFill>
                <a:effectLst/>
                <a:highlight>
                  <a:srgbClr val="FEFFAC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Waste</a:t>
            </a:r>
            <a:r>
              <a:rPr lang="en-IN" sz="1600" kern="100" dirty="0">
                <a:highlight>
                  <a:srgbClr val="FEFFAC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IN" sz="1600" strike="noStrike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Maria </a:t>
            </a:r>
            <a:r>
              <a:rPr lang="en-IN" sz="1600" strike="noStrike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Koskinopoulou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IN" sz="1600" strike="noStrike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Fredy </a:t>
            </a:r>
            <a:r>
              <a:rPr lang="en-IN" sz="1600" strike="noStrike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Raptopoulos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IN" sz="1600" strike="noStrike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George Papadopoulos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"/>
            </a:pPr>
            <a:r>
              <a:rPr lang="en-IN" sz="1600" b="1" u="none" strike="noStrike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IEEE Robotics &amp; Automation Magazine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Year:2021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| Volume:28, </a:t>
            </a:r>
            <a:r>
              <a:rPr lang="en-IN" sz="16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Issue: 2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| Magazine Article | Publisher: IEEE , Cited by: </a:t>
            </a:r>
            <a:r>
              <a:rPr lang="en-IN" sz="16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Papers (46)</a:t>
            </a:r>
            <a:endParaRPr lang="en-IN" sz="1600" u="sng" kern="100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"/>
            </a:pPr>
            <a:endParaRPr lang="en-IN" sz="1600" u="sng" kern="100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"/>
            </a:pPr>
            <a:r>
              <a:rPr lang="en-IN" sz="16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Survey on Waste Detection and Classification Using Deep</a:t>
            </a:r>
            <a:r>
              <a:rPr lang="en-IN" sz="1600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Learning HARUNA ABDU AND MOHD HALIM MOHD NOOR School of Computer Sciences, University Sains Malaysia, Pulau Pinang 11800, Malaysia – IEEE ACCESS </a:t>
            </a:r>
          </a:p>
          <a:p>
            <a:pPr marL="342900" indent="-342900">
              <a:buFont typeface="Wingdings" panose="05000000000000000000" pitchFamily="2" charset="2"/>
              <a:buChar char=""/>
            </a:pP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"/>
            </a:pPr>
            <a:r>
              <a:rPr lang="en-IN" sz="16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“Garbage Detection System Using Deep Learning and Computer Vision”</a:t>
            </a:r>
            <a:endParaRPr lang="en-IN" sz="1600" kern="1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Abstract: This research highlights the development of a garbage detection system                                        </a:t>
            </a:r>
          </a:p>
          <a:p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employing OpenCV and deep learning models. </a:t>
            </a:r>
            <a:r>
              <a:rPr lang="en-IN" sz="16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Link to paper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arXiv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48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68BF48-071C-A79D-60D9-90C0F7670EBF}"/>
              </a:ext>
            </a:extLst>
          </p:cNvPr>
          <p:cNvSpPr txBox="1"/>
          <p:nvPr/>
        </p:nvSpPr>
        <p:spPr>
          <a:xfrm>
            <a:off x="4168877" y="797510"/>
            <a:ext cx="3854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6F89C-5C44-7E32-9E82-A1CEFC50957E}"/>
              </a:ext>
            </a:extLst>
          </p:cNvPr>
          <p:cNvSpPr txBox="1"/>
          <p:nvPr/>
        </p:nvSpPr>
        <p:spPr>
          <a:xfrm>
            <a:off x="1524001" y="1813173"/>
            <a:ext cx="101468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97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5A513D-3B32-64C2-3919-133D6C5AB31F}"/>
              </a:ext>
            </a:extLst>
          </p:cNvPr>
          <p:cNvSpPr txBox="1"/>
          <p:nvPr/>
        </p:nvSpPr>
        <p:spPr>
          <a:xfrm>
            <a:off x="639097" y="580103"/>
            <a:ext cx="4336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Verdana" panose="020B0604030504040204" pitchFamily="34" charset="0"/>
                <a:ea typeface="Verdana" panose="020B0604030504040204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D2358C-657F-2B6E-63D5-276C6C48083C}"/>
              </a:ext>
            </a:extLst>
          </p:cNvPr>
          <p:cNvSpPr txBox="1"/>
          <p:nvPr/>
        </p:nvSpPr>
        <p:spPr>
          <a:xfrm>
            <a:off x="610741" y="1942573"/>
            <a:ext cx="109705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i="0" dirty="0">
                <a:effectLst/>
                <a:latin typeface="SegoeUIVariable"/>
              </a:rPr>
              <a:t>W</a:t>
            </a:r>
            <a:r>
              <a:rPr lang="en-US" b="0" i="0" dirty="0">
                <a:effectLst/>
                <a:latin typeface="SegoeUIVariable"/>
              </a:rPr>
              <a:t>aste management is a critical challenge faced by communities worldwide, impacting environmental health, sustainability, and economic development. Traditional methods of waste sorting and disposal are often labor-intensive and inefficient, leading to increased environmental pollution and resource depletion.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b="0" i="0" dirty="0">
              <a:effectLst/>
              <a:latin typeface="SegoeUIVariable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i="0" dirty="0">
                <a:effectLst/>
                <a:latin typeface="SegoeUIVariable"/>
              </a:rPr>
              <a:t>T</a:t>
            </a:r>
            <a:r>
              <a:rPr lang="en-US" b="0" i="0" dirty="0">
                <a:effectLst/>
                <a:latin typeface="SegoeUIVariable"/>
              </a:rPr>
              <a:t>he objective of this project is to create a real-time waste identification system using OpenCV and deep learning that can be deployed globally across diverse settings, including urban centers, rural areas, industrial zones, and natural habitats.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b="0" i="0" dirty="0">
              <a:effectLst/>
              <a:latin typeface="SegoeUIVariable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i="0" dirty="0">
                <a:effectLst/>
                <a:latin typeface="SegoeUIVariable"/>
              </a:rPr>
              <a:t>B</a:t>
            </a:r>
            <a:r>
              <a:rPr lang="en-US" b="0" i="0" dirty="0">
                <a:effectLst/>
                <a:latin typeface="SegoeUIVariable"/>
              </a:rPr>
              <a:t>y employing sophisticated computer vision techniques and robust machine learning models, the system will autonomously classify various waste materials such as plastics, metals, paper, organics, and e-waste. This innovative approach aims to revolutionize waste management practices by enhancing recycling efficiency, minimizing human error, reducing labor costs, and contributing to a cleaner and more sustainable planet.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17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795F74-B9DA-8D0C-DBC2-54F924D8AAF5}"/>
              </a:ext>
            </a:extLst>
          </p:cNvPr>
          <p:cNvSpPr txBox="1"/>
          <p:nvPr/>
        </p:nvSpPr>
        <p:spPr>
          <a:xfrm>
            <a:off x="481780" y="534021"/>
            <a:ext cx="4336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Verdana" panose="020B0604030504040204" pitchFamily="34" charset="0"/>
                <a:ea typeface="Verdana" panose="020B0604030504040204" pitchFamily="34" charset="0"/>
              </a:rPr>
              <a:t>OBJECTIVES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40CE9-9A79-96CE-BA3B-298A75792B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04" r="50103"/>
          <a:stretch/>
        </p:blipFill>
        <p:spPr>
          <a:xfrm>
            <a:off x="8013289" y="298046"/>
            <a:ext cx="3854247" cy="6261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8B7317-0BBB-BC5E-39C2-E69E3200145E}"/>
              </a:ext>
            </a:extLst>
          </p:cNvPr>
          <p:cNvSpPr txBox="1"/>
          <p:nvPr/>
        </p:nvSpPr>
        <p:spPr>
          <a:xfrm>
            <a:off x="481780" y="1319633"/>
            <a:ext cx="72562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Waste Sorting Efficiency: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/>
              <a:t>Developing an automated system to accurately identify and categorize different types of waste in real-time, reducing the need for manual sorting.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Recycling Rates: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/>
              <a:t>Increase the accuracy of waste classification to ensure that recyclable materials are correctly identified and sent for recycling , reducing landfill waste.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Promoting Environmental Sustainability: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/>
              <a:t>Reduce environmental impact by improving waste management practices, leading to decreased pollution and more efficient use of resources.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Resource Utilization: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/>
              <a:t>Implement a cost-effective solution that can be easily adopted by municipalities and organizations, maximizing resource efficiency and minimizing operational costs.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Feedback: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/>
              <a:t>Implement a system capable of processing images or video streams in real-time, providing immediate feedback on waste identification and categorization.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48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317741-009C-E980-6EC9-CEC9E7A6164E}"/>
              </a:ext>
            </a:extLst>
          </p:cNvPr>
          <p:cNvSpPr txBox="1"/>
          <p:nvPr/>
        </p:nvSpPr>
        <p:spPr>
          <a:xfrm>
            <a:off x="530942" y="563516"/>
            <a:ext cx="4336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Verdana" panose="020B0604030504040204" pitchFamily="34" charset="0"/>
                <a:ea typeface="Verdana" panose="020B0604030504040204" pitchFamily="34" charset="0"/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6EF181-5A64-2157-3D50-92A42E732FA7}"/>
              </a:ext>
            </a:extLst>
          </p:cNvPr>
          <p:cNvSpPr txBox="1"/>
          <p:nvPr/>
        </p:nvSpPr>
        <p:spPr>
          <a:xfrm>
            <a:off x="742335" y="1356851"/>
            <a:ext cx="10707329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We are using Python language with version 3.8.7 Sep 2020 version and PyCharm IDE </a:t>
            </a:r>
          </a:p>
          <a:p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Video Capture Setup</a:t>
            </a:r>
          </a:p>
          <a:p>
            <a:r>
              <a:rPr lang="en-US" dirty="0"/>
              <a:t>     In this step, the webcam is set up to capture live video feeds.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cap = cv2.VideoCapture(0)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    capturing using modules like CV , CV ZONE </a:t>
            </a:r>
          </a:p>
          <a:p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b="1" dirty="0"/>
              <a:t>3. Frame Pre-Processing </a:t>
            </a:r>
          </a:p>
          <a:p>
            <a:r>
              <a:rPr lang="en-IN" b="1" dirty="0"/>
              <a:t>     </a:t>
            </a:r>
            <a:r>
              <a:rPr lang="en-US" dirty="0"/>
              <a:t>Each frame captured from the video feed is resized to match the input size expected by the model.</a:t>
            </a:r>
            <a:endParaRPr lang="en-IN" b="1" dirty="0"/>
          </a:p>
          <a:p>
            <a:r>
              <a:rPr lang="en-IN" b="1" dirty="0"/>
              <a:t>     </a:t>
            </a:r>
            <a:r>
              <a:rPr lang="en-IN" dirty="0"/>
              <a:t>The frame is captured using ‘</a:t>
            </a:r>
            <a:r>
              <a:rPr lang="en-IN" dirty="0" err="1"/>
              <a:t>cap.read</a:t>
            </a:r>
            <a:r>
              <a:rPr lang="en-IN" dirty="0"/>
              <a:t>()’ then </a:t>
            </a:r>
            <a:r>
              <a:rPr lang="en-US" dirty="0"/>
              <a:t>cv2.resize(</a:t>
            </a:r>
            <a:r>
              <a:rPr lang="en-US" dirty="0" err="1"/>
              <a:t>img</a:t>
            </a:r>
            <a:r>
              <a:rPr lang="en-US" dirty="0"/>
              <a:t>, (454, 340)) resizes it to the dimensions </a:t>
            </a:r>
          </a:p>
          <a:p>
            <a:r>
              <a:rPr lang="en-US" dirty="0"/>
              <a:t>     454x340 pixels.</a:t>
            </a:r>
            <a:endParaRPr lang="en-IN" b="1" dirty="0"/>
          </a:p>
          <a:p>
            <a:r>
              <a:rPr lang="en-IN" b="1" dirty="0"/>
              <a:t>   </a:t>
            </a:r>
          </a:p>
          <a:p>
            <a:pPr>
              <a:lnSpc>
                <a:spcPct val="150000"/>
              </a:lnSpc>
            </a:pPr>
            <a:r>
              <a:rPr lang="en-IN" b="1" dirty="0"/>
              <a:t>4.</a:t>
            </a:r>
            <a:r>
              <a:rPr lang="en-US" b="1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Model , Load Model and Labels</a:t>
            </a:r>
          </a:p>
          <a:p>
            <a:r>
              <a:rPr lang="en-US" dirty="0"/>
              <a:t>     The pre-trained model and the corresponding labels are loaded to classify the waste.</a:t>
            </a:r>
          </a:p>
          <a:p>
            <a:r>
              <a:rPr lang="en-US" dirty="0"/>
              <a:t>     We are training our model using Google’s Teachable Machine to train our models including the labels </a:t>
            </a:r>
          </a:p>
          <a:p>
            <a:r>
              <a:rPr lang="en-US" dirty="0"/>
              <a:t>     Loading </a:t>
            </a:r>
            <a:r>
              <a:rPr lang="en-US" dirty="0" err="1"/>
              <a:t>keras</a:t>
            </a:r>
            <a:r>
              <a:rPr lang="en-US" dirty="0"/>
              <a:t> (</a:t>
            </a:r>
            <a:r>
              <a:rPr lang="en-US" b="0" i="0" dirty="0">
                <a:effectLst/>
                <a:latin typeface="Google Sans"/>
              </a:rPr>
              <a:t>Keras is a high-level, deep learning API developed by Google for implementing </a:t>
            </a:r>
          </a:p>
          <a:p>
            <a:r>
              <a:rPr lang="en-US" b="0" i="0" dirty="0">
                <a:effectLst/>
                <a:latin typeface="Google Sans"/>
              </a:rPr>
              <a:t>     neural networks) running </a:t>
            </a:r>
            <a:r>
              <a:rPr lang="en-US" b="0" i="0" dirty="0" err="1">
                <a:effectLst/>
                <a:latin typeface="Google Sans"/>
              </a:rPr>
              <a:t>Tensorflow</a:t>
            </a:r>
            <a:r>
              <a:rPr lang="en-US" b="0" i="0" dirty="0">
                <a:effectLst/>
                <a:latin typeface="Google Sans"/>
              </a:rPr>
              <a:t> @ backend. Module used </a:t>
            </a:r>
            <a:r>
              <a:rPr lang="en-US" b="0" i="0" dirty="0" err="1">
                <a:effectLst/>
                <a:latin typeface="Google Sans"/>
              </a:rPr>
              <a:t>Tensorflow</a:t>
            </a:r>
            <a:endParaRPr lang="en-US" b="0" i="0" dirty="0">
              <a:effectLst/>
              <a:latin typeface="Google Sans"/>
            </a:endParaRPr>
          </a:p>
          <a:p>
            <a:r>
              <a:rPr lang="en-US" dirty="0">
                <a:latin typeface="Google Sans"/>
              </a:rPr>
              <a:t>    </a:t>
            </a:r>
          </a:p>
          <a:p>
            <a:endParaRPr lang="en-US" dirty="0"/>
          </a:p>
          <a:p>
            <a:endParaRPr lang="en-IN" b="1" dirty="0"/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45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A7BE7C-AF3E-E434-138B-03B2C8AC2CDF}"/>
              </a:ext>
            </a:extLst>
          </p:cNvPr>
          <p:cNvSpPr txBox="1"/>
          <p:nvPr/>
        </p:nvSpPr>
        <p:spPr>
          <a:xfrm>
            <a:off x="491613" y="491613"/>
            <a:ext cx="111104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5. Real-Time Classification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    Each preprocessed frame is passed through the model to obtain classification predictions.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/>
                </a:solidFill>
              </a:rPr>
              <a:t>from </a:t>
            </a:r>
            <a:r>
              <a:rPr lang="en-US" dirty="0" err="1">
                <a:solidFill>
                  <a:schemeClr val="accent1"/>
                </a:solidFill>
              </a:rPr>
              <a:t>cvzone.ClassificationModule</a:t>
            </a:r>
            <a:r>
              <a:rPr lang="en-US" dirty="0">
                <a:solidFill>
                  <a:schemeClr val="accent1"/>
                </a:solidFill>
              </a:rPr>
              <a:t> import Classifier</a:t>
            </a:r>
          </a:p>
          <a:p>
            <a:r>
              <a:rPr lang="en-US" dirty="0">
                <a:solidFill>
                  <a:schemeClr val="accent1"/>
                </a:solidFill>
              </a:rPr>
              <a:t>    Classifier = Classifier('Resources/Model/keras_model.h5', 'Resources/Model/labels.txt’)</a:t>
            </a:r>
          </a:p>
          <a:p>
            <a:endParaRPr lang="en-US" dirty="0"/>
          </a:p>
          <a:p>
            <a:r>
              <a:rPr lang="en-IN" dirty="0"/>
              <a:t>6. </a:t>
            </a:r>
            <a:r>
              <a:rPr lang="en-US" b="1" dirty="0"/>
              <a:t>Displaying Results</a:t>
            </a:r>
          </a:p>
          <a:p>
            <a:r>
              <a:rPr lang="en-US" dirty="0"/>
              <a:t>    The classification results are displayed in real-time on the video feed.</a:t>
            </a:r>
          </a:p>
          <a:p>
            <a:r>
              <a:rPr lang="en-US" dirty="0"/>
              <a:t>    Then using same webcam  for real time identification and classification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17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8187D6-9A0E-45FA-B6E7-D4B67A546D8D}"/>
              </a:ext>
            </a:extLst>
          </p:cNvPr>
          <p:cNvSpPr txBox="1"/>
          <p:nvPr/>
        </p:nvSpPr>
        <p:spPr>
          <a:xfrm>
            <a:off x="530942" y="563516"/>
            <a:ext cx="4336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Verdana" panose="020B0604030504040204" pitchFamily="34" charset="0"/>
                <a:ea typeface="Verdana" panose="020B0604030504040204" pitchFamily="34" charset="0"/>
              </a:rPr>
              <a:t>ADVANTAGES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AFDD94-4DDC-1781-A493-269D199AB35D}"/>
              </a:ext>
            </a:extLst>
          </p:cNvPr>
          <p:cNvSpPr txBox="1"/>
          <p:nvPr/>
        </p:nvSpPr>
        <p:spPr>
          <a:xfrm>
            <a:off x="530942" y="1248697"/>
            <a:ext cx="10982632" cy="5064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800" kern="100" dirty="0">
                <a:effectLst/>
                <a:latin typeface="Symbol" panose="050501020107060205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·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Enhanced Efficiency in Waste Management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Sorting: Reduces the need for manual sorting of waste, speeding up the process and minimizing human error.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Processing: Enables immediate classification of waste as it is disposed of, allowing for on-the-spot sorting and recycling.</a:t>
            </a:r>
          </a:p>
          <a:p>
            <a:pPr>
              <a:lnSpc>
                <a:spcPct val="115000"/>
              </a:lnSpc>
            </a:pPr>
            <a:r>
              <a:rPr lang="en-IN" sz="1800" kern="100" dirty="0">
                <a:effectLst/>
                <a:latin typeface="Symbol" panose="050501020107060205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·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Improved Recycling Rates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Accurate Classification: Increases the accuracy of waste sorting, ensuring more materials are correctly identified for recycling.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Resource Optimization: Reduces contamination in recycling streams, making the recycling process more efficient and less costly.</a:t>
            </a:r>
          </a:p>
          <a:p>
            <a:pPr>
              <a:lnSpc>
                <a:spcPct val="115000"/>
              </a:lnSpc>
            </a:pPr>
            <a:r>
              <a:rPr lang="en-IN" sz="1800" kern="100" dirty="0">
                <a:effectLst/>
                <a:latin typeface="Symbol" panose="050501020107060205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·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 Benefits: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Reduced Landfill Use: By improving recycling rates, less waste ends up in landfills, reducing environmental pollution and conserving space.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 Carbon Footprint: Automated sorting reduces the energy and resources needed for manual waste management, contributing to lower greenhouse gas emissions.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57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6E64F9-3691-28B6-47BA-974D3F0C7D24}"/>
              </a:ext>
            </a:extLst>
          </p:cNvPr>
          <p:cNvSpPr txBox="1"/>
          <p:nvPr/>
        </p:nvSpPr>
        <p:spPr>
          <a:xfrm>
            <a:off x="516193" y="432619"/>
            <a:ext cx="1115961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800" kern="100" dirty="0">
                <a:effectLst/>
                <a:latin typeface="Symbol" panose="050501020107060205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·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 Savings: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Operational Efficiency: Lowers labour costs associated with manual sorting and decreases the expenses related to improper waste handling.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Reduced Fines and Penalties: Helps organizations comply with waste disposal regulations, avoiding fines for incorrect waste management.</a:t>
            </a:r>
          </a:p>
          <a:p>
            <a:pPr>
              <a:lnSpc>
                <a:spcPct val="115000"/>
              </a:lnSpc>
            </a:pPr>
            <a:r>
              <a:rPr lang="en-IN" sz="1800" kern="100" dirty="0">
                <a:effectLst/>
                <a:latin typeface="Symbol" panose="050501020107060205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·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 and Flexibility: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Adaptable System: The model can be trained and updated with new data, making it adaptable to different types of waste and changing regulations.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Wide Application: Can be implemented in various settings such as homes, offices, industrial sites, and public spaces.</a:t>
            </a:r>
          </a:p>
          <a:p>
            <a:pPr>
              <a:lnSpc>
                <a:spcPct val="115000"/>
              </a:lnSpc>
            </a:pPr>
            <a:r>
              <a:rPr lang="en-IN" sz="1800" kern="100" dirty="0">
                <a:effectLst/>
                <a:latin typeface="Symbol" panose="050501020107060205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·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Health and Safety Improvements: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Reduced Human Exposure: Minimizes the need for workers to handle hazardous or contaminated waste, reducing the risk of injury and health issues.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Cleaner Environments: Ensures cleaner and safer surroundings by efficiently sorting and disposing of waste.</a:t>
            </a:r>
          </a:p>
          <a:p>
            <a:pPr>
              <a:lnSpc>
                <a:spcPct val="115000"/>
              </a:lnSpc>
            </a:pPr>
            <a:r>
              <a:rPr lang="en-IN" sz="1800" kern="100" dirty="0">
                <a:effectLst/>
                <a:latin typeface="Symbol" panose="050501020107060205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·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Technological Advancement: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of AI: Showcases the power of artificial intelligence and machine learning in addressing environmental challenges.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Real-World Application: Demonstrates a practical application of deep learning and computer vision, fostering further research and development in these fields.</a:t>
            </a:r>
          </a:p>
          <a:p>
            <a:pPr lvl="0">
              <a:lnSpc>
                <a:spcPct val="115000"/>
              </a:lnSpc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12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CEE62-785F-E360-7F09-E98E0F60D0F3}"/>
              </a:ext>
            </a:extLst>
          </p:cNvPr>
          <p:cNvSpPr txBox="1"/>
          <p:nvPr/>
        </p:nvSpPr>
        <p:spPr>
          <a:xfrm>
            <a:off x="403123" y="442452"/>
            <a:ext cx="3333135" cy="698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06A25C-027D-7AE1-7D94-F7996AEA1768}"/>
              </a:ext>
            </a:extLst>
          </p:cNvPr>
          <p:cNvSpPr txBox="1"/>
          <p:nvPr/>
        </p:nvSpPr>
        <p:spPr>
          <a:xfrm>
            <a:off x="530942" y="563516"/>
            <a:ext cx="4336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Verdana" panose="020B0604030504040204" pitchFamily="34" charset="0"/>
                <a:ea typeface="Verdana" panose="020B0604030504040204" pitchFamily="34" charset="0"/>
              </a:rPr>
              <a:t>APPLICATIONS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A7C4F-1DC2-E881-3905-57EC30D1BAA3}"/>
              </a:ext>
            </a:extLst>
          </p:cNvPr>
          <p:cNvSpPr txBox="1"/>
          <p:nvPr/>
        </p:nvSpPr>
        <p:spPr>
          <a:xfrm>
            <a:off x="530942" y="1435510"/>
            <a:ext cx="10815484" cy="5178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Residential Waste Management: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 Bins: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Integrate the system into household waste bins to automatically sort recyclables from general waste, making it easier for residents to manage their waste.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Industrial and Manufacturing Sites: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Factory Waste Management: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Utilize the system to sort waste generated during manufacturing processes, ensuring hazardous materials are separated and safely disposed of.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Construction Sites: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Manage construction waste by accurately sorting materials like wood, metal, and concrete for recycling and reuse.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Spaces and Institutions: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Schools and Universities: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Install the system in educational institutions to teach students about waste management and promote environmentally friendly practices.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Parks and Recreational Areas: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Place smart bins in public parks to help visitors dispose of waste correctly, keeping public spaces clean.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8642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IMETER_SERIES_ID_KEY" val="alxbafu3opkq93p4smhwbaedbji2txjp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  <wetp:taskpane dockstate="right" visibility="0" width="438" row="2">
    <wetp:webextensionref xmlns:r="http://schemas.openxmlformats.org/officeDocument/2006/relationships" r:id="rId2"/>
  </wetp:taskpane>
  <wetp:taskpane dockstate="right" visibility="0" width="438" row="4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B72B3B03-8369-4F30-8AD8-9F3F3C32C940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2E05A8F-8187-483C-B187-55FA66E38E99}">
  <we:reference id="wa200006038" version="1.0.0.3" store="en-US" storeType="OMEX"/>
  <we:alternateReferences>
    <we:reference id="wa200006038" version="1.0.0.3" store="wa200006038" storeType="OMEX"/>
  </we:alternateReferences>
  <we:properties>
    <we:property name="has-seen-first-time-experience" value="true"/>
  </we:properties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ppt/webextensions/webextension3.xml><?xml version="1.0" encoding="utf-8"?>
<we:webextension xmlns:we="http://schemas.microsoft.com/office/webextensions/webextension/2010/11" id="{31262042-11E4-4705-810F-1DDC97BFF2B7}">
  <we:reference id="wa104379997" version="3.0.0.0" store="en-US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1383</Words>
  <Application>Microsoft Office PowerPoint</Application>
  <PresentationFormat>Widescreen</PresentationFormat>
  <Paragraphs>123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Bahnschrift SemiBold</vt:lpstr>
      <vt:lpstr>Calibri</vt:lpstr>
      <vt:lpstr>Calibri Light</vt:lpstr>
      <vt:lpstr>Google Sans</vt:lpstr>
      <vt:lpstr>Poppins Medium</vt:lpstr>
      <vt:lpstr>SegoeUIVariable</vt:lpstr>
      <vt:lpstr>Symbol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Prasanna Hiremath</dc:creator>
  <cp:lastModifiedBy>Prasanna Hiremath</cp:lastModifiedBy>
  <cp:revision>5</cp:revision>
  <dcterms:created xsi:type="dcterms:W3CDTF">2024-06-16T07:17:39Z</dcterms:created>
  <dcterms:modified xsi:type="dcterms:W3CDTF">2024-06-17T13:57:56Z</dcterms:modified>
</cp:coreProperties>
</file>