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9"/>
  </p:notesMasterIdLst>
  <p:sldIdLst>
    <p:sldId id="256" r:id="rId2"/>
    <p:sldId id="257" r:id="rId3"/>
    <p:sldId id="259" r:id="rId4"/>
    <p:sldId id="275" r:id="rId5"/>
    <p:sldId id="274" r:id="rId6"/>
    <p:sldId id="273" r:id="rId7"/>
    <p:sldId id="272" r:id="rId8"/>
    <p:sldId id="271" r:id="rId9"/>
    <p:sldId id="270" r:id="rId10"/>
    <p:sldId id="269" r:id="rId11"/>
    <p:sldId id="268" r:id="rId12"/>
    <p:sldId id="267" r:id="rId13"/>
    <p:sldId id="266" r:id="rId14"/>
    <p:sldId id="265" r:id="rId15"/>
    <p:sldId id="264" r:id="rId16"/>
    <p:sldId id="263" r:id="rId17"/>
    <p:sldId id="260"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9160"/>
    <a:srgbClr val="A97263"/>
    <a:srgbClr val="5EEC3C"/>
    <a:srgbClr val="A40062"/>
    <a:srgbClr val="9EFF29"/>
    <a:srgbClr val="A4660C"/>
    <a:srgbClr val="952F69"/>
    <a:srgbClr val="FF856D"/>
    <a:srgbClr val="FF2549"/>
    <a:srgbClr val="0036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331"/>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9/22/2024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17</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6354" y="1578077"/>
            <a:ext cx="7989723" cy="1644446"/>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461109" y="3679730"/>
            <a:ext cx="7975483" cy="685791"/>
          </a:xfrm>
        </p:spPr>
        <p:txBody>
          <a:bodyPr>
            <a:normAutofit/>
          </a:bodyPr>
          <a:lstStyle>
            <a:lvl1pPr marL="0" indent="0" algn="l">
              <a:buNone/>
              <a:defRPr sz="2800" b="0" i="0">
                <a:solidFill>
                  <a:srgbClr val="FFC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9/22/2024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1590" y="121095"/>
            <a:ext cx="8246070" cy="763526"/>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26843" y="1120877"/>
            <a:ext cx="8246070" cy="3416980"/>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4574" y="450782"/>
            <a:ext cx="6555658" cy="725349"/>
          </a:xfrm>
        </p:spPr>
        <p:txBody>
          <a:bodyPr>
            <a:normAutofit/>
          </a:bodyPr>
          <a:lstStyle>
            <a:lvl1pPr algn="l">
              <a:defRPr sz="3600">
                <a:solidFill>
                  <a:srgbClr val="FFC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4574" y="1214307"/>
            <a:ext cx="6555658"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9/22/2024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1" y="109411"/>
            <a:ext cx="8093365"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596535"/>
            <a:ext cx="4040188" cy="479822"/>
          </a:xfrm>
        </p:spPr>
        <p:txBody>
          <a:bodyPr anchor="b"/>
          <a:lstStyle>
            <a:lvl1pPr marL="0" indent="0" algn="ctr">
              <a:buNone/>
              <a:defRPr sz="2400" b="1">
                <a:solidFill>
                  <a:srgbClr val="FFC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068932"/>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596535"/>
            <a:ext cx="4041775" cy="479822"/>
          </a:xfrm>
        </p:spPr>
        <p:txBody>
          <a:bodyPr anchor="b"/>
          <a:lstStyle>
            <a:lvl1pPr marL="0" indent="0" algn="ctr">
              <a:buNone/>
              <a:defRPr sz="2400" b="1">
                <a:solidFill>
                  <a:srgbClr val="FFC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068932"/>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9/22/2024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9/22/2024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9/22/2024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9/22/2024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5850" y="1718189"/>
            <a:ext cx="8203575" cy="1364225"/>
          </a:xfrm>
        </p:spPr>
        <p:txBody>
          <a:bodyPr>
            <a:normAutofit/>
          </a:bodyPr>
          <a:lstStyle/>
          <a:p>
            <a:r>
              <a:rPr lang="en-IN" b="1" dirty="0"/>
              <a:t>Data Analysis </a:t>
            </a:r>
            <a:br>
              <a:rPr lang="en-IN" b="1" dirty="0"/>
            </a:br>
            <a:r>
              <a:rPr lang="en-IN" b="1" dirty="0"/>
              <a:t>using SQL</a:t>
            </a:r>
            <a:endParaRPr lang="en-US" dirty="0"/>
          </a:p>
        </p:txBody>
      </p:sp>
      <p:sp>
        <p:nvSpPr>
          <p:cNvPr id="3" name="Subtitle 2"/>
          <p:cNvSpPr>
            <a:spLocks noGrp="1"/>
          </p:cNvSpPr>
          <p:nvPr>
            <p:ph type="subTitle" idx="1"/>
          </p:nvPr>
        </p:nvSpPr>
        <p:spPr>
          <a:xfrm>
            <a:off x="220671" y="3643340"/>
            <a:ext cx="8188953" cy="763525"/>
          </a:xfrm>
        </p:spPr>
        <p:txBody>
          <a:bodyPr/>
          <a:lstStyle/>
          <a:p>
            <a:endParaRPr lang="en-US" dirty="0" smtClean="0"/>
          </a:p>
          <a:p>
            <a:endParaRPr lang="en-US" dirty="0"/>
          </a:p>
        </p:txBody>
      </p:sp>
      <p:sp>
        <p:nvSpPr>
          <p:cNvPr id="4" name="Rectangle 3"/>
          <p:cNvSpPr/>
          <p:nvPr/>
        </p:nvSpPr>
        <p:spPr>
          <a:xfrm>
            <a:off x="-444922" y="4840833"/>
            <a:ext cx="5881703" cy="253916"/>
          </a:xfrm>
          <a:prstGeom prst="rect">
            <a:avLst/>
          </a:prstGeom>
          <a:noFill/>
        </p:spPr>
        <p:txBody>
          <a:bodyPr wrap="square" lIns="91440" tIns="45720" rIns="91440" bIns="45720">
            <a:spAutoFit/>
          </a:bodyPr>
          <a:lstStyle/>
          <a:p>
            <a:pPr algn="ctr"/>
            <a:r>
              <a:rPr lang="en-US" sz="1050" dirty="0" err="1">
                <a:ln w="0"/>
                <a:solidFill>
                  <a:schemeClr val="bg1">
                    <a:lumMod val="75000"/>
                  </a:schemeClr>
                </a:solidFill>
                <a:effectLst>
                  <a:outerShdw blurRad="38100" dist="19050" dir="2700000" algn="tl" rotWithShape="0">
                    <a:schemeClr val="dk1">
                      <a:alpha val="40000"/>
                    </a:schemeClr>
                  </a:outerShdw>
                </a:effectLst>
              </a:rPr>
              <a:t>g</a:t>
            </a:r>
            <a:r>
              <a:rPr lang="en-US" sz="1050" dirty="0" err="1" smtClean="0">
                <a:ln w="0"/>
                <a:solidFill>
                  <a:schemeClr val="bg1">
                    <a:lumMod val="75000"/>
                  </a:schemeClr>
                </a:solidFill>
                <a:effectLst>
                  <a:outerShdw blurRad="38100" dist="19050" dir="2700000" algn="tl" rotWithShape="0">
                    <a:schemeClr val="dk1">
                      <a:alpha val="40000"/>
                    </a:schemeClr>
                  </a:outerShdw>
                </a:effectLst>
              </a:rPr>
              <a:t>ithub</a:t>
            </a:r>
            <a:r>
              <a:rPr lang="en-US" sz="1050" dirty="0">
                <a:ln w="0"/>
                <a:solidFill>
                  <a:schemeClr val="bg1">
                    <a:lumMod val="75000"/>
                  </a:schemeClr>
                </a:solidFill>
                <a:effectLst>
                  <a:outerShdw blurRad="38100" dist="19050" dir="2700000" algn="tl" rotWithShape="0">
                    <a:schemeClr val="dk1">
                      <a:alpha val="40000"/>
                    </a:schemeClr>
                  </a:outerShdw>
                </a:effectLst>
              </a:rPr>
              <a:t> link  : https://github.com/Prasannabhatkhande/Data-Analysis_using_SQL_crypto.git</a:t>
            </a:r>
            <a:endParaRPr lang="en-US" sz="1050" b="0" cap="none" spc="0" dirty="0">
              <a:ln w="0"/>
              <a:solidFill>
                <a:schemeClr val="bg1">
                  <a:lumMod val="75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4574" y="335714"/>
            <a:ext cx="6555658" cy="725349"/>
          </a:xfrm>
        </p:spPr>
        <p:txBody>
          <a:bodyPr>
            <a:noAutofit/>
          </a:bodyPr>
          <a:lstStyle/>
          <a:p>
            <a:r>
              <a:rPr lang="en-US" sz="1600" dirty="0" smtClean="0">
                <a:effectLst/>
              </a:rPr>
              <a:t>7. Create </a:t>
            </a:r>
            <a:r>
              <a:rPr lang="en-US" sz="1600" dirty="0">
                <a:effectLst/>
              </a:rPr>
              <a:t>a view called “1919_purchases” and contains any sales where “0x1919db36ca2fa2e15f9000fd9cdc2edcf863e685” was the buyer.</a:t>
            </a:r>
            <a:br>
              <a:rPr lang="en-US" sz="1600" dirty="0">
                <a:effectLst/>
              </a:rPr>
            </a:br>
            <a:endParaRPr lang="en-US" sz="16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4574" y="1618483"/>
            <a:ext cx="8395804" cy="2060013"/>
          </a:xfrm>
        </p:spPr>
      </p:pic>
      <p:sp>
        <p:nvSpPr>
          <p:cNvPr id="6" name="Rectangle 5"/>
          <p:cNvSpPr/>
          <p:nvPr/>
        </p:nvSpPr>
        <p:spPr>
          <a:xfrm>
            <a:off x="344072" y="1249151"/>
            <a:ext cx="1101584" cy="369332"/>
          </a:xfrm>
          <a:prstGeom prst="rect">
            <a:avLst/>
          </a:prstGeom>
        </p:spPr>
        <p:txBody>
          <a:bodyPr wrap="none">
            <a:spAutoFit/>
          </a:bodyPr>
          <a:lstStyle/>
          <a:p>
            <a:pPr marL="285750" indent="-285750" algn="ctr">
              <a:buFont typeface="Wingdings" panose="05000000000000000000" pitchFamily="2" charset="2"/>
              <a:buChar char="Ø"/>
            </a:pPr>
            <a:r>
              <a:rPr lang="en-US" b="1" u="sng" dirty="0">
                <a:ln w="0"/>
                <a:solidFill>
                  <a:schemeClr val="bg1">
                    <a:lumMod val="65000"/>
                  </a:schemeClr>
                </a:solidFill>
                <a:effectLst>
                  <a:outerShdw blurRad="38100" dist="19050" dir="2700000" algn="tl" rotWithShape="0">
                    <a:schemeClr val="dk1">
                      <a:alpha val="40000"/>
                    </a:schemeClr>
                  </a:outerShdw>
                </a:effectLst>
              </a:rPr>
              <a:t>Input :</a:t>
            </a:r>
            <a:endParaRPr lang="en-US" b="1" u="sng" dirty="0">
              <a:ln w="0"/>
              <a:solidFill>
                <a:schemeClr val="bg1">
                  <a:lumMod val="65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71561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4574" y="0"/>
            <a:ext cx="6555658" cy="725349"/>
          </a:xfrm>
        </p:spPr>
        <p:txBody>
          <a:bodyPr>
            <a:normAutofit/>
          </a:bodyPr>
          <a:lstStyle/>
          <a:p>
            <a:r>
              <a:rPr lang="en-US" sz="1600" dirty="0" smtClean="0">
                <a:effectLst/>
              </a:rPr>
              <a:t>8. Create </a:t>
            </a:r>
            <a:r>
              <a:rPr lang="en-US" sz="1600" dirty="0">
                <a:effectLst/>
              </a:rPr>
              <a:t>a histogram of ETH price ranges. Round to the nearest hundred value.</a:t>
            </a:r>
            <a:endParaRPr lang="en-US" sz="16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445" y="1094681"/>
            <a:ext cx="6554787" cy="1753731"/>
          </a:xfrm>
        </p:spPr>
      </p:pic>
      <p:sp>
        <p:nvSpPr>
          <p:cNvPr id="2" name="Rectangle 1"/>
          <p:cNvSpPr/>
          <p:nvPr/>
        </p:nvSpPr>
        <p:spPr>
          <a:xfrm>
            <a:off x="4479634" y="2387084"/>
            <a:ext cx="184731" cy="369332"/>
          </a:xfrm>
          <a:prstGeom prst="rect">
            <a:avLst/>
          </a:prstGeom>
        </p:spPr>
        <p:txBody>
          <a:bodyPr wrap="none">
            <a:spAutoFit/>
          </a:bodyPr>
          <a:lstStyle/>
          <a:p>
            <a:pPr algn="ctr"/>
            <a:endParaRPr lang="en-US" u="sng" dirty="0">
              <a:ln w="0"/>
              <a:solidFill>
                <a:schemeClr val="bg1">
                  <a:lumMod val="65000"/>
                </a:schemeClr>
              </a:solidFill>
              <a:effectLst>
                <a:outerShdw blurRad="38100" dist="19050" dir="2700000" algn="tl" rotWithShape="0">
                  <a:schemeClr val="dk1">
                    <a:alpha val="40000"/>
                  </a:schemeClr>
                </a:outerShdw>
              </a:effectLst>
            </a:endParaRPr>
          </a:p>
        </p:txBody>
      </p:sp>
      <p:sp>
        <p:nvSpPr>
          <p:cNvPr id="3" name="Rectangle 2"/>
          <p:cNvSpPr/>
          <p:nvPr/>
        </p:nvSpPr>
        <p:spPr>
          <a:xfrm>
            <a:off x="4479634" y="2387084"/>
            <a:ext cx="184731" cy="369332"/>
          </a:xfrm>
          <a:prstGeom prst="rect">
            <a:avLst/>
          </a:prstGeom>
        </p:spPr>
        <p:txBody>
          <a:bodyPr wrap="none">
            <a:spAutoFit/>
          </a:bodyPr>
          <a:lstStyle/>
          <a:p>
            <a:pPr algn="ctr"/>
            <a:endParaRPr lang="en-US" u="sng" dirty="0">
              <a:ln w="0"/>
              <a:solidFill>
                <a:schemeClr val="bg1">
                  <a:lumMod val="65000"/>
                </a:schemeClr>
              </a:solidFill>
              <a:effectLst>
                <a:outerShdw blurRad="38100" dist="19050" dir="2700000" algn="tl" rotWithShape="0">
                  <a:schemeClr val="dk1">
                    <a:alpha val="40000"/>
                  </a:schemeClr>
                </a:outerShdw>
              </a:effectLst>
            </a:endParaRPr>
          </a:p>
        </p:txBody>
      </p:sp>
      <p:sp>
        <p:nvSpPr>
          <p:cNvPr id="6" name="Rectangle 5"/>
          <p:cNvSpPr/>
          <p:nvPr/>
        </p:nvSpPr>
        <p:spPr>
          <a:xfrm>
            <a:off x="464574" y="725349"/>
            <a:ext cx="1101584" cy="369332"/>
          </a:xfrm>
          <a:prstGeom prst="rect">
            <a:avLst/>
          </a:prstGeom>
        </p:spPr>
        <p:txBody>
          <a:bodyPr wrap="none">
            <a:spAutoFit/>
          </a:bodyPr>
          <a:lstStyle/>
          <a:p>
            <a:pPr marL="285750" indent="-285750" algn="ctr">
              <a:buFont typeface="Wingdings" panose="05000000000000000000" pitchFamily="2" charset="2"/>
              <a:buChar char="Ø"/>
            </a:pPr>
            <a:r>
              <a:rPr lang="en-US" b="1" u="sng" dirty="0">
                <a:ln w="0"/>
                <a:solidFill>
                  <a:schemeClr val="bg1">
                    <a:lumMod val="65000"/>
                  </a:schemeClr>
                </a:solidFill>
                <a:effectLst>
                  <a:outerShdw blurRad="38100" dist="19050" dir="2700000" algn="tl" rotWithShape="0">
                    <a:schemeClr val="dk1">
                      <a:alpha val="40000"/>
                    </a:schemeClr>
                  </a:outerShdw>
                </a:effectLst>
              </a:rPr>
              <a:t>Input :</a:t>
            </a:r>
            <a:endParaRPr lang="en-US" b="1" u="sng" dirty="0">
              <a:ln w="0"/>
              <a:solidFill>
                <a:schemeClr val="bg1">
                  <a:lumMod val="65000"/>
                </a:schemeClr>
              </a:solidFill>
              <a:effectLst>
                <a:outerShdw blurRad="38100" dist="19050" dir="2700000" algn="tl" rotWithShape="0">
                  <a:schemeClr val="dk1">
                    <a:alpha val="40000"/>
                  </a:schemeClr>
                </a:outerShdw>
              </a:effectLst>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193" y="3465253"/>
            <a:ext cx="2276793" cy="1409897"/>
          </a:xfrm>
          <a:prstGeom prst="rect">
            <a:avLst/>
          </a:prstGeom>
        </p:spPr>
      </p:pic>
      <p:sp>
        <p:nvSpPr>
          <p:cNvPr id="9" name="Rectangle 8"/>
          <p:cNvSpPr/>
          <p:nvPr/>
        </p:nvSpPr>
        <p:spPr>
          <a:xfrm>
            <a:off x="464574" y="3095921"/>
            <a:ext cx="1276310" cy="369332"/>
          </a:xfrm>
          <a:prstGeom prst="rect">
            <a:avLst/>
          </a:prstGeom>
        </p:spPr>
        <p:txBody>
          <a:bodyPr wrap="none">
            <a:spAutoFit/>
          </a:bodyPr>
          <a:lstStyle/>
          <a:p>
            <a:pPr marL="285750" indent="-285750" algn="ctr">
              <a:buFont typeface="Wingdings" panose="05000000000000000000" pitchFamily="2" charset="2"/>
              <a:buChar char="Ø"/>
            </a:pPr>
            <a:r>
              <a:rPr lang="en-US" b="1" u="sng" dirty="0">
                <a:ln w="0"/>
                <a:solidFill>
                  <a:schemeClr val="bg1">
                    <a:lumMod val="65000"/>
                  </a:schemeClr>
                </a:solidFill>
                <a:effectLst>
                  <a:outerShdw blurRad="38100" dist="19050" dir="2700000" algn="tl" rotWithShape="0">
                    <a:schemeClr val="dk1">
                      <a:alpha val="40000"/>
                    </a:schemeClr>
                  </a:outerShdw>
                </a:effectLst>
              </a:rPr>
              <a:t>Output :</a:t>
            </a:r>
            <a:endParaRPr lang="en-US" b="1" u="sng" dirty="0">
              <a:ln w="0"/>
              <a:solidFill>
                <a:schemeClr val="bg1">
                  <a:lumMod val="65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73929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4573" y="557108"/>
            <a:ext cx="7431874" cy="725349"/>
          </a:xfrm>
        </p:spPr>
        <p:txBody>
          <a:bodyPr>
            <a:normAutofit fontScale="90000"/>
          </a:bodyPr>
          <a:lstStyle/>
          <a:p>
            <a:r>
              <a:rPr lang="en-US" sz="1600" dirty="0" smtClean="0">
                <a:effectLst/>
              </a:rPr>
              <a:t>9. Return </a:t>
            </a:r>
            <a:r>
              <a:rPr lang="en-US" sz="1600" dirty="0">
                <a:effectLst/>
              </a:rPr>
              <a:t>a </a:t>
            </a:r>
            <a:r>
              <a:rPr lang="en-US" sz="1600" dirty="0" err="1">
                <a:effectLst/>
              </a:rPr>
              <a:t>unioned</a:t>
            </a:r>
            <a:r>
              <a:rPr lang="en-US" sz="1600" dirty="0">
                <a:effectLst/>
              </a:rPr>
              <a:t> query that contains the highest price each NFT was bought for and a new column called status saying “highest” with a query that has the lowest price each NFT was bought for and the status column saying “lowest”. The table should have a name column, a price column called price, and a status </a:t>
            </a:r>
            <a:r>
              <a:rPr lang="en-US" sz="1600" dirty="0" err="1" smtClean="0">
                <a:effectLst/>
              </a:rPr>
              <a:t>column.Order</a:t>
            </a:r>
            <a:r>
              <a:rPr lang="en-US" sz="1600" dirty="0" smtClean="0">
                <a:effectLst/>
              </a:rPr>
              <a:t> </a:t>
            </a:r>
            <a:r>
              <a:rPr lang="en-US" sz="1600" dirty="0">
                <a:effectLst/>
              </a:rPr>
              <a:t>the result set </a:t>
            </a:r>
            <a:r>
              <a:rPr lang="en-US" sz="1600" dirty="0" smtClean="0">
                <a:effectLst/>
              </a:rPr>
              <a:t>by the </a:t>
            </a:r>
            <a:r>
              <a:rPr lang="en-US" sz="1600" dirty="0">
                <a:effectLst/>
              </a:rPr>
              <a:t>name of the NFT, and the </a:t>
            </a:r>
            <a:r>
              <a:rPr lang="en-US" sz="1600" dirty="0" smtClean="0">
                <a:effectLst/>
              </a:rPr>
              <a:t>status, in ascending.</a:t>
            </a:r>
            <a:r>
              <a:rPr lang="en-US" dirty="0">
                <a:effectLst/>
              </a:rPr>
              <a:t/>
            </a:r>
            <a:br>
              <a:rPr lang="en-US" dirty="0">
                <a:effectLst/>
              </a:rPr>
            </a:b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4572" y="1556475"/>
            <a:ext cx="6554787" cy="1912586"/>
          </a:xfrm>
        </p:spPr>
      </p:pic>
      <p:sp>
        <p:nvSpPr>
          <p:cNvPr id="6" name="Rectangle 5"/>
          <p:cNvSpPr/>
          <p:nvPr/>
        </p:nvSpPr>
        <p:spPr>
          <a:xfrm>
            <a:off x="464572" y="1198165"/>
            <a:ext cx="1045251" cy="646331"/>
          </a:xfrm>
          <a:prstGeom prst="rect">
            <a:avLst/>
          </a:prstGeom>
        </p:spPr>
        <p:txBody>
          <a:bodyPr wrap="square">
            <a:spAutoFit/>
          </a:bodyPr>
          <a:lstStyle/>
          <a:p>
            <a:pPr marL="285750" indent="-285750" algn="ctr">
              <a:buFont typeface="Wingdings" panose="05000000000000000000" pitchFamily="2" charset="2"/>
              <a:buChar char="Ø"/>
            </a:pPr>
            <a:r>
              <a:rPr lang="en-US" b="1" u="sng" dirty="0">
                <a:ln w="0"/>
                <a:solidFill>
                  <a:schemeClr val="bg1">
                    <a:lumMod val="65000"/>
                  </a:schemeClr>
                </a:solidFill>
                <a:effectLst>
                  <a:outerShdw blurRad="38100" dist="19050" dir="2700000" algn="tl" rotWithShape="0">
                    <a:schemeClr val="dk1">
                      <a:alpha val="40000"/>
                    </a:schemeClr>
                  </a:outerShdw>
                </a:effectLst>
              </a:rPr>
              <a:t>Input :</a:t>
            </a:r>
            <a:endParaRPr lang="en-US" b="1" u="sng" dirty="0">
              <a:ln w="0"/>
              <a:solidFill>
                <a:schemeClr val="bg1">
                  <a:lumMod val="65000"/>
                </a:schemeClr>
              </a:solidFill>
              <a:effectLst>
                <a:outerShdw blurRad="38100" dist="19050" dir="2700000" algn="tl" rotWithShape="0">
                  <a:schemeClr val="dk1">
                    <a:alpha val="40000"/>
                  </a:schemeClr>
                </a:outerShdw>
              </a:effectLst>
            </a:endParaRPr>
          </a:p>
        </p:txBody>
      </p:sp>
      <p:sp>
        <p:nvSpPr>
          <p:cNvPr id="8" name="Rectangle 7"/>
          <p:cNvSpPr/>
          <p:nvPr/>
        </p:nvSpPr>
        <p:spPr>
          <a:xfrm>
            <a:off x="464572" y="3458039"/>
            <a:ext cx="1276310" cy="369332"/>
          </a:xfrm>
          <a:prstGeom prst="rect">
            <a:avLst/>
          </a:prstGeom>
        </p:spPr>
        <p:txBody>
          <a:bodyPr wrap="none">
            <a:spAutoFit/>
          </a:bodyPr>
          <a:lstStyle/>
          <a:p>
            <a:pPr marL="285750" indent="-285750" algn="ctr">
              <a:buFont typeface="Wingdings" panose="05000000000000000000" pitchFamily="2" charset="2"/>
              <a:buChar char="Ø"/>
            </a:pPr>
            <a:r>
              <a:rPr lang="en-US" b="1" u="sng" dirty="0">
                <a:ln w="0"/>
                <a:solidFill>
                  <a:schemeClr val="bg1">
                    <a:lumMod val="65000"/>
                  </a:schemeClr>
                </a:solidFill>
                <a:effectLst>
                  <a:outerShdw blurRad="38100" dist="19050" dir="2700000" algn="tl" rotWithShape="0">
                    <a:schemeClr val="dk1">
                      <a:alpha val="40000"/>
                    </a:schemeClr>
                  </a:outerShdw>
                </a:effectLst>
              </a:rPr>
              <a:t>Output :</a:t>
            </a:r>
            <a:endParaRPr lang="en-US" b="1" u="sng" dirty="0">
              <a:ln w="0"/>
              <a:solidFill>
                <a:schemeClr val="bg1">
                  <a:lumMod val="65000"/>
                </a:schemeClr>
              </a:solidFill>
              <a:effectLst>
                <a:outerShdw blurRad="38100" dist="19050" dir="2700000" algn="tl" rotWithShape="0">
                  <a:schemeClr val="dk1">
                    <a:alpha val="40000"/>
                  </a:schemeClr>
                </a:outerShdw>
              </a:effectLst>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572" y="3805756"/>
            <a:ext cx="3296110" cy="1305107"/>
          </a:xfrm>
          <a:prstGeom prst="rect">
            <a:avLst/>
          </a:prstGeom>
        </p:spPr>
      </p:pic>
    </p:spTree>
    <p:extLst>
      <p:ext uri="{BB962C8B-B14F-4D97-AF65-F5344CB8AC3E}">
        <p14:creationId xmlns:p14="http://schemas.microsoft.com/office/powerpoint/2010/main" val="2726563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4575" y="450782"/>
            <a:ext cx="6120524" cy="435265"/>
          </a:xfrm>
        </p:spPr>
        <p:txBody>
          <a:bodyPr>
            <a:normAutofit fontScale="90000"/>
          </a:bodyPr>
          <a:lstStyle/>
          <a:p>
            <a:r>
              <a:rPr lang="en-US" sz="1800" dirty="0" smtClean="0">
                <a:effectLst/>
              </a:rPr>
              <a:t>10. What </a:t>
            </a:r>
            <a:r>
              <a:rPr lang="en-US" sz="1800" dirty="0">
                <a:effectLst/>
              </a:rPr>
              <a:t>NFT sold the most each month / year combination? Also, what was the name and the price in USD? Order in chronological format.</a:t>
            </a:r>
            <a:r>
              <a:rPr lang="en-US" dirty="0">
                <a:effectLst/>
              </a:rPr>
              <a:t> </a:t>
            </a:r>
            <a:br>
              <a:rPr lang="en-US" dirty="0">
                <a:effectLst/>
              </a:rPr>
            </a:b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3313" y="1150512"/>
            <a:ext cx="4333106" cy="2553780"/>
          </a:xfrm>
        </p:spPr>
      </p:pic>
      <p:sp>
        <p:nvSpPr>
          <p:cNvPr id="6" name="Rectangle 5"/>
          <p:cNvSpPr/>
          <p:nvPr/>
        </p:nvSpPr>
        <p:spPr>
          <a:xfrm>
            <a:off x="464574" y="781180"/>
            <a:ext cx="984565" cy="369332"/>
          </a:xfrm>
          <a:prstGeom prst="rect">
            <a:avLst/>
          </a:prstGeom>
        </p:spPr>
        <p:txBody>
          <a:bodyPr wrap="none">
            <a:spAutoFit/>
          </a:bodyPr>
          <a:lstStyle/>
          <a:p>
            <a:pPr marL="285750" indent="-285750">
              <a:buFont typeface="Wingdings" panose="05000000000000000000" pitchFamily="2" charset="2"/>
              <a:buChar char="Ø"/>
            </a:pPr>
            <a:r>
              <a:rPr lang="en-US" b="1" u="sng" dirty="0">
                <a:ln w="0"/>
                <a:solidFill>
                  <a:schemeClr val="bg1">
                    <a:lumMod val="65000"/>
                  </a:schemeClr>
                </a:solidFill>
                <a:effectLst>
                  <a:outerShdw blurRad="38100" dist="19050" dir="2700000" algn="tl" rotWithShape="0">
                    <a:schemeClr val="dk1">
                      <a:alpha val="40000"/>
                    </a:schemeClr>
                  </a:outerShdw>
                </a:effectLst>
              </a:rPr>
              <a:t>Input</a:t>
            </a:r>
            <a:endParaRPr lang="en-IN" dirty="0"/>
          </a:p>
        </p:txBody>
      </p:sp>
      <p:sp>
        <p:nvSpPr>
          <p:cNvPr id="8" name="Rectangle 7"/>
          <p:cNvSpPr/>
          <p:nvPr/>
        </p:nvSpPr>
        <p:spPr>
          <a:xfrm>
            <a:off x="318701" y="4077909"/>
            <a:ext cx="1276310" cy="369332"/>
          </a:xfrm>
          <a:prstGeom prst="rect">
            <a:avLst/>
          </a:prstGeom>
        </p:spPr>
        <p:txBody>
          <a:bodyPr wrap="none">
            <a:spAutoFit/>
          </a:bodyPr>
          <a:lstStyle/>
          <a:p>
            <a:pPr marL="285750" indent="-285750" algn="ctr">
              <a:buFont typeface="Wingdings" panose="05000000000000000000" pitchFamily="2" charset="2"/>
              <a:buChar char="Ø"/>
            </a:pPr>
            <a:r>
              <a:rPr lang="en-US" b="1" u="sng" dirty="0" smtClean="0">
                <a:ln w="0"/>
                <a:solidFill>
                  <a:schemeClr val="bg1">
                    <a:lumMod val="65000"/>
                  </a:schemeClr>
                </a:solidFill>
                <a:effectLst>
                  <a:outerShdw blurRad="38100" dist="19050" dir="2700000" algn="tl" rotWithShape="0">
                    <a:schemeClr val="dk1">
                      <a:alpha val="40000"/>
                    </a:schemeClr>
                  </a:outerShdw>
                </a:effectLst>
              </a:rPr>
              <a:t>Output :</a:t>
            </a:r>
            <a:endParaRPr lang="en-US" b="1" u="sng" dirty="0">
              <a:ln w="0"/>
              <a:solidFill>
                <a:schemeClr val="bg1">
                  <a:lumMod val="65000"/>
                </a:schemeClr>
              </a:solidFill>
              <a:effectLst>
                <a:outerShdw blurRad="38100" dist="19050" dir="2700000" algn="tl" rotWithShape="0">
                  <a:schemeClr val="dk1">
                    <a:alpha val="40000"/>
                  </a:schemeClr>
                </a:outerShdw>
              </a:effectLst>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5011" y="3823266"/>
            <a:ext cx="4801270" cy="1247949"/>
          </a:xfrm>
          <a:prstGeom prst="rect">
            <a:avLst/>
          </a:prstGeom>
        </p:spPr>
      </p:pic>
    </p:spTree>
    <p:extLst>
      <p:ext uri="{BB962C8B-B14F-4D97-AF65-F5344CB8AC3E}">
        <p14:creationId xmlns:p14="http://schemas.microsoft.com/office/powerpoint/2010/main" val="2380139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4574" y="55457"/>
            <a:ext cx="6555658" cy="725349"/>
          </a:xfrm>
        </p:spPr>
        <p:txBody>
          <a:bodyPr>
            <a:noAutofit/>
          </a:bodyPr>
          <a:lstStyle/>
          <a:p>
            <a:r>
              <a:rPr lang="en-US" sz="1600" dirty="0" smtClean="0">
                <a:effectLst/>
              </a:rPr>
              <a:t>11. Return </a:t>
            </a:r>
            <a:r>
              <a:rPr lang="en-US" sz="1600" dirty="0">
                <a:effectLst/>
              </a:rPr>
              <a:t>the total volume (sum of all sales), round to the nearest hundred on a </a:t>
            </a:r>
            <a:r>
              <a:rPr lang="en-US" sz="1600" dirty="0" smtClean="0">
                <a:effectLst/>
              </a:rPr>
              <a:t>monthly </a:t>
            </a:r>
            <a:r>
              <a:rPr lang="en-US" sz="1600" dirty="0">
                <a:effectLst/>
              </a:rPr>
              <a:t>basis (month/year).</a:t>
            </a:r>
            <a:br>
              <a:rPr lang="en-US" sz="1600" dirty="0">
                <a:effectLst/>
              </a:rPr>
            </a:br>
            <a:endParaRPr lang="en-US" sz="16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4574" y="965472"/>
            <a:ext cx="6554787" cy="1625843"/>
          </a:xfrm>
        </p:spPr>
      </p:pic>
      <p:sp>
        <p:nvSpPr>
          <p:cNvPr id="6" name="Rectangle 5"/>
          <p:cNvSpPr/>
          <p:nvPr/>
        </p:nvSpPr>
        <p:spPr>
          <a:xfrm>
            <a:off x="464574" y="596140"/>
            <a:ext cx="1101584" cy="369332"/>
          </a:xfrm>
          <a:prstGeom prst="rect">
            <a:avLst/>
          </a:prstGeom>
        </p:spPr>
        <p:txBody>
          <a:bodyPr wrap="none">
            <a:spAutoFit/>
          </a:bodyPr>
          <a:lstStyle/>
          <a:p>
            <a:pPr marL="285750" indent="-285750">
              <a:buFont typeface="Wingdings" panose="05000000000000000000" pitchFamily="2" charset="2"/>
              <a:buChar char="Ø"/>
            </a:pPr>
            <a:r>
              <a:rPr lang="en-US" b="1" u="sng" dirty="0" smtClean="0">
                <a:ln w="0"/>
                <a:solidFill>
                  <a:schemeClr val="bg1">
                    <a:lumMod val="65000"/>
                  </a:schemeClr>
                </a:solidFill>
                <a:effectLst>
                  <a:outerShdw blurRad="38100" dist="19050" dir="2700000" algn="tl" rotWithShape="0">
                    <a:schemeClr val="dk1">
                      <a:alpha val="40000"/>
                    </a:schemeClr>
                  </a:outerShdw>
                </a:effectLst>
              </a:rPr>
              <a:t>Input :</a:t>
            </a:r>
            <a:endParaRPr lang="en-IN" dirty="0"/>
          </a:p>
        </p:txBody>
      </p:sp>
      <p:sp>
        <p:nvSpPr>
          <p:cNvPr id="8" name="Rectangle 7"/>
          <p:cNvSpPr/>
          <p:nvPr/>
        </p:nvSpPr>
        <p:spPr>
          <a:xfrm>
            <a:off x="464574" y="2904535"/>
            <a:ext cx="1276310" cy="369332"/>
          </a:xfrm>
          <a:prstGeom prst="rect">
            <a:avLst/>
          </a:prstGeom>
        </p:spPr>
        <p:txBody>
          <a:bodyPr wrap="none">
            <a:spAutoFit/>
          </a:bodyPr>
          <a:lstStyle/>
          <a:p>
            <a:pPr marL="285750" indent="-285750" algn="ctr">
              <a:buFont typeface="Wingdings" panose="05000000000000000000" pitchFamily="2" charset="2"/>
              <a:buChar char="Ø"/>
            </a:pPr>
            <a:r>
              <a:rPr lang="en-US" b="1" u="sng" dirty="0">
                <a:ln w="0"/>
                <a:solidFill>
                  <a:schemeClr val="bg1">
                    <a:lumMod val="65000"/>
                  </a:schemeClr>
                </a:solidFill>
                <a:effectLst>
                  <a:outerShdw blurRad="38100" dist="19050" dir="2700000" algn="tl" rotWithShape="0">
                    <a:schemeClr val="dk1">
                      <a:alpha val="40000"/>
                    </a:schemeClr>
                  </a:outerShdw>
                </a:effectLst>
              </a:rPr>
              <a:t>Output :</a:t>
            </a:r>
            <a:endParaRPr lang="en-US" b="1" u="sng" dirty="0">
              <a:ln w="0"/>
              <a:solidFill>
                <a:schemeClr val="bg1">
                  <a:lumMod val="65000"/>
                </a:schemeClr>
              </a:solidFill>
              <a:effectLst>
                <a:outerShdw blurRad="38100" dist="19050" dir="2700000" algn="tl" rotWithShape="0">
                  <a:schemeClr val="dk1">
                    <a:alpha val="40000"/>
                  </a:schemeClr>
                </a:outerShdw>
              </a:effectLst>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574" y="3587087"/>
            <a:ext cx="2762636" cy="638264"/>
          </a:xfrm>
          <a:prstGeom prst="rect">
            <a:avLst/>
          </a:prstGeom>
        </p:spPr>
      </p:pic>
    </p:spTree>
    <p:extLst>
      <p:ext uri="{BB962C8B-B14F-4D97-AF65-F5344CB8AC3E}">
        <p14:creationId xmlns:p14="http://schemas.microsoft.com/office/powerpoint/2010/main" val="3629225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9635" y="2456791"/>
            <a:ext cx="6555658" cy="725349"/>
          </a:xfrm>
        </p:spPr>
        <p:txBody>
          <a:bodyPr>
            <a:normAutofit fontScale="90000"/>
          </a:bodyPr>
          <a:lstStyle/>
          <a:p>
            <a:r>
              <a:rPr lang="en-US" sz="1800" dirty="0" smtClean="0">
                <a:effectLst/>
              </a:rPr>
              <a:t>12 . Create </a:t>
            </a:r>
            <a:r>
              <a:rPr lang="en-US" sz="1800" dirty="0">
                <a:effectLst/>
              </a:rPr>
              <a:t>an “estimated average value calculator” that has a representative price of the collection every day based off of these criteria:</a:t>
            </a:r>
            <a:br>
              <a:rPr lang="en-US" sz="1800" dirty="0">
                <a:effectLst/>
              </a:rPr>
            </a:br>
            <a:r>
              <a:rPr lang="en-US" sz="1800" dirty="0">
                <a:effectLst/>
              </a:rPr>
              <a:t> - Exclude all daily outlier sales where the purchase price is below 10% of the daily average price</a:t>
            </a:r>
            <a:br>
              <a:rPr lang="en-US" sz="1800" dirty="0">
                <a:effectLst/>
              </a:rPr>
            </a:br>
            <a:r>
              <a:rPr lang="en-US" sz="1800" dirty="0">
                <a:effectLst/>
              </a:rPr>
              <a:t> - Take the daily average of remaining transactions</a:t>
            </a:r>
            <a:br>
              <a:rPr lang="en-US" sz="1800" dirty="0">
                <a:effectLst/>
              </a:rPr>
            </a:br>
            <a:r>
              <a:rPr lang="en-US" sz="1800" dirty="0">
                <a:effectLst/>
              </a:rPr>
              <a:t> a) First create a query that will be used as a subquery. Select the event date, the USD price, and the average USD price for each day using a window function. Save it as a temporary table.</a:t>
            </a:r>
            <a:br>
              <a:rPr lang="en-US" sz="1800" dirty="0">
                <a:effectLst/>
              </a:rPr>
            </a:br>
            <a:r>
              <a:rPr lang="en-US" sz="1800" dirty="0">
                <a:effectLst/>
              </a:rPr>
              <a:t> b) Use the table you created in Part A to filter out rows where the USD prices is below 10% of the daily average and return a new estimated value which is just the daily average of the filtered data.</a:t>
            </a:r>
            <a:br>
              <a:rPr lang="en-US" sz="1800" dirty="0">
                <a:effectLst/>
              </a:rPr>
            </a:br>
            <a:r>
              <a:rPr lang="en-US" dirty="0">
                <a:effectLst/>
              </a:rPr>
              <a:t/>
            </a:r>
            <a:br>
              <a:rPr lang="en-US" dirty="0">
                <a:effectLst/>
              </a:rPr>
            </a:br>
            <a:endParaRPr lang="en-US" dirty="0"/>
          </a:p>
        </p:txBody>
      </p:sp>
      <p:sp>
        <p:nvSpPr>
          <p:cNvPr id="5" name="Content Placeholder 4"/>
          <p:cNvSpPr>
            <a:spLocks noGrp="1"/>
          </p:cNvSpPr>
          <p:nvPr>
            <p:ph idx="1"/>
          </p:nvPr>
        </p:nvSpPr>
        <p:spPr/>
        <p:txBody>
          <a:bodyPr/>
          <a:lstStyle/>
          <a:p>
            <a:pPr marL="0" indent="0">
              <a:buNone/>
            </a:pPr>
            <a:endParaRPr lang="en-US" dirty="0" smtClean="0"/>
          </a:p>
          <a:p>
            <a:pPr marL="0" indent="0">
              <a:buNone/>
            </a:pPr>
            <a:endParaRPr lang="en-US" dirty="0"/>
          </a:p>
        </p:txBody>
      </p:sp>
      <p:sp>
        <p:nvSpPr>
          <p:cNvPr id="3" name="Rectangle 2"/>
          <p:cNvSpPr/>
          <p:nvPr/>
        </p:nvSpPr>
        <p:spPr>
          <a:xfrm>
            <a:off x="4441193" y="2387084"/>
            <a:ext cx="261610" cy="369332"/>
          </a:xfrm>
          <a:prstGeom prst="rect">
            <a:avLst/>
          </a:prstGeom>
        </p:spPr>
        <p:txBody>
          <a:bodyPr wrap="none">
            <a:spAutoFit/>
          </a:bodyPr>
          <a:lstStyle/>
          <a:p>
            <a:pPr algn="ctr"/>
            <a:r>
              <a:rPr lang="en-US" u="sng" dirty="0" smtClean="0">
                <a:ln w="0"/>
                <a:solidFill>
                  <a:schemeClr val="bg1">
                    <a:lumMod val="65000"/>
                  </a:schemeClr>
                </a:solidFill>
                <a:effectLst>
                  <a:outerShdw blurRad="38100" dist="19050" dir="2700000" algn="tl" rotWithShape="0">
                    <a:schemeClr val="dk1">
                      <a:alpha val="40000"/>
                    </a:schemeClr>
                  </a:outerShdw>
                </a:effectLst>
              </a:rPr>
              <a:t>t</a:t>
            </a:r>
            <a:endParaRPr lang="en-US" u="sng" dirty="0">
              <a:ln w="0"/>
              <a:solidFill>
                <a:schemeClr val="bg1">
                  <a:lumMod val="65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36701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
            </a:r>
            <a:br>
              <a:rPr lang="en-US" dirty="0" smtClean="0"/>
            </a:b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4574" y="488608"/>
            <a:ext cx="7116427" cy="3126914"/>
          </a:xfrm>
          <a:solidFill>
            <a:schemeClr val="bg1"/>
          </a:solidFill>
        </p:spPr>
      </p:pic>
      <p:sp>
        <p:nvSpPr>
          <p:cNvPr id="8" name="Rectangle 7"/>
          <p:cNvSpPr/>
          <p:nvPr/>
        </p:nvSpPr>
        <p:spPr>
          <a:xfrm>
            <a:off x="342343" y="119276"/>
            <a:ext cx="1101584" cy="369332"/>
          </a:xfrm>
          <a:prstGeom prst="rect">
            <a:avLst/>
          </a:prstGeom>
        </p:spPr>
        <p:txBody>
          <a:bodyPr wrap="none">
            <a:spAutoFit/>
          </a:bodyPr>
          <a:lstStyle/>
          <a:p>
            <a:pPr marL="285750" indent="-285750">
              <a:buFont typeface="Wingdings" panose="05000000000000000000" pitchFamily="2" charset="2"/>
              <a:buChar char="Ø"/>
            </a:pPr>
            <a:r>
              <a:rPr lang="en-US" b="1" u="sng" dirty="0">
                <a:ln w="0"/>
                <a:solidFill>
                  <a:schemeClr val="bg1">
                    <a:lumMod val="65000"/>
                  </a:schemeClr>
                </a:solidFill>
                <a:effectLst>
                  <a:outerShdw blurRad="38100" dist="19050" dir="2700000" algn="tl" rotWithShape="0">
                    <a:schemeClr val="dk1">
                      <a:alpha val="40000"/>
                    </a:schemeClr>
                  </a:outerShdw>
                </a:effectLst>
              </a:rPr>
              <a:t>Input :</a:t>
            </a:r>
            <a:endParaRPr lang="en-IN" dirty="0"/>
          </a:p>
        </p:txBody>
      </p:sp>
      <p:sp>
        <p:nvSpPr>
          <p:cNvPr id="9" name="Rectangle 8"/>
          <p:cNvSpPr/>
          <p:nvPr/>
        </p:nvSpPr>
        <p:spPr>
          <a:xfrm>
            <a:off x="342343" y="3653348"/>
            <a:ext cx="1276310" cy="369332"/>
          </a:xfrm>
          <a:prstGeom prst="rect">
            <a:avLst/>
          </a:prstGeom>
        </p:spPr>
        <p:txBody>
          <a:bodyPr wrap="none">
            <a:spAutoFit/>
          </a:bodyPr>
          <a:lstStyle/>
          <a:p>
            <a:pPr marL="285750" indent="-285750" algn="ctr">
              <a:buFont typeface="Wingdings" panose="05000000000000000000" pitchFamily="2" charset="2"/>
              <a:buChar char="Ø"/>
            </a:pPr>
            <a:r>
              <a:rPr lang="en-US" b="1" u="sng" dirty="0">
                <a:ln w="0"/>
                <a:solidFill>
                  <a:schemeClr val="bg1">
                    <a:lumMod val="65000"/>
                  </a:schemeClr>
                </a:solidFill>
                <a:effectLst>
                  <a:outerShdw blurRad="38100" dist="19050" dir="2700000" algn="tl" rotWithShape="0">
                    <a:schemeClr val="dk1">
                      <a:alpha val="40000"/>
                    </a:schemeClr>
                  </a:outerShdw>
                </a:effectLst>
              </a:rPr>
              <a:t>Output :</a:t>
            </a:r>
            <a:endParaRPr lang="en-US" b="1" u="sng" dirty="0">
              <a:ln w="0"/>
              <a:solidFill>
                <a:schemeClr val="bg1">
                  <a:lumMod val="65000"/>
                </a:schemeClr>
              </a:solidFill>
              <a:effectLst>
                <a:outerShdw blurRad="38100" dist="19050" dir="2700000" algn="tl" rotWithShape="0">
                  <a:schemeClr val="dk1">
                    <a:alpha val="40000"/>
                  </a:schemeClr>
                </a:outerShdw>
              </a:effectLst>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574" y="4182018"/>
            <a:ext cx="2905530" cy="876422"/>
          </a:xfrm>
          <a:prstGeom prst="rect">
            <a:avLst/>
          </a:prstGeom>
        </p:spPr>
      </p:pic>
    </p:spTree>
    <p:extLst>
      <p:ext uri="{BB962C8B-B14F-4D97-AF65-F5344CB8AC3E}">
        <p14:creationId xmlns:p14="http://schemas.microsoft.com/office/powerpoint/2010/main" val="2551611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100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Discription</a:t>
            </a:r>
            <a:r>
              <a:rPr lang="en-US" dirty="0"/>
              <a:t>:- </a:t>
            </a:r>
            <a:endParaRPr lang="en-US" dirty="0"/>
          </a:p>
        </p:txBody>
      </p:sp>
      <p:sp>
        <p:nvSpPr>
          <p:cNvPr id="3" name="Content Placeholder 2"/>
          <p:cNvSpPr>
            <a:spLocks noGrp="1"/>
          </p:cNvSpPr>
          <p:nvPr>
            <p:ph idx="1"/>
          </p:nvPr>
        </p:nvSpPr>
        <p:spPr>
          <a:xfrm>
            <a:off x="426843" y="1120877"/>
            <a:ext cx="7249864" cy="3961486"/>
          </a:xfrm>
        </p:spPr>
        <p:txBody>
          <a:bodyPr>
            <a:normAutofit/>
          </a:bodyPr>
          <a:lstStyle/>
          <a:p>
            <a:r>
              <a:rPr lang="en-US" sz="2200" dirty="0"/>
              <a:t>This project focuses on utilizing SQL to analyze and solve queries related to Non-Fungible Tokens (NFTs) stored on the </a:t>
            </a:r>
            <a:r>
              <a:rPr lang="en-US" sz="2200" dirty="0" err="1"/>
              <a:t>blockchain</a:t>
            </a:r>
            <a:r>
              <a:rPr lang="en-US" sz="2200" dirty="0"/>
              <a:t>. Given the growing interest in NFTs over the past 18 months, where over $22 billion was spent, there is a significant opportunity to analyze this data to gain insights into user behavior, trends, and market movements.</a:t>
            </a:r>
          </a:p>
          <a:p>
            <a:endParaRPr lang="en-US" dirty="0"/>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4574" y="0"/>
            <a:ext cx="6555658" cy="725349"/>
          </a:xfrm>
        </p:spPr>
        <p:txBody>
          <a:bodyPr>
            <a:normAutofit/>
          </a:bodyPr>
          <a:lstStyle/>
          <a:p>
            <a:r>
              <a:rPr lang="en-US" sz="2000" u="sng" dirty="0">
                <a:effectLst/>
              </a:rPr>
              <a:t>1. How many sales occurred during this time period? </a:t>
            </a:r>
            <a:endParaRPr lang="en-US" sz="2000" dirty="0"/>
          </a:p>
        </p:txBody>
      </p:sp>
      <p:sp>
        <p:nvSpPr>
          <p:cNvPr id="2" name="Rectangle 1"/>
          <p:cNvSpPr/>
          <p:nvPr/>
        </p:nvSpPr>
        <p:spPr>
          <a:xfrm>
            <a:off x="366435" y="844975"/>
            <a:ext cx="684803" cy="369332"/>
          </a:xfrm>
          <a:prstGeom prst="rect">
            <a:avLst/>
          </a:prstGeom>
        </p:spPr>
        <p:txBody>
          <a:bodyPr wrap="none">
            <a:spAutoFit/>
          </a:bodyPr>
          <a:lstStyle/>
          <a:p>
            <a:pPr algn="ctr"/>
            <a:r>
              <a:rPr lang="en-US" u="sng" dirty="0">
                <a:ln w="0"/>
                <a:solidFill>
                  <a:schemeClr val="bg1">
                    <a:lumMod val="65000"/>
                  </a:schemeClr>
                </a:solidFill>
                <a:effectLst>
                  <a:outerShdw blurRad="38100" dist="19050" dir="2700000" algn="tl" rotWithShape="0">
                    <a:schemeClr val="dk1">
                      <a:alpha val="40000"/>
                    </a:schemeClr>
                  </a:outerShdw>
                </a:effectLst>
              </a:rPr>
              <a:t>Input</a:t>
            </a:r>
          </a:p>
        </p:txBody>
      </p:sp>
      <p:pic>
        <p:nvPicPr>
          <p:cNvPr id="6"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6435" y="1333933"/>
            <a:ext cx="5372850" cy="1390844"/>
          </a:xfrm>
        </p:spPr>
      </p:pic>
      <p:sp>
        <p:nvSpPr>
          <p:cNvPr id="3" name="Rectangle 2"/>
          <p:cNvSpPr/>
          <p:nvPr/>
        </p:nvSpPr>
        <p:spPr>
          <a:xfrm>
            <a:off x="366435" y="3148695"/>
            <a:ext cx="856325" cy="369332"/>
          </a:xfrm>
          <a:prstGeom prst="rect">
            <a:avLst/>
          </a:prstGeom>
        </p:spPr>
        <p:txBody>
          <a:bodyPr wrap="none">
            <a:spAutoFit/>
          </a:bodyPr>
          <a:lstStyle/>
          <a:p>
            <a:pPr algn="ctr"/>
            <a:r>
              <a:rPr lang="en-US" u="sng" dirty="0">
                <a:ln w="0"/>
                <a:solidFill>
                  <a:schemeClr val="bg1">
                    <a:lumMod val="65000"/>
                  </a:schemeClr>
                </a:solidFill>
                <a:effectLst>
                  <a:outerShdw blurRad="38100" dist="19050" dir="2700000" algn="tl" rotWithShape="0">
                    <a:schemeClr val="dk1">
                      <a:alpha val="40000"/>
                    </a:schemeClr>
                  </a:outerShdw>
                </a:effectLst>
              </a:rPr>
              <a:t>Output</a:t>
            </a:r>
            <a:endParaRPr lang="en-US" u="sng" dirty="0">
              <a:ln w="0"/>
              <a:solidFill>
                <a:schemeClr val="bg1">
                  <a:lumMod val="65000"/>
                </a:schemeClr>
              </a:solidFill>
              <a:effectLst>
                <a:outerShdw blurRad="38100" dist="19050" dir="2700000" algn="tl" rotWithShape="0">
                  <a:schemeClr val="dk1">
                    <a:alpha val="40000"/>
                  </a:schemeClr>
                </a:outerShdw>
              </a:effectLst>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435" y="3801199"/>
            <a:ext cx="1514686" cy="676369"/>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3691" y="214663"/>
            <a:ext cx="6751388" cy="725349"/>
          </a:xfrm>
        </p:spPr>
        <p:txBody>
          <a:bodyPr>
            <a:normAutofit fontScale="90000"/>
          </a:bodyPr>
          <a:lstStyle/>
          <a:p>
            <a:r>
              <a:rPr lang="en-US" sz="1800" dirty="0" smtClean="0">
                <a:effectLst/>
              </a:rPr>
              <a:t>2. Return </a:t>
            </a:r>
            <a:r>
              <a:rPr lang="en-US" sz="1800" dirty="0">
                <a:effectLst/>
              </a:rPr>
              <a:t>the top 5 most expensive transactions (by USD price) for </a:t>
            </a:r>
            <a:r>
              <a:rPr lang="en-US" sz="1800" dirty="0" smtClean="0">
                <a:effectLst/>
              </a:rPr>
              <a:t>this dataset</a:t>
            </a:r>
            <a:r>
              <a:rPr lang="en-US" sz="1800" dirty="0">
                <a:effectLst/>
              </a:rPr>
              <a:t>. Return the name, ETH price, and USD price, as well </a:t>
            </a:r>
            <a:r>
              <a:rPr lang="en-US" sz="1800" dirty="0" smtClean="0">
                <a:effectLst/>
              </a:rPr>
              <a:t>as the </a:t>
            </a:r>
            <a:r>
              <a:rPr lang="en-US" sz="1800" dirty="0">
                <a:effectLst/>
              </a:rPr>
              <a:t>date.</a:t>
            </a:r>
            <a:r>
              <a:rPr lang="en-US" dirty="0">
                <a:effectLst/>
              </a:rPr>
              <a:t/>
            </a:r>
            <a:br>
              <a:rPr lang="en-US" dirty="0">
                <a:effectLst/>
              </a:rPr>
            </a:br>
            <a:endParaRPr lang="en-US" dirty="0"/>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4574" y="1011623"/>
            <a:ext cx="5928657" cy="1915876"/>
          </a:xfrm>
        </p:spPr>
      </p:pic>
      <p:sp>
        <p:nvSpPr>
          <p:cNvPr id="3" name="Rectangle 2"/>
          <p:cNvSpPr/>
          <p:nvPr/>
        </p:nvSpPr>
        <p:spPr>
          <a:xfrm>
            <a:off x="256184" y="642290"/>
            <a:ext cx="1101585" cy="369332"/>
          </a:xfrm>
          <a:prstGeom prst="rect">
            <a:avLst/>
          </a:prstGeom>
        </p:spPr>
        <p:txBody>
          <a:bodyPr wrap="none">
            <a:spAutoFit/>
          </a:bodyPr>
          <a:lstStyle/>
          <a:p>
            <a:pPr marL="285750" indent="-285750" algn="ctr">
              <a:buFont typeface="Wingdings" panose="05000000000000000000" pitchFamily="2" charset="2"/>
              <a:buChar char="Ø"/>
            </a:pPr>
            <a:r>
              <a:rPr lang="en-US" b="1" u="sng" dirty="0" smtClean="0">
                <a:ln w="0"/>
                <a:solidFill>
                  <a:schemeClr val="bg1">
                    <a:lumMod val="65000"/>
                  </a:schemeClr>
                </a:solidFill>
                <a:effectLst>
                  <a:outerShdw blurRad="38100" dist="19050" dir="2700000" algn="tl" rotWithShape="0">
                    <a:schemeClr val="dk1">
                      <a:alpha val="40000"/>
                    </a:schemeClr>
                  </a:outerShdw>
                </a:effectLst>
                <a:latin typeface="+mj-lt"/>
              </a:rPr>
              <a:t>Input :</a:t>
            </a:r>
            <a:endParaRPr lang="en-US" b="1" u="sng" dirty="0">
              <a:ln w="0"/>
              <a:solidFill>
                <a:schemeClr val="bg1">
                  <a:lumMod val="65000"/>
                </a:schemeClr>
              </a:solidFill>
              <a:effectLst>
                <a:outerShdw blurRad="38100" dist="19050" dir="2700000" algn="tl" rotWithShape="0">
                  <a:schemeClr val="dk1">
                    <a:alpha val="40000"/>
                  </a:schemeClr>
                </a:outerShdw>
              </a:effectLst>
              <a:latin typeface="+mj-lt"/>
            </a:endParaRPr>
          </a:p>
        </p:txBody>
      </p:sp>
      <p:sp>
        <p:nvSpPr>
          <p:cNvPr id="6" name="Rectangle 5"/>
          <p:cNvSpPr/>
          <p:nvPr/>
        </p:nvSpPr>
        <p:spPr>
          <a:xfrm>
            <a:off x="256184" y="3156712"/>
            <a:ext cx="1272801" cy="369332"/>
          </a:xfrm>
          <a:prstGeom prst="rect">
            <a:avLst/>
          </a:prstGeom>
        </p:spPr>
        <p:txBody>
          <a:bodyPr wrap="square">
            <a:spAutoFit/>
          </a:bodyPr>
          <a:lstStyle/>
          <a:p>
            <a:pPr marL="285750" indent="-285750" algn="ctr">
              <a:buFont typeface="Wingdings" panose="05000000000000000000" pitchFamily="2" charset="2"/>
              <a:buChar char="Ø"/>
            </a:pPr>
            <a:r>
              <a:rPr lang="en-US" b="1" u="sng" dirty="0" smtClean="0">
                <a:ln w="0"/>
                <a:solidFill>
                  <a:schemeClr val="bg1">
                    <a:lumMod val="65000"/>
                  </a:schemeClr>
                </a:solidFill>
                <a:effectLst>
                  <a:outerShdw blurRad="38100" dist="19050" dir="2700000" algn="tl" rotWithShape="0">
                    <a:schemeClr val="dk1">
                      <a:alpha val="40000"/>
                    </a:schemeClr>
                  </a:outerShdw>
                </a:effectLst>
              </a:rPr>
              <a:t>Output :</a:t>
            </a:r>
            <a:endParaRPr lang="en-US" b="1" u="sng" dirty="0">
              <a:ln w="0"/>
              <a:solidFill>
                <a:schemeClr val="bg1">
                  <a:lumMod val="65000"/>
                </a:schemeClr>
              </a:solidFill>
              <a:effectLst>
                <a:outerShdw blurRad="38100" dist="19050" dir="2700000" algn="tl" rotWithShape="0">
                  <a:schemeClr val="dk1">
                    <a:alpha val="40000"/>
                  </a:schemeClr>
                </a:outerShdw>
              </a:effectLst>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574" y="3526044"/>
            <a:ext cx="3268897" cy="1313969"/>
          </a:xfrm>
          <a:prstGeom prst="rect">
            <a:avLst/>
          </a:prstGeom>
        </p:spPr>
      </p:pic>
    </p:spTree>
    <p:extLst>
      <p:ext uri="{BB962C8B-B14F-4D97-AF65-F5344CB8AC3E}">
        <p14:creationId xmlns:p14="http://schemas.microsoft.com/office/powerpoint/2010/main" val="112503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1800" dirty="0" smtClean="0">
                <a:effectLst/>
                <a:latin typeface="+mn-lt"/>
              </a:rPr>
              <a:t>3.Return </a:t>
            </a:r>
            <a:r>
              <a:rPr lang="en-US" sz="1800" dirty="0">
                <a:effectLst/>
                <a:latin typeface="+mn-lt"/>
              </a:rPr>
              <a:t>a table with a row for each transaction with an event column, a USD price column, and a moving average of USD price that averages the last 50 transactions</a:t>
            </a:r>
            <a:r>
              <a:rPr lang="en-US" sz="1800" dirty="0">
                <a:effectLst/>
              </a:rPr>
              <a:t>.</a:t>
            </a:r>
            <a:r>
              <a:rPr lang="en-US" dirty="0">
                <a:effectLst/>
              </a:rPr>
              <a:t/>
            </a:r>
            <a:br>
              <a:rPr lang="en-US" dirty="0">
                <a:effectLst/>
              </a:rPr>
            </a:b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4574" y="1506795"/>
            <a:ext cx="6554787" cy="1662499"/>
          </a:xfrm>
        </p:spPr>
      </p:pic>
      <p:sp>
        <p:nvSpPr>
          <p:cNvPr id="2" name="Rectangle 1"/>
          <p:cNvSpPr/>
          <p:nvPr/>
        </p:nvSpPr>
        <p:spPr>
          <a:xfrm>
            <a:off x="320304" y="1176131"/>
            <a:ext cx="1101584" cy="646331"/>
          </a:xfrm>
          <a:prstGeom prst="rect">
            <a:avLst/>
          </a:prstGeom>
        </p:spPr>
        <p:txBody>
          <a:bodyPr wrap="none">
            <a:spAutoFit/>
          </a:bodyPr>
          <a:lstStyle/>
          <a:p>
            <a:pPr marL="285750" indent="-285750" algn="ctr">
              <a:buFont typeface="Wingdings" panose="05000000000000000000" pitchFamily="2" charset="2"/>
              <a:buChar char="Ø"/>
            </a:pPr>
            <a:r>
              <a:rPr lang="en-US" b="1" u="sng" dirty="0">
                <a:ln w="0"/>
                <a:solidFill>
                  <a:schemeClr val="bg1">
                    <a:lumMod val="65000"/>
                  </a:schemeClr>
                </a:solidFill>
                <a:effectLst>
                  <a:outerShdw blurRad="38100" dist="19050" dir="2700000" algn="tl" rotWithShape="0">
                    <a:schemeClr val="dk1">
                      <a:alpha val="40000"/>
                    </a:schemeClr>
                  </a:outerShdw>
                </a:effectLst>
              </a:rPr>
              <a:t>Input :</a:t>
            </a:r>
          </a:p>
          <a:p>
            <a:pPr marL="285750" indent="-285750" algn="ctr">
              <a:buFont typeface="Wingdings" panose="05000000000000000000" pitchFamily="2" charset="2"/>
              <a:buChar char="Ø"/>
            </a:pPr>
            <a:endParaRPr lang="en-US" u="sng" dirty="0">
              <a:ln w="0"/>
              <a:solidFill>
                <a:schemeClr val="bg1">
                  <a:lumMod val="65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66380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62700" y="160158"/>
            <a:ext cx="6555658" cy="725349"/>
          </a:xfrm>
        </p:spPr>
        <p:txBody>
          <a:bodyPr>
            <a:normAutofit/>
          </a:bodyPr>
          <a:lstStyle/>
          <a:p>
            <a:pPr marL="285750" indent="-285750" algn="ctr">
              <a:buFont typeface="Wingdings" panose="05000000000000000000" pitchFamily="2" charset="2"/>
              <a:buChar char="Ø"/>
            </a:pPr>
            <a:r>
              <a:rPr lang="en-US" sz="2000" b="1" u="sng" dirty="0">
                <a:ln w="0"/>
                <a:solidFill>
                  <a:schemeClr val="bg1">
                    <a:lumMod val="65000"/>
                  </a:schemeClr>
                </a:solidFill>
                <a:effectLst>
                  <a:outerShdw blurRad="38100" dist="19050" dir="2700000" algn="tl" rotWithShape="0">
                    <a:schemeClr val="dk1">
                      <a:alpha val="40000"/>
                    </a:schemeClr>
                  </a:outerShdw>
                </a:effectLst>
              </a:rPr>
              <a:t>Output :</a:t>
            </a:r>
            <a:endParaRPr lang="en-US" sz="2000" b="1" u="sng" dirty="0">
              <a:ln w="0"/>
              <a:solidFill>
                <a:schemeClr val="bg1">
                  <a:lumMod val="65000"/>
                </a:schemeClr>
              </a:solidFill>
              <a:effectLst>
                <a:outerShdw blurRad="38100" dist="19050" dir="2700000" algn="tl" rotWithShape="0">
                  <a:schemeClr val="dk1">
                    <a:alpha val="40000"/>
                  </a:schemeClr>
                </a:outerShdw>
              </a:effectLst>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3034" y="760989"/>
            <a:ext cx="2477477" cy="3972087"/>
          </a:xfrm>
          <a:prstGeom prst="rect">
            <a:avLst/>
          </a:prstGeom>
        </p:spPr>
      </p:pic>
    </p:spTree>
    <p:extLst>
      <p:ext uri="{BB962C8B-B14F-4D97-AF65-F5344CB8AC3E}">
        <p14:creationId xmlns:p14="http://schemas.microsoft.com/office/powerpoint/2010/main" val="220183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4574" y="1"/>
            <a:ext cx="5744840" cy="645042"/>
          </a:xfrm>
        </p:spPr>
        <p:txBody>
          <a:bodyPr>
            <a:normAutofit fontScale="90000"/>
          </a:bodyPr>
          <a:lstStyle/>
          <a:p>
            <a:r>
              <a:rPr lang="en-US" sz="1800" dirty="0" smtClean="0">
                <a:effectLst/>
              </a:rPr>
              <a:t>4. Return </a:t>
            </a:r>
            <a:r>
              <a:rPr lang="en-US" sz="1800" dirty="0">
                <a:effectLst/>
              </a:rPr>
              <a:t>all the NFT names and their average sale price in USD. </a:t>
            </a:r>
            <a:r>
              <a:rPr lang="en-US" sz="1800" dirty="0" smtClean="0">
                <a:effectLst/>
              </a:rPr>
              <a:t>Sort descending</a:t>
            </a:r>
            <a:r>
              <a:rPr lang="en-US" sz="1800" dirty="0">
                <a:effectLst/>
              </a:rPr>
              <a:t>. Name the average column as </a:t>
            </a:r>
            <a:r>
              <a:rPr lang="en-US" sz="1800" dirty="0" err="1">
                <a:effectLst/>
              </a:rPr>
              <a:t>average_price</a:t>
            </a:r>
            <a:r>
              <a:rPr lang="en-US" sz="1800" dirty="0">
                <a:effectLst/>
              </a:rPr>
              <a:t>.</a:t>
            </a:r>
          </a:p>
        </p:txBody>
      </p:sp>
      <p:sp>
        <p:nvSpPr>
          <p:cNvPr id="6" name="Rectangle 5"/>
          <p:cNvSpPr/>
          <p:nvPr/>
        </p:nvSpPr>
        <p:spPr>
          <a:xfrm>
            <a:off x="418188" y="745009"/>
            <a:ext cx="1101584" cy="369332"/>
          </a:xfrm>
          <a:prstGeom prst="rect">
            <a:avLst/>
          </a:prstGeom>
        </p:spPr>
        <p:txBody>
          <a:bodyPr wrap="none">
            <a:spAutoFit/>
          </a:bodyPr>
          <a:lstStyle/>
          <a:p>
            <a:pPr marL="285750" indent="-285750" algn="ctr">
              <a:buFont typeface="Wingdings" panose="05000000000000000000" pitchFamily="2" charset="2"/>
              <a:buChar char="Ø"/>
            </a:pPr>
            <a:r>
              <a:rPr lang="en-US" b="1" u="sng" dirty="0">
                <a:ln w="0"/>
                <a:solidFill>
                  <a:schemeClr val="bg1">
                    <a:lumMod val="65000"/>
                  </a:schemeClr>
                </a:solidFill>
                <a:effectLst>
                  <a:outerShdw blurRad="38100" dist="19050" dir="2700000" algn="tl" rotWithShape="0">
                    <a:schemeClr val="dk1">
                      <a:alpha val="40000"/>
                    </a:schemeClr>
                  </a:outerShdw>
                </a:effectLst>
              </a:rPr>
              <a:t>Input :</a:t>
            </a:r>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3240" y="1114341"/>
            <a:ext cx="5012780" cy="1931222"/>
          </a:xfrm>
        </p:spPr>
      </p:pic>
      <p:sp>
        <p:nvSpPr>
          <p:cNvPr id="11" name="Rectangle 10"/>
          <p:cNvSpPr/>
          <p:nvPr/>
        </p:nvSpPr>
        <p:spPr>
          <a:xfrm>
            <a:off x="418188" y="3145529"/>
            <a:ext cx="1276310" cy="369332"/>
          </a:xfrm>
          <a:prstGeom prst="rect">
            <a:avLst/>
          </a:prstGeom>
        </p:spPr>
        <p:txBody>
          <a:bodyPr wrap="none">
            <a:spAutoFit/>
          </a:bodyPr>
          <a:lstStyle/>
          <a:p>
            <a:pPr marL="285750" indent="-285750" algn="ctr">
              <a:buFont typeface="Wingdings" panose="05000000000000000000" pitchFamily="2" charset="2"/>
              <a:buChar char="Ø"/>
            </a:pPr>
            <a:r>
              <a:rPr lang="en-US" b="1" u="sng" dirty="0">
                <a:ln w="0"/>
                <a:solidFill>
                  <a:schemeClr val="bg1">
                    <a:lumMod val="65000"/>
                  </a:schemeClr>
                </a:solidFill>
                <a:effectLst>
                  <a:outerShdw blurRad="38100" dist="19050" dir="2700000" algn="tl" rotWithShape="0">
                    <a:schemeClr val="dk1">
                      <a:alpha val="40000"/>
                    </a:schemeClr>
                  </a:outerShdw>
                </a:effectLst>
              </a:rPr>
              <a:t>Output :</a:t>
            </a:r>
            <a:endParaRPr lang="en-US" b="1" u="sng" dirty="0">
              <a:ln w="0"/>
              <a:solidFill>
                <a:schemeClr val="bg1">
                  <a:lumMod val="65000"/>
                </a:schemeClr>
              </a:solidFill>
              <a:effectLst>
                <a:outerShdw blurRad="38100" dist="19050" dir="2700000" algn="tl" rotWithShape="0">
                  <a:schemeClr val="dk1">
                    <a:alpha val="40000"/>
                  </a:schemeClr>
                </a:outerShdw>
              </a:effectLst>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240" y="3514861"/>
            <a:ext cx="3172268" cy="1505160"/>
          </a:xfrm>
          <a:prstGeom prst="rect">
            <a:avLst/>
          </a:prstGeom>
        </p:spPr>
      </p:pic>
    </p:spTree>
    <p:extLst>
      <p:ext uri="{BB962C8B-B14F-4D97-AF65-F5344CB8AC3E}">
        <p14:creationId xmlns:p14="http://schemas.microsoft.com/office/powerpoint/2010/main" val="220088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4574" y="209778"/>
            <a:ext cx="6737212" cy="612473"/>
          </a:xfrm>
        </p:spPr>
        <p:txBody>
          <a:bodyPr>
            <a:noAutofit/>
          </a:bodyPr>
          <a:lstStyle/>
          <a:p>
            <a:r>
              <a:rPr lang="en-US" sz="1600" dirty="0" smtClean="0">
                <a:effectLst/>
              </a:rPr>
              <a:t>5. Return </a:t>
            </a:r>
            <a:r>
              <a:rPr lang="en-US" sz="1600" dirty="0">
                <a:effectLst/>
              </a:rPr>
              <a:t>each day of the week and the number of sales that occurred on that day of the week, as well as the average price in ETH. </a:t>
            </a:r>
            <a:r>
              <a:rPr lang="en-US" sz="1600" dirty="0" smtClean="0">
                <a:effectLst/>
              </a:rPr>
              <a:t/>
            </a:r>
            <a:br>
              <a:rPr lang="en-US" sz="1600" dirty="0" smtClean="0">
                <a:effectLst/>
              </a:rPr>
            </a:br>
            <a:r>
              <a:rPr lang="en-US" sz="1600" dirty="0" smtClean="0">
                <a:effectLst/>
              </a:rPr>
              <a:t>Order </a:t>
            </a:r>
            <a:r>
              <a:rPr lang="en-US" sz="1600" dirty="0">
                <a:effectLst/>
              </a:rPr>
              <a:t>by the count of transactions in ascending order.</a:t>
            </a:r>
            <a:r>
              <a:rPr lang="en-US" sz="1800" dirty="0">
                <a:effectLst/>
              </a:rPr>
              <a:t/>
            </a:r>
            <a:br>
              <a:rPr lang="en-US" sz="1800" dirty="0">
                <a:effectLst/>
              </a:rPr>
            </a:br>
            <a:endParaRPr lang="en-US" sz="18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4574" y="1191583"/>
            <a:ext cx="5632980" cy="1948881"/>
          </a:xfrm>
        </p:spPr>
      </p:pic>
      <p:sp>
        <p:nvSpPr>
          <p:cNvPr id="6" name="Rectangle 5"/>
          <p:cNvSpPr/>
          <p:nvPr/>
        </p:nvSpPr>
        <p:spPr>
          <a:xfrm>
            <a:off x="464574" y="822251"/>
            <a:ext cx="1101584" cy="369332"/>
          </a:xfrm>
          <a:prstGeom prst="rect">
            <a:avLst/>
          </a:prstGeom>
        </p:spPr>
        <p:txBody>
          <a:bodyPr wrap="none">
            <a:spAutoFit/>
          </a:bodyPr>
          <a:lstStyle/>
          <a:p>
            <a:pPr marL="285750" indent="-285750" algn="ctr">
              <a:buFont typeface="Wingdings" panose="05000000000000000000" pitchFamily="2" charset="2"/>
              <a:buChar char="Ø"/>
            </a:pPr>
            <a:r>
              <a:rPr lang="en-US" b="1" u="sng" dirty="0">
                <a:ln w="0"/>
                <a:solidFill>
                  <a:schemeClr val="bg1">
                    <a:lumMod val="65000"/>
                  </a:schemeClr>
                </a:solidFill>
                <a:effectLst>
                  <a:outerShdw blurRad="38100" dist="19050" dir="2700000" algn="tl" rotWithShape="0">
                    <a:schemeClr val="dk1">
                      <a:alpha val="40000"/>
                    </a:schemeClr>
                  </a:outerShdw>
                </a:effectLst>
              </a:rPr>
              <a:t>Input :</a:t>
            </a:r>
            <a:endParaRPr lang="en-US" b="1" u="sng" dirty="0">
              <a:ln w="0"/>
              <a:solidFill>
                <a:schemeClr val="bg1">
                  <a:lumMod val="65000"/>
                </a:schemeClr>
              </a:solidFill>
              <a:effectLst>
                <a:outerShdw blurRad="38100" dist="19050" dir="2700000" algn="tl" rotWithShape="0">
                  <a:schemeClr val="dk1">
                    <a:alpha val="40000"/>
                  </a:schemeClr>
                </a:outerShdw>
              </a:effectLst>
            </a:endParaRPr>
          </a:p>
        </p:txBody>
      </p:sp>
      <p:sp>
        <p:nvSpPr>
          <p:cNvPr id="8" name="Rectangle 7"/>
          <p:cNvSpPr/>
          <p:nvPr/>
        </p:nvSpPr>
        <p:spPr>
          <a:xfrm>
            <a:off x="377211" y="3266042"/>
            <a:ext cx="1276310" cy="369332"/>
          </a:xfrm>
          <a:prstGeom prst="rect">
            <a:avLst/>
          </a:prstGeom>
        </p:spPr>
        <p:txBody>
          <a:bodyPr wrap="none">
            <a:spAutoFit/>
          </a:bodyPr>
          <a:lstStyle/>
          <a:p>
            <a:pPr marL="285750" indent="-285750" algn="ctr">
              <a:buFont typeface="Wingdings" panose="05000000000000000000" pitchFamily="2" charset="2"/>
              <a:buChar char="Ø"/>
            </a:pPr>
            <a:r>
              <a:rPr lang="en-US" b="1" u="sng" dirty="0">
                <a:ln w="0"/>
                <a:solidFill>
                  <a:schemeClr val="bg1">
                    <a:lumMod val="65000"/>
                  </a:schemeClr>
                </a:solidFill>
                <a:effectLst>
                  <a:outerShdw blurRad="38100" dist="19050" dir="2700000" algn="tl" rotWithShape="0">
                    <a:schemeClr val="dk1">
                      <a:alpha val="40000"/>
                    </a:schemeClr>
                  </a:outerShdw>
                </a:effectLst>
              </a:rPr>
              <a:t>Output :</a:t>
            </a:r>
            <a:endParaRPr lang="en-US" b="1" u="sng" dirty="0">
              <a:ln w="0"/>
              <a:solidFill>
                <a:schemeClr val="bg1">
                  <a:lumMod val="65000"/>
                </a:schemeClr>
              </a:solidFill>
              <a:effectLst>
                <a:outerShdw blurRad="38100" dist="19050" dir="2700000" algn="tl" rotWithShape="0">
                  <a:schemeClr val="dk1">
                    <a:alpha val="40000"/>
                  </a:schemeClr>
                </a:outerShdw>
              </a:effectLst>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951" y="3635374"/>
            <a:ext cx="3762900" cy="1343212"/>
          </a:xfrm>
          <a:prstGeom prst="rect">
            <a:avLst/>
          </a:prstGeom>
        </p:spPr>
      </p:pic>
    </p:spTree>
    <p:extLst>
      <p:ext uri="{BB962C8B-B14F-4D97-AF65-F5344CB8AC3E}">
        <p14:creationId xmlns:p14="http://schemas.microsoft.com/office/powerpoint/2010/main" val="1840495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4574" y="0"/>
            <a:ext cx="6555658" cy="725349"/>
          </a:xfrm>
        </p:spPr>
        <p:txBody>
          <a:bodyPr>
            <a:noAutofit/>
          </a:bodyPr>
          <a:lstStyle/>
          <a:p>
            <a:r>
              <a:rPr lang="en-US" sz="1400" dirty="0" smtClean="0">
                <a:effectLst/>
              </a:rPr>
              <a:t>6. Construct </a:t>
            </a:r>
            <a:r>
              <a:rPr lang="en-US" sz="1400" dirty="0">
                <a:effectLst/>
              </a:rPr>
              <a:t>a column that describes each sale and is called summary. The sentence should include who sold the NFT name, who bought the NFT, who sold the NFT, the date, and what price it was sold for in USD rounded to the nearest thousandth</a:t>
            </a:r>
            <a:endParaRPr lang="en-US" sz="1400"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0199" y="1064140"/>
            <a:ext cx="4624313" cy="2446521"/>
          </a:xfrm>
        </p:spPr>
      </p:pic>
      <p:sp>
        <p:nvSpPr>
          <p:cNvPr id="6" name="Rectangle 5"/>
          <p:cNvSpPr/>
          <p:nvPr/>
        </p:nvSpPr>
        <p:spPr>
          <a:xfrm>
            <a:off x="464574" y="694808"/>
            <a:ext cx="1101584" cy="369332"/>
          </a:xfrm>
          <a:prstGeom prst="rect">
            <a:avLst/>
          </a:prstGeom>
        </p:spPr>
        <p:txBody>
          <a:bodyPr wrap="none">
            <a:spAutoFit/>
          </a:bodyPr>
          <a:lstStyle/>
          <a:p>
            <a:pPr marL="285750" indent="-285750" algn="ctr">
              <a:buFont typeface="Wingdings" panose="05000000000000000000" pitchFamily="2" charset="2"/>
              <a:buChar char="Ø"/>
            </a:pPr>
            <a:r>
              <a:rPr lang="en-US" b="1" u="sng" dirty="0">
                <a:ln w="0"/>
                <a:solidFill>
                  <a:schemeClr val="bg1">
                    <a:lumMod val="65000"/>
                  </a:schemeClr>
                </a:solidFill>
                <a:effectLst>
                  <a:outerShdw blurRad="38100" dist="19050" dir="2700000" algn="tl" rotWithShape="0">
                    <a:schemeClr val="dk1">
                      <a:alpha val="40000"/>
                    </a:schemeClr>
                  </a:outerShdw>
                </a:effectLst>
              </a:rPr>
              <a:t>Input :</a:t>
            </a:r>
            <a:endParaRPr lang="en-US" b="1" u="sng" dirty="0">
              <a:ln w="0"/>
              <a:solidFill>
                <a:schemeClr val="bg1">
                  <a:lumMod val="65000"/>
                </a:schemeClr>
              </a:solidFill>
              <a:effectLst>
                <a:outerShdw blurRad="38100" dist="19050" dir="2700000" algn="tl" rotWithShape="0">
                  <a:schemeClr val="dk1">
                    <a:alpha val="40000"/>
                  </a:schemeClr>
                </a:outerShdw>
              </a:effectLst>
            </a:endParaRPr>
          </a:p>
        </p:txBody>
      </p:sp>
      <p:sp>
        <p:nvSpPr>
          <p:cNvPr id="7" name="Rectangle 6"/>
          <p:cNvSpPr/>
          <p:nvPr/>
        </p:nvSpPr>
        <p:spPr>
          <a:xfrm>
            <a:off x="433526" y="3480120"/>
            <a:ext cx="1276310" cy="369332"/>
          </a:xfrm>
          <a:prstGeom prst="rect">
            <a:avLst/>
          </a:prstGeom>
        </p:spPr>
        <p:txBody>
          <a:bodyPr wrap="none">
            <a:spAutoFit/>
          </a:bodyPr>
          <a:lstStyle/>
          <a:p>
            <a:pPr marL="285750" indent="-285750" algn="ctr">
              <a:buFont typeface="Wingdings" panose="05000000000000000000" pitchFamily="2" charset="2"/>
              <a:buChar char="Ø"/>
            </a:pPr>
            <a:r>
              <a:rPr lang="en-US" b="1" u="sng" dirty="0">
                <a:ln w="0"/>
                <a:solidFill>
                  <a:schemeClr val="bg1">
                    <a:lumMod val="65000"/>
                  </a:schemeClr>
                </a:solidFill>
                <a:effectLst>
                  <a:outerShdw blurRad="38100" dist="19050" dir="2700000" algn="tl" rotWithShape="0">
                    <a:schemeClr val="dk1">
                      <a:alpha val="40000"/>
                    </a:schemeClr>
                  </a:outerShdw>
                </a:effectLst>
              </a:rPr>
              <a:t>Output :</a:t>
            </a:r>
            <a:endParaRPr lang="en-US" b="1" u="sng" dirty="0">
              <a:ln w="0"/>
              <a:solidFill>
                <a:schemeClr val="bg1">
                  <a:lumMod val="65000"/>
                </a:schemeClr>
              </a:solidFill>
              <a:effectLst>
                <a:outerShdw blurRad="38100" dist="19050" dir="2700000" algn="tl" rotWithShape="0">
                  <a:schemeClr val="dk1">
                    <a:alpha val="40000"/>
                  </a:schemeClr>
                </a:outerShdw>
              </a:effectLst>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199" y="3833554"/>
            <a:ext cx="3542849" cy="1280876"/>
          </a:xfrm>
          <a:prstGeom prst="rect">
            <a:avLst/>
          </a:prstGeom>
        </p:spPr>
      </p:pic>
    </p:spTree>
    <p:extLst>
      <p:ext uri="{BB962C8B-B14F-4D97-AF65-F5344CB8AC3E}">
        <p14:creationId xmlns:p14="http://schemas.microsoft.com/office/powerpoint/2010/main" val="39284165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653</Words>
  <Application>Microsoft Office PowerPoint</Application>
  <PresentationFormat>On-screen Show (16:9)</PresentationFormat>
  <Paragraphs>42</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Wingdings</vt:lpstr>
      <vt:lpstr>Office Theme</vt:lpstr>
      <vt:lpstr>Data Analysis  using SQL</vt:lpstr>
      <vt:lpstr>Discription:- </vt:lpstr>
      <vt:lpstr>1. How many sales occurred during this time period? </vt:lpstr>
      <vt:lpstr>2. Return the top 5 most expensive transactions (by USD price) for this dataset. Return the name, ETH price, and USD price, as well as the date. </vt:lpstr>
      <vt:lpstr>3.Return a table with a row for each transaction with an event column, a USD price column, and a moving average of USD price that averages the last 50 transactions. </vt:lpstr>
      <vt:lpstr>Output :</vt:lpstr>
      <vt:lpstr>4. Return all the NFT names and their average sale price in USD. Sort descending. Name the average column as average_price.</vt:lpstr>
      <vt:lpstr>5. Return each day of the week and the number of sales that occurred on that day of the week, as well as the average price in ETH.  Order by the count of transactions in ascending order. </vt:lpstr>
      <vt:lpstr>6. Construct a column that describes each sale and is called summary. The sentence should include who sold the NFT name, who bought the NFT, who sold the NFT, the date, and what price it was sold for in USD rounded to the nearest thousandth</vt:lpstr>
      <vt:lpstr>7. Create a view called “1919_purchases” and contains any sales where “0x1919db36ca2fa2e15f9000fd9cdc2edcf863e685” was the buyer. </vt:lpstr>
      <vt:lpstr>8. Create a histogram of ETH price ranges. Round to the nearest hundred value.</vt:lpstr>
      <vt:lpstr>9. Return a unioned query that contains the highest price each NFT was bought for and a new column called status saying “highest” with a query that has the lowest price each NFT was bought for and the status column saying “lowest”. The table should have a name column, a price column called price, and a status column.Order the result set by the name of the NFT, and the status, in ascending. </vt:lpstr>
      <vt:lpstr>10. What NFT sold the most each month / year combination? Also, what was the name and the price in USD? Order in chronological format.  </vt:lpstr>
      <vt:lpstr>11. Return the total volume (sum of all sales), round to the nearest hundred on a monthly basis (month/year). </vt:lpstr>
      <vt:lpstr>12 . Create an “estimated average value calculator” that has a representative price of the collection every day based off of these criteria:  - Exclude all daily outlier sales where the purchase price is below 10% of the daily average price  - Take the daily average of remaining transactions  a) First create a query that will be used as a subquery. Select the event date, the USD price, and the average USD price for each day using a window function. Save it as a temporary table.  b) Use the table you created in Part A to filter out rows where the USD prices is below 10% of the daily average and return a new estimated value which is just the daily average of the filtered data.  </vt:lpstr>
      <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2024-09-22T07:19:27Z</dcterms:modified>
</cp:coreProperties>
</file>