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9" r:id="rId3"/>
    <p:sldId id="260" r:id="rId4"/>
    <p:sldId id="261" r:id="rId5"/>
    <p:sldId id="263" r:id="rId6"/>
    <p:sldId id="266" r:id="rId7"/>
    <p:sldId id="264" r:id="rId8"/>
    <p:sldId id="267" r:id="rId9"/>
    <p:sldId id="269" r:id="rId10"/>
    <p:sldId id="26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69"/>
    <p:restoredTop sz="96296"/>
  </p:normalViewPr>
  <p:slideViewPr>
    <p:cSldViewPr snapToGrid="0">
      <p:cViewPr>
        <p:scale>
          <a:sx n="78" d="100"/>
          <a:sy n="78" d="100"/>
        </p:scale>
        <p:origin x="560"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0BE2F-7F71-BE4A-947E-3DB79D7738E5}" type="datetimeFigureOut">
              <a:rPr lang="en-US" smtClean="0"/>
              <a:t>5/10/23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2C2B-34CA-9046-AB17-71BD67EEA2EC}" type="slidenum">
              <a:rPr lang="en-US" smtClean="0"/>
              <a:t>‹#›</a:t>
            </a:fld>
            <a:endParaRPr lang="en-US"/>
          </a:p>
        </p:txBody>
      </p:sp>
    </p:spTree>
    <p:extLst>
      <p:ext uri="{BB962C8B-B14F-4D97-AF65-F5344CB8AC3E}">
        <p14:creationId xmlns:p14="http://schemas.microsoft.com/office/powerpoint/2010/main" val="37847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CC2C2B-34CA-9046-AB17-71BD67EEA2EC}" type="slidenum">
              <a:rPr lang="en-US" smtClean="0"/>
              <a:t>4</a:t>
            </a:fld>
            <a:endParaRPr lang="en-US"/>
          </a:p>
        </p:txBody>
      </p:sp>
    </p:spTree>
    <p:extLst>
      <p:ext uri="{BB962C8B-B14F-4D97-AF65-F5344CB8AC3E}">
        <p14:creationId xmlns:p14="http://schemas.microsoft.com/office/powerpoint/2010/main" val="92067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CC2C2B-34CA-9046-AB17-71BD67EEA2EC}" type="slidenum">
              <a:rPr lang="en-US" smtClean="0"/>
              <a:t>8</a:t>
            </a:fld>
            <a:endParaRPr lang="en-US"/>
          </a:p>
        </p:txBody>
      </p:sp>
    </p:spTree>
    <p:extLst>
      <p:ext uri="{BB962C8B-B14F-4D97-AF65-F5344CB8AC3E}">
        <p14:creationId xmlns:p14="http://schemas.microsoft.com/office/powerpoint/2010/main" val="1738729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1277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966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5618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110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22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22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0244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4208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2792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0597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5/9/23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0711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5/9/23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82236050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8CB37-F4AC-6173-9A0A-A4B73A57837A}"/>
              </a:ext>
            </a:extLst>
          </p:cNvPr>
          <p:cNvSpPr>
            <a:spLocks noGrp="1"/>
          </p:cNvSpPr>
          <p:nvPr>
            <p:ph type="ctrTitle"/>
          </p:nvPr>
        </p:nvSpPr>
        <p:spPr>
          <a:xfrm>
            <a:off x="-177795" y="3987007"/>
            <a:ext cx="5994395" cy="2844800"/>
          </a:xfrm>
        </p:spPr>
        <p:txBody>
          <a:bodyPr anchor="ctr">
            <a:normAutofit/>
          </a:bodyPr>
          <a:lstStyle/>
          <a:p>
            <a:r>
              <a:rPr lang="en-US" sz="4000" b="0" i="0" dirty="0">
                <a:effectLst/>
                <a:latin typeface="Times New Roman" panose="02020603050405020304" pitchFamily="18" charset="0"/>
                <a:cs typeface="Times New Roman" panose="02020603050405020304" pitchFamily="18" charset="0"/>
              </a:rPr>
              <a:t>Fake Profile Detection in Social Media Platforms</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722BC5-C0B1-B666-2B19-360ADC824D42}"/>
              </a:ext>
            </a:extLst>
          </p:cNvPr>
          <p:cNvSpPr>
            <a:spLocks noGrp="1"/>
          </p:cNvSpPr>
          <p:nvPr>
            <p:ph type="subTitle" idx="1"/>
          </p:nvPr>
        </p:nvSpPr>
        <p:spPr>
          <a:xfrm>
            <a:off x="6654801" y="4602163"/>
            <a:ext cx="4451347" cy="1720850"/>
          </a:xfrm>
        </p:spPr>
        <p:txBody>
          <a:bodyPr anchor="ctr">
            <a:noAutofit/>
          </a:bodyPr>
          <a:lstStyle/>
          <a:p>
            <a:pPr algn="l"/>
            <a:r>
              <a:rPr lang="en-US" sz="2800" dirty="0">
                <a:latin typeface="Times New Roman" panose="02020603050405020304" pitchFamily="18" charset="0"/>
                <a:cs typeface="Times New Roman" panose="02020603050405020304" pitchFamily="18" charset="0"/>
              </a:rPr>
              <a:t>Prasanna Kumar Jeyaraman</a:t>
            </a:r>
          </a:p>
          <a:p>
            <a:pPr algn="l"/>
            <a:r>
              <a:rPr lang="en-US" sz="2800" dirty="0">
                <a:latin typeface="Times New Roman" panose="02020603050405020304" pitchFamily="18" charset="0"/>
                <a:cs typeface="Times New Roman" panose="02020603050405020304" pitchFamily="18" charset="0"/>
              </a:rPr>
              <a:t>1001848479</a:t>
            </a:r>
          </a:p>
          <a:p>
            <a:pPr algn="l"/>
            <a:r>
              <a:rPr lang="en-US" sz="2800" dirty="0">
                <a:latin typeface="Times New Roman" panose="02020603050405020304" pitchFamily="18" charset="0"/>
                <a:cs typeface="Times New Roman" panose="02020603050405020304" pitchFamily="18" charset="0"/>
              </a:rPr>
              <a:t>IE 6318</a:t>
            </a:r>
          </a:p>
        </p:txBody>
      </p:sp>
      <p:pic>
        <p:nvPicPr>
          <p:cNvPr id="22" name="Picture 3" descr="Display stock market numbers">
            <a:extLst>
              <a:ext uri="{FF2B5EF4-FFF2-40B4-BE49-F238E27FC236}">
                <a16:creationId xmlns:a16="http://schemas.microsoft.com/office/drawing/2014/main" id="{27DEF047-037F-B21E-E335-ED778CC2B115}"/>
              </a:ext>
            </a:extLst>
          </p:cNvPr>
          <p:cNvPicPr>
            <a:picLocks noChangeAspect="1"/>
          </p:cNvPicPr>
          <p:nvPr/>
        </p:nvPicPr>
        <p:blipFill rotWithShape="1">
          <a:blip r:embed="rId4"/>
          <a:srcRect t="23884" b="26784"/>
          <a:stretch/>
        </p:blipFill>
        <p:spPr>
          <a:xfrm>
            <a:off x="20" y="10"/>
            <a:ext cx="12191977" cy="4014777"/>
          </a:xfrm>
          <a:prstGeom prst="rect">
            <a:avLst/>
          </a:prstGeom>
        </p:spPr>
      </p:pic>
      <p:cxnSp>
        <p:nvCxnSpPr>
          <p:cNvPr id="23"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udio 4">
            <a:hlinkClick r:id="" action="ppaction://media"/>
            <a:extLst>
              <a:ext uri="{FF2B5EF4-FFF2-40B4-BE49-F238E27FC236}">
                <a16:creationId xmlns:a16="http://schemas.microsoft.com/office/drawing/2014/main" id="{FF65CDAD-B647-6208-7FBE-AB00E8052D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28011294"/>
      </p:ext>
    </p:extLst>
  </p:cSld>
  <p:clrMapOvr>
    <a:masterClrMapping/>
  </p:clrMapOvr>
  <mc:AlternateContent xmlns:mc="http://schemas.openxmlformats.org/markup-compatibility/2006">
    <mc:Choice xmlns:p14="http://schemas.microsoft.com/office/powerpoint/2010/main" Requires="p14">
      <p:transition spd="slow" p14:dur="2000" advTm="16161"/>
    </mc:Choice>
    <mc:Fallback>
      <p:transition spd="slow" advTm="161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p:txBody>
          <a:bodyPr/>
          <a:lstStyle/>
          <a:p>
            <a:r>
              <a:rPr lang="en-US" sz="3200" b="1" dirty="0" err="1">
                <a:latin typeface="Times New Roman" panose="02020603050405020304" pitchFamily="18" charset="0"/>
                <a:cs typeface="Times New Roman" panose="02020603050405020304" pitchFamily="18" charset="0"/>
              </a:rPr>
              <a:t>REsult</a:t>
            </a:r>
            <a:endParaRPr lang="en-US" sz="32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1B7282FC-01F6-4B5E-A91D-85DDA0F45BA1}"/>
              </a:ext>
            </a:extLst>
          </p:cNvPr>
          <p:cNvGraphicFramePr>
            <a:graphicFrameLocks noGrp="1"/>
          </p:cNvGraphicFramePr>
          <p:nvPr>
            <p:ph idx="1"/>
            <p:extLst>
              <p:ext uri="{D42A27DB-BD31-4B8C-83A1-F6EECF244321}">
                <p14:modId xmlns:p14="http://schemas.microsoft.com/office/powerpoint/2010/main" val="683772504"/>
              </p:ext>
            </p:extLst>
          </p:nvPr>
        </p:nvGraphicFramePr>
        <p:xfrm>
          <a:off x="1218985" y="2658605"/>
          <a:ext cx="10026650" cy="1371600"/>
        </p:xfrm>
        <a:graphic>
          <a:graphicData uri="http://schemas.openxmlformats.org/drawingml/2006/table">
            <a:tbl>
              <a:tblPr firstRow="1" bandRow="1">
                <a:tableStyleId>{5C22544A-7EE6-4342-B048-85BDC9FD1C3A}</a:tableStyleId>
              </a:tblPr>
              <a:tblGrid>
                <a:gridCol w="5013325">
                  <a:extLst>
                    <a:ext uri="{9D8B030D-6E8A-4147-A177-3AD203B41FA5}">
                      <a16:colId xmlns:a16="http://schemas.microsoft.com/office/drawing/2014/main" val="3998398909"/>
                    </a:ext>
                  </a:extLst>
                </a:gridCol>
                <a:gridCol w="5013325">
                  <a:extLst>
                    <a:ext uri="{9D8B030D-6E8A-4147-A177-3AD203B41FA5}">
                      <a16:colId xmlns:a16="http://schemas.microsoft.com/office/drawing/2014/main" val="1676718320"/>
                    </a:ext>
                  </a:extLst>
                </a:gridCol>
              </a:tblGrid>
              <a:tr h="370840">
                <a:tc>
                  <a:txBody>
                    <a:bodyPr/>
                    <a:lstStyle/>
                    <a:p>
                      <a:r>
                        <a:rPr lang="en-US" sz="2400" dirty="0">
                          <a:latin typeface="Times New Roman" panose="02020603050405020304" pitchFamily="18" charset="0"/>
                          <a:cs typeface="Times New Roman" panose="02020603050405020304" pitchFamily="18" charset="0"/>
                        </a:rPr>
                        <a:t>Prediction Model</a:t>
                      </a:r>
                    </a:p>
                  </a:txBody>
                  <a:tcPr/>
                </a:tc>
                <a:tc>
                  <a:txBody>
                    <a:bodyPr/>
                    <a:lstStyle/>
                    <a:p>
                      <a:r>
                        <a:rPr lang="en-US" sz="2400" dirty="0">
                          <a:latin typeface="Times New Roman" panose="02020603050405020304" pitchFamily="18" charset="0"/>
                          <a:cs typeface="Times New Roman" panose="02020603050405020304" pitchFamily="18" charset="0"/>
                        </a:rPr>
                        <a:t>Accuracy Rate</a:t>
                      </a:r>
                    </a:p>
                  </a:txBody>
                  <a:tcPr/>
                </a:tc>
                <a:extLst>
                  <a:ext uri="{0D108BD9-81ED-4DB2-BD59-A6C34878D82A}">
                    <a16:rowId xmlns:a16="http://schemas.microsoft.com/office/drawing/2014/main" val="4237637326"/>
                  </a:ext>
                </a:extLst>
              </a:tr>
              <a:tr h="370840">
                <a:tc>
                  <a:txBody>
                    <a:bodyPr/>
                    <a:lstStyle/>
                    <a:p>
                      <a:r>
                        <a:rPr lang="en-US" sz="2400" b="0" i="0" dirty="0">
                          <a:effectLst/>
                          <a:latin typeface="Times New Roman" panose="02020603050405020304" pitchFamily="18" charset="0"/>
                          <a:cs typeface="Times New Roman" panose="02020603050405020304" pitchFamily="18" charset="0"/>
                        </a:rPr>
                        <a:t>Gaussian Naïve Bayes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70.8%</a:t>
                      </a:r>
                    </a:p>
                  </a:txBody>
                  <a:tcPr/>
                </a:tc>
                <a:extLst>
                  <a:ext uri="{0D108BD9-81ED-4DB2-BD59-A6C34878D82A}">
                    <a16:rowId xmlns:a16="http://schemas.microsoft.com/office/drawing/2014/main" val="1691900884"/>
                  </a:ext>
                </a:extLst>
              </a:tr>
              <a:tr h="370840">
                <a:tc>
                  <a:txBody>
                    <a:bodyPr/>
                    <a:lstStyle/>
                    <a:p>
                      <a:r>
                        <a:rPr lang="en-US" sz="2400" b="0" i="0" dirty="0">
                          <a:effectLst/>
                          <a:latin typeface="Times New Roman" panose="02020603050405020304" pitchFamily="18" charset="0"/>
                          <a:cs typeface="Times New Roman" panose="02020603050405020304" pitchFamily="18" charset="0"/>
                        </a:rPr>
                        <a:t>KNN with Manhattan distance</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91.6%</a:t>
                      </a:r>
                    </a:p>
                  </a:txBody>
                  <a:tcPr/>
                </a:tc>
                <a:extLst>
                  <a:ext uri="{0D108BD9-81ED-4DB2-BD59-A6C34878D82A}">
                    <a16:rowId xmlns:a16="http://schemas.microsoft.com/office/drawing/2014/main" val="1396356353"/>
                  </a:ext>
                </a:extLst>
              </a:tr>
            </a:tbl>
          </a:graphicData>
        </a:graphic>
      </p:graphicFrame>
      <p:sp>
        <p:nvSpPr>
          <p:cNvPr id="6" name="TextBox 5">
            <a:extLst>
              <a:ext uri="{FF2B5EF4-FFF2-40B4-BE49-F238E27FC236}">
                <a16:creationId xmlns:a16="http://schemas.microsoft.com/office/drawing/2014/main" id="{82DFA61B-04C5-A1C7-7C7B-0DAFD7B47B9D}"/>
              </a:ext>
            </a:extLst>
          </p:cNvPr>
          <p:cNvSpPr txBox="1"/>
          <p:nvPr/>
        </p:nvSpPr>
        <p:spPr>
          <a:xfrm>
            <a:off x="1422400" y="4292600"/>
            <a:ext cx="9486900" cy="175432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 demonstrated above, this prediction model is validated using two different classifiers. It can be seen clearly that KNN performs better than Gaussian model</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Audio 7">
            <a:hlinkClick r:id="" action="ppaction://media"/>
            <a:extLst>
              <a:ext uri="{FF2B5EF4-FFF2-40B4-BE49-F238E27FC236}">
                <a16:creationId xmlns:a16="http://schemas.microsoft.com/office/drawing/2014/main" id="{3635E9DC-BCFA-0F0E-C93F-2D3E5797082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830396215"/>
      </p:ext>
    </p:extLst>
  </p:cSld>
  <p:clrMapOvr>
    <a:masterClrMapping/>
  </p:clrMapOvr>
  <mc:AlternateContent xmlns:mc="http://schemas.openxmlformats.org/markup-compatibility/2006">
    <mc:Choice xmlns:p14="http://schemas.microsoft.com/office/powerpoint/2010/main" Requires="p14">
      <p:transition spd="slow" p14:dur="2000" advTm="19365"/>
    </mc:Choice>
    <mc:Fallback>
      <p:transition spd="slow" advTm="193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p:txBody>
          <a:bodyPr vert="horz" lIns="0" tIns="0" rIns="0" bIns="0" rtlCol="0" anchor="t" anchorCtr="0">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6E941E-6F5C-F9CE-3126-06B3A2B91EBE}"/>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It is possible to train a machine learning model to estimate the possibility that a social media account is fraudulent using these and other pertinent information.</a:t>
            </a:r>
          </a:p>
          <a:p>
            <a:r>
              <a:rPr lang="en-US" sz="2400" b="0" i="0" dirty="0">
                <a:effectLst/>
                <a:latin typeface="Times New Roman" panose="02020603050405020304" pitchFamily="18" charset="0"/>
                <a:cs typeface="Times New Roman" panose="02020603050405020304" pitchFamily="18" charset="0"/>
              </a:rPr>
              <a:t> The development of an accurate fake social media account detection algorithm, however, would probably necessitate a sizable and varied dataset of actual and fake accounts, as well as rigorous feature engineering and model selection.</a:t>
            </a:r>
          </a:p>
          <a:p>
            <a:r>
              <a:rPr lang="en-US" sz="2400" b="0" i="0" dirty="0">
                <a:effectLst/>
                <a:latin typeface="Times New Roman" panose="02020603050405020304" pitchFamily="18" charset="0"/>
                <a:cs typeface="Times New Roman" panose="02020603050405020304" pitchFamily="18" charset="0"/>
              </a:rPr>
              <a:t>Additionally, it would be crucial to keep the model updated as phony accounts develop and alter over time.</a:t>
            </a:r>
          </a:p>
        </p:txBody>
      </p:sp>
      <p:pic>
        <p:nvPicPr>
          <p:cNvPr id="6" name="Audio 5">
            <a:hlinkClick r:id="" action="ppaction://media"/>
            <a:extLst>
              <a:ext uri="{FF2B5EF4-FFF2-40B4-BE49-F238E27FC236}">
                <a16:creationId xmlns:a16="http://schemas.microsoft.com/office/drawing/2014/main" id="{4A98065E-C099-C1A0-2234-1AD22C8D1C2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90740002"/>
      </p:ext>
    </p:extLst>
  </p:cSld>
  <p:clrMapOvr>
    <a:masterClrMapping/>
  </p:clrMapOvr>
  <mc:AlternateContent xmlns:mc="http://schemas.openxmlformats.org/markup-compatibility/2006">
    <mc:Choice xmlns:p14="http://schemas.microsoft.com/office/powerpoint/2010/main" Requires="p14">
      <p:transition spd="slow" p14:dur="2000" advTm="35979"/>
    </mc:Choice>
    <mc:Fallback>
      <p:transition spd="slow" advTm="359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16E941E-6F5C-F9CE-3126-06B3A2B91EBE}"/>
              </a:ext>
            </a:extLst>
          </p:cNvPr>
          <p:cNvSpPr>
            <a:spLocks noGrp="1"/>
          </p:cNvSpPr>
          <p:nvPr>
            <p:ph idx="1"/>
          </p:nvPr>
        </p:nvSpPr>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All social media sites have an increasing amount of bogus profiles, which is harmful on many different levels.</a:t>
            </a:r>
          </a:p>
          <a:p>
            <a:r>
              <a:rPr lang="en-US" sz="2400" b="0" i="0" dirty="0">
                <a:effectLst/>
                <a:latin typeface="Times New Roman" panose="02020603050405020304" pitchFamily="18" charset="0"/>
                <a:cs typeface="Times New Roman" panose="02020603050405020304" pitchFamily="18" charset="0"/>
              </a:rPr>
              <a:t>Social media platforms have tens of millions of fake users, which puts users' security and privacy at risk.</a:t>
            </a: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 Identification of fake users in these networks is crucial for improving user experience and safety.</a:t>
            </a:r>
          </a:p>
          <a:p>
            <a:r>
              <a:rPr lang="en-US" sz="2400" b="0" i="0" dirty="0">
                <a:effectLst/>
                <a:latin typeface="Times New Roman" panose="02020603050405020304" pitchFamily="18" charset="0"/>
                <a:cs typeface="Times New Roman" panose="02020603050405020304" pitchFamily="18" charset="0"/>
              </a:rPr>
              <a:t>The interest in verification of a legitimate profile is becoming more and more popular.</a:t>
            </a:r>
          </a:p>
        </p:txBody>
      </p:sp>
      <p:pic>
        <p:nvPicPr>
          <p:cNvPr id="4" name="Audio 3">
            <a:hlinkClick r:id="" action="ppaction://media"/>
            <a:extLst>
              <a:ext uri="{FF2B5EF4-FFF2-40B4-BE49-F238E27FC236}">
                <a16:creationId xmlns:a16="http://schemas.microsoft.com/office/drawing/2014/main" id="{87D9E507-6EA9-515E-3EF7-7D1EC8CC132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75937327"/>
      </p:ext>
    </p:extLst>
  </p:cSld>
  <p:clrMapOvr>
    <a:masterClrMapping/>
  </p:clrMapOvr>
  <mc:AlternateContent xmlns:mc="http://schemas.openxmlformats.org/markup-compatibility/2006">
    <mc:Choice xmlns:p14="http://schemas.microsoft.com/office/powerpoint/2010/main" Requires="p14">
      <p:transition spd="slow" p14:dur="2000" advTm="39787"/>
    </mc:Choice>
    <mc:Fallback>
      <p:transition spd="slow" advTm="397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16E941E-6F5C-F9CE-3126-06B3A2B91EBE}"/>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Someone's psychological well-being can be harmed by false information and impersonation.</a:t>
            </a:r>
          </a:p>
          <a:p>
            <a:r>
              <a:rPr lang="en-US" sz="2400" b="0" i="0" dirty="0">
                <a:effectLst/>
                <a:latin typeface="Times New Roman" panose="02020603050405020304" pitchFamily="18" charset="0"/>
                <a:cs typeface="Times New Roman" panose="02020603050405020304" pitchFamily="18" charset="0"/>
              </a:rPr>
              <a:t>Even though this issue primarily affects teenagers, impersonation and fraudulent accounts have a significant impact on cyberbullying, and consequently, on the psychological health and mental stability of teenagers. </a:t>
            </a:r>
          </a:p>
          <a:p>
            <a:r>
              <a:rPr lang="en-US" sz="2400" b="0" i="0" dirty="0">
                <a:effectLst/>
                <a:latin typeface="Times New Roman" panose="02020603050405020304" pitchFamily="18" charset="0"/>
                <a:cs typeface="Times New Roman" panose="02020603050405020304" pitchFamily="18" charset="0"/>
              </a:rPr>
              <a:t>The goal of this project is to create a model to recognize fake profiles on social media platforms based on the account type, followers, number of people following, date of registration, and other factors.</a:t>
            </a:r>
          </a:p>
          <a:p>
            <a:endParaRPr lang="en-US" sz="2400" b="0" i="0" dirty="0">
              <a:effectLst/>
              <a:latin typeface="Times New Roman" panose="02020603050405020304" pitchFamily="18" charset="0"/>
              <a:cs typeface="Times New Roman" panose="02020603050405020304" pitchFamily="18" charset="0"/>
            </a:endParaRPr>
          </a:p>
        </p:txBody>
      </p:sp>
      <p:pic>
        <p:nvPicPr>
          <p:cNvPr id="4" name="Audio 3">
            <a:hlinkClick r:id="" action="ppaction://media"/>
            <a:extLst>
              <a:ext uri="{FF2B5EF4-FFF2-40B4-BE49-F238E27FC236}">
                <a16:creationId xmlns:a16="http://schemas.microsoft.com/office/drawing/2014/main" id="{B063424D-6CAC-5DF9-2B25-EEA597B46B1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2152055"/>
      </p:ext>
    </p:extLst>
  </p:cSld>
  <p:clrMapOvr>
    <a:masterClrMapping/>
  </p:clrMapOvr>
  <mc:AlternateContent xmlns:mc="http://schemas.openxmlformats.org/markup-compatibility/2006">
    <mc:Choice xmlns:p14="http://schemas.microsoft.com/office/powerpoint/2010/main" Requires="p14">
      <p:transition spd="slow" p14:dur="2000" advTm="53480"/>
    </mc:Choice>
    <mc:Fallback>
      <p:transition spd="slow" advTm="534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a:xfrm>
            <a:off x="368300" y="329067"/>
            <a:ext cx="10026650" cy="655637"/>
          </a:xfrm>
        </p:spPr>
        <p:txBody>
          <a:bodyPr/>
          <a:lstStyle/>
          <a:p>
            <a:r>
              <a:rPr lang="en-US" sz="3600" b="1" dirty="0">
                <a:latin typeface="Times New Roman" panose="02020603050405020304" pitchFamily="18" charset="0"/>
                <a:cs typeface="Times New Roman" panose="02020603050405020304" pitchFamily="18" charset="0"/>
              </a:rPr>
              <a:t>DATA identification</a:t>
            </a:r>
          </a:p>
        </p:txBody>
      </p:sp>
      <p:sp>
        <p:nvSpPr>
          <p:cNvPr id="3" name="Content Placeholder 2">
            <a:extLst>
              <a:ext uri="{FF2B5EF4-FFF2-40B4-BE49-F238E27FC236}">
                <a16:creationId xmlns:a16="http://schemas.microsoft.com/office/drawing/2014/main" id="{D16E941E-6F5C-F9CE-3126-06B3A2B91EBE}"/>
              </a:ext>
            </a:extLst>
          </p:cNvPr>
          <p:cNvSpPr>
            <a:spLocks noGrp="1"/>
          </p:cNvSpPr>
          <p:nvPr>
            <p:ph idx="1"/>
          </p:nvPr>
        </p:nvSpPr>
        <p:spPr>
          <a:xfrm>
            <a:off x="368299" y="984704"/>
            <a:ext cx="11649529" cy="5735410"/>
          </a:xfrm>
        </p:spPr>
        <p:txBody>
          <a:bodyPr>
            <a:noAutofit/>
          </a:bodyPr>
          <a:lstStyle/>
          <a:p>
            <a:pPr>
              <a:lnSpc>
                <a:spcPct val="100000"/>
              </a:lnSpc>
            </a:pPr>
            <a:r>
              <a:rPr lang="en-US" sz="1800" b="0" i="0" dirty="0">
                <a:effectLst/>
                <a:latin typeface="Times New Roman" panose="02020603050405020304" pitchFamily="18" charset="0"/>
                <a:cs typeface="Times New Roman" panose="02020603050405020304" pitchFamily="18" charset="0"/>
              </a:rPr>
              <a:t>This dataset </a:t>
            </a:r>
            <a:r>
              <a:rPr lang="en-US" sz="1800" dirty="0">
                <a:latin typeface="Times New Roman" panose="02020603050405020304" pitchFamily="18" charset="0"/>
                <a:cs typeface="Times New Roman" panose="02020603050405020304" pitchFamily="18" charset="0"/>
              </a:rPr>
              <a:t>taken from Kaggle </a:t>
            </a:r>
            <a:r>
              <a:rPr lang="en-US" sz="1800" b="0" i="0" dirty="0">
                <a:effectLst/>
                <a:latin typeface="Times New Roman" panose="02020603050405020304" pitchFamily="18" charset="0"/>
                <a:cs typeface="Times New Roman" panose="02020603050405020304" pitchFamily="18" charset="0"/>
              </a:rPr>
              <a:t>contains information on 786 real users and false users of the Instagram social media network, together with 12 other parameters as follows,</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Profile Pic</a:t>
            </a:r>
          </a:p>
          <a:p>
            <a:pPr>
              <a:lnSpc>
                <a:spcPct val="100000"/>
              </a:lnSpc>
              <a:buFont typeface="+mj-lt"/>
              <a:buAutoNum type="arabicPeriod"/>
            </a:pPr>
            <a:r>
              <a:rPr lang="en-US" sz="1800" b="0" i="0" dirty="0" err="1">
                <a:effectLst/>
                <a:latin typeface="Times New Roman" panose="02020603050405020304" pitchFamily="18" charset="0"/>
                <a:cs typeface="Times New Roman" panose="02020603050405020304" pitchFamily="18" charset="0"/>
              </a:rPr>
              <a:t>Nums</a:t>
            </a:r>
            <a:r>
              <a:rPr lang="en-US" sz="1800" b="0" i="0" dirty="0">
                <a:effectLst/>
                <a:latin typeface="Times New Roman" panose="02020603050405020304" pitchFamily="18" charset="0"/>
                <a:cs typeface="Times New Roman" panose="02020603050405020304" pitchFamily="18" charset="0"/>
              </a:rPr>
              <a:t>/Length Username</a:t>
            </a:r>
          </a:p>
          <a:p>
            <a:pPr>
              <a:lnSpc>
                <a:spcPct val="100000"/>
              </a:lnSpc>
              <a:buFont typeface="+mj-lt"/>
              <a:buAutoNum type="arabicPeriod"/>
            </a:pPr>
            <a:r>
              <a:rPr lang="en-US" sz="1800" b="0" i="0" dirty="0" err="1">
                <a:effectLst/>
                <a:latin typeface="Times New Roman" panose="02020603050405020304" pitchFamily="18" charset="0"/>
                <a:cs typeface="Times New Roman" panose="02020603050405020304" pitchFamily="18" charset="0"/>
              </a:rPr>
              <a:t>Fullname</a:t>
            </a:r>
            <a:r>
              <a:rPr lang="en-US" sz="1800" b="0" i="0" dirty="0">
                <a:effectLst/>
                <a:latin typeface="Times New Roman" panose="02020603050405020304" pitchFamily="18" charset="0"/>
                <a:cs typeface="Times New Roman" panose="02020603050405020304" pitchFamily="18" charset="0"/>
              </a:rPr>
              <a:t> Words</a:t>
            </a:r>
          </a:p>
          <a:p>
            <a:pPr>
              <a:lnSpc>
                <a:spcPct val="100000"/>
              </a:lnSpc>
              <a:buFont typeface="+mj-lt"/>
              <a:buAutoNum type="arabicPeriod"/>
            </a:pPr>
            <a:r>
              <a:rPr lang="en-US" sz="1800" b="0" i="0" dirty="0" err="1">
                <a:effectLst/>
                <a:latin typeface="Times New Roman" panose="02020603050405020304" pitchFamily="18" charset="0"/>
                <a:cs typeface="Times New Roman" panose="02020603050405020304" pitchFamily="18" charset="0"/>
              </a:rPr>
              <a:t>Nums</a:t>
            </a:r>
            <a:r>
              <a:rPr lang="en-US" sz="1800" b="0" i="0" dirty="0">
                <a:effectLst/>
                <a:latin typeface="Times New Roman" panose="02020603050405020304" pitchFamily="18" charset="0"/>
                <a:cs typeface="Times New Roman" panose="02020603050405020304" pitchFamily="18" charset="0"/>
              </a:rPr>
              <a:t>/Length </a:t>
            </a:r>
            <a:r>
              <a:rPr lang="en-US" sz="1800" b="0" i="0" dirty="0" err="1">
                <a:effectLst/>
                <a:latin typeface="Times New Roman" panose="02020603050405020304" pitchFamily="18" charset="0"/>
                <a:cs typeface="Times New Roman" panose="02020603050405020304" pitchFamily="18" charset="0"/>
              </a:rPr>
              <a:t>Fullname</a:t>
            </a:r>
            <a:endParaRPr lang="en-US" sz="1800" b="0" i="0" dirty="0">
              <a:effectLst/>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Name/Username</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Description Length</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External URL</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Private</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Posts</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Followers</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Follows</a:t>
            </a:r>
          </a:p>
          <a:p>
            <a:pPr>
              <a:lnSpc>
                <a:spcPct val="10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Fake</a:t>
            </a:r>
          </a:p>
          <a:p>
            <a:pPr>
              <a:lnSpc>
                <a:spcPct val="100000"/>
              </a:lnSpc>
            </a:pPr>
            <a:endParaRPr lang="en-US" sz="1600" b="0" i="0" dirty="0">
              <a:effectLst/>
              <a:latin typeface="Times New Roman" panose="02020603050405020304" pitchFamily="18" charset="0"/>
              <a:cs typeface="Times New Roman" panose="02020603050405020304" pitchFamily="18" charset="0"/>
            </a:endParaRPr>
          </a:p>
          <a:p>
            <a:pPr>
              <a:lnSpc>
                <a:spcPct val="100000"/>
              </a:lnSpc>
            </a:pPr>
            <a:endParaRPr lang="en-US" sz="1600" b="0" i="0" dirty="0">
              <a:effectLst/>
              <a:latin typeface="Times New Roman" panose="02020603050405020304" pitchFamily="18" charset="0"/>
              <a:cs typeface="Times New Roman" panose="02020603050405020304" pitchFamily="18" charset="0"/>
            </a:endParaRPr>
          </a:p>
          <a:p>
            <a:pPr>
              <a:lnSpc>
                <a:spcPct val="100000"/>
              </a:lnSpc>
            </a:pPr>
            <a:endParaRPr lang="en-US" sz="1600" b="0" i="0" dirty="0">
              <a:effectLst/>
              <a:latin typeface="Times New Roman" panose="02020603050405020304" pitchFamily="18" charset="0"/>
              <a:cs typeface="Times New Roman" panose="02020603050405020304" pitchFamily="18" charset="0"/>
            </a:endParaRPr>
          </a:p>
        </p:txBody>
      </p:sp>
      <p:pic>
        <p:nvPicPr>
          <p:cNvPr id="8" name="Audio 7">
            <a:hlinkClick r:id="" action="ppaction://media"/>
            <a:extLst>
              <a:ext uri="{FF2B5EF4-FFF2-40B4-BE49-F238E27FC236}">
                <a16:creationId xmlns:a16="http://schemas.microsoft.com/office/drawing/2014/main" id="{71ECA7B5-B1F2-7BC2-2CFE-C066CE23CCE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05096637"/>
      </p:ext>
    </p:extLst>
  </p:cSld>
  <p:clrMapOvr>
    <a:masterClrMapping/>
  </p:clrMapOvr>
  <mc:AlternateContent xmlns:mc="http://schemas.openxmlformats.org/markup-compatibility/2006">
    <mc:Choice xmlns:p14="http://schemas.microsoft.com/office/powerpoint/2010/main" Requires="p14">
      <p:transition spd="slow" p14:dur="2000" advTm="22755"/>
    </mc:Choice>
    <mc:Fallback>
      <p:transition spd="slow" advTm="227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a:xfrm>
            <a:off x="242093" y="563946"/>
            <a:ext cx="6531429" cy="1331637"/>
          </a:xfrm>
        </p:spPr>
        <p:txBody>
          <a:bodyPr vert="horz" lIns="0" tIns="0" rIns="0" bIns="0" rtlCol="0" anchor="t" anchorCtr="0">
            <a:normAutofit/>
          </a:bodyPr>
          <a:lstStyle/>
          <a:p>
            <a:r>
              <a:rPr lang="en-US" sz="3600" b="1" dirty="0">
                <a:latin typeface="Times New Roman" panose="02020603050405020304" pitchFamily="18" charset="0"/>
                <a:cs typeface="Times New Roman" panose="02020603050405020304" pitchFamily="18" charset="0"/>
              </a:rPr>
              <a:t>Data visualization</a:t>
            </a:r>
          </a:p>
        </p:txBody>
      </p:sp>
      <p:cxnSp>
        <p:nvCxnSpPr>
          <p:cNvPr id="15" name="Straight Connector 1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2E7E2F85-6103-14F8-5C49-BE9C0B489E53}"/>
              </a:ext>
            </a:extLst>
          </p:cNvPr>
          <p:cNvSpPr>
            <a:spLocks noGrp="1"/>
          </p:cNvSpPr>
          <p:nvPr>
            <p:ph idx="1"/>
          </p:nvPr>
        </p:nvSpPr>
        <p:spPr>
          <a:xfrm>
            <a:off x="242093" y="2310207"/>
            <a:ext cx="6289336" cy="4286533"/>
          </a:xfrm>
        </p:spPr>
        <p:txBody>
          <a:bodyPr>
            <a:normAutofit/>
          </a:bodyPr>
          <a:lstStyle/>
          <a:p>
            <a:pPr algn="just"/>
            <a:r>
              <a:rPr lang="en-US" kern="100" dirty="0">
                <a:effectLst/>
                <a:latin typeface="Times New Roman" panose="02020603050405020304" pitchFamily="18" charset="0"/>
                <a:ea typeface="SimSun" panose="02010600030101010101" pitchFamily="2" charset="-122"/>
                <a:cs typeface="Times New Roman" panose="02020603050405020304" pitchFamily="18" charset="0"/>
              </a:rPr>
              <a:t>The panda library, which is used for data analysis and manipulation, is first imported into the code. The </a:t>
            </a:r>
            <a:r>
              <a:rPr lang="en-US" kern="100" dirty="0" err="1">
                <a:effectLst/>
                <a:latin typeface="Times New Roman" panose="02020603050405020304" pitchFamily="18" charset="0"/>
                <a:ea typeface="SimSun" panose="02010600030101010101" pitchFamily="2" charset="-122"/>
                <a:cs typeface="Times New Roman" panose="02020603050405020304" pitchFamily="18" charset="0"/>
              </a:rPr>
              <a:t>train_test_split</a:t>
            </a:r>
            <a:r>
              <a:rPr lang="en-US" kern="100" dirty="0">
                <a:effectLst/>
                <a:latin typeface="Times New Roman" panose="02020603050405020304" pitchFamily="18" charset="0"/>
                <a:ea typeface="SimSun" panose="02010600030101010101" pitchFamily="2" charset="-122"/>
                <a:cs typeface="Times New Roman" panose="02020603050405020304" pitchFamily="18" charset="0"/>
              </a:rPr>
              <a:t> function from </a:t>
            </a:r>
            <a:r>
              <a:rPr lang="en-US" kern="100" dirty="0" err="1">
                <a:effectLst/>
                <a:latin typeface="Times New Roman" panose="02020603050405020304" pitchFamily="18" charset="0"/>
                <a:ea typeface="SimSun" panose="02010600030101010101" pitchFamily="2" charset="-122"/>
                <a:cs typeface="Times New Roman" panose="02020603050405020304" pitchFamily="18" charset="0"/>
              </a:rPr>
              <a:t>Sklearn's</a:t>
            </a:r>
            <a:r>
              <a:rPr lang="en-US"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kern="100" dirty="0" err="1">
                <a:effectLst/>
                <a:latin typeface="Times New Roman" panose="02020603050405020304" pitchFamily="18" charset="0"/>
                <a:ea typeface="SimSun" panose="02010600030101010101" pitchFamily="2" charset="-122"/>
                <a:cs typeface="Times New Roman" panose="02020603050405020304" pitchFamily="18" charset="0"/>
              </a:rPr>
              <a:t>model_selection</a:t>
            </a:r>
            <a:r>
              <a:rPr lang="en-US" kern="100" dirty="0">
                <a:effectLst/>
                <a:latin typeface="Times New Roman" panose="02020603050405020304" pitchFamily="18" charset="0"/>
                <a:ea typeface="SimSun" panose="02010600030101010101" pitchFamily="2" charset="-122"/>
                <a:cs typeface="Times New Roman" panose="02020603050405020304" pitchFamily="18" charset="0"/>
              </a:rPr>
              <a:t> module is then imported, which is used to divide a dataset into training and testing sets. Each feature in this dataset only comprises 0s and 1s, and the dataset is free of null values. Before classifying anything, I made sure the target column is balanced. I'm using a bar plot to see if the dataset is balanced or not.</a:t>
            </a:r>
          </a:p>
          <a:p>
            <a:pPr algn="just"/>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0B9CDC7-5D3C-4184-9491-855E59362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blue and orange squares with white text&#10;&#10;Description automatically generated with low confidence">
            <a:extLst>
              <a:ext uri="{FF2B5EF4-FFF2-40B4-BE49-F238E27FC236}">
                <a16:creationId xmlns:a16="http://schemas.microsoft.com/office/drawing/2014/main" id="{C9EFEBD5-AAEA-0D21-11CE-81FE24D77B8C}"/>
              </a:ext>
            </a:extLst>
          </p:cNvPr>
          <p:cNvPicPr>
            <a:picLocks noChangeAspect="1"/>
          </p:cNvPicPr>
          <p:nvPr/>
        </p:nvPicPr>
        <p:blipFill>
          <a:blip r:embed="rId4"/>
          <a:stretch>
            <a:fillRect/>
          </a:stretch>
        </p:blipFill>
        <p:spPr>
          <a:xfrm>
            <a:off x="7212014" y="546459"/>
            <a:ext cx="4438998" cy="2741081"/>
          </a:xfrm>
          <a:prstGeom prst="rect">
            <a:avLst/>
          </a:prstGeom>
        </p:spPr>
      </p:pic>
      <p:pic>
        <p:nvPicPr>
          <p:cNvPr id="6" name="Content Placeholder 6" descr="A picture containing diagram, plot, line, screenshot&#10;&#10;Description automatically generated">
            <a:extLst>
              <a:ext uri="{FF2B5EF4-FFF2-40B4-BE49-F238E27FC236}">
                <a16:creationId xmlns:a16="http://schemas.microsoft.com/office/drawing/2014/main" id="{D741A793-E3DB-8DB4-A0C2-34151F8CC19E}"/>
              </a:ext>
            </a:extLst>
          </p:cNvPr>
          <p:cNvPicPr>
            <a:picLocks noChangeAspect="1"/>
          </p:cNvPicPr>
          <p:nvPr/>
        </p:nvPicPr>
        <p:blipFill>
          <a:blip r:embed="rId5"/>
          <a:stretch>
            <a:fillRect/>
          </a:stretch>
        </p:blipFill>
        <p:spPr>
          <a:xfrm>
            <a:off x="7212014" y="3842348"/>
            <a:ext cx="4438998" cy="2197304"/>
          </a:xfrm>
          <a:prstGeom prst="rect">
            <a:avLst/>
          </a:prstGeom>
        </p:spPr>
      </p:pic>
      <p:pic>
        <p:nvPicPr>
          <p:cNvPr id="12" name="Audio 11">
            <a:hlinkClick r:id="" action="ppaction://media"/>
            <a:extLst>
              <a:ext uri="{FF2B5EF4-FFF2-40B4-BE49-F238E27FC236}">
                <a16:creationId xmlns:a16="http://schemas.microsoft.com/office/drawing/2014/main" id="{69D8F857-4ABF-368E-B19E-D118B12B58D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1510166"/>
      </p:ext>
    </p:extLst>
  </p:cSld>
  <p:clrMapOvr>
    <a:masterClrMapping/>
  </p:clrMapOvr>
  <mc:AlternateContent xmlns:mc="http://schemas.openxmlformats.org/markup-compatibility/2006">
    <mc:Choice xmlns:p14="http://schemas.microsoft.com/office/powerpoint/2010/main" Requires="p14">
      <p:transition spd="slow" p14:dur="2000" advTm="45905"/>
    </mc:Choice>
    <mc:Fallback>
      <p:transition spd="slow" advTm="459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a:xfrm>
            <a:off x="113845" y="815295"/>
            <a:ext cx="10026650" cy="655637"/>
          </a:xfrm>
        </p:spPr>
        <p:txBody>
          <a:bodyPr vert="horz" lIns="0" tIns="0" rIns="0" bIns="0" rtlCol="0" anchor="t" anchorCtr="0">
            <a:normAutofit/>
          </a:bodyPr>
          <a:lstStyle/>
          <a:p>
            <a:r>
              <a:rPr lang="en-US" sz="3600" b="1" dirty="0">
                <a:latin typeface="Times New Roman" panose="02020603050405020304" pitchFamily="18" charset="0"/>
                <a:cs typeface="Times New Roman" panose="02020603050405020304" pitchFamily="18" charset="0"/>
              </a:rPr>
              <a:t>Data visualization</a:t>
            </a:r>
          </a:p>
        </p:txBody>
      </p:sp>
      <p:pic>
        <p:nvPicPr>
          <p:cNvPr id="6" name="Content Placeholder 5" descr="A picture containing pattern, colorfulness, square, rectangle&#10;&#10;Description automatically generated">
            <a:extLst>
              <a:ext uri="{FF2B5EF4-FFF2-40B4-BE49-F238E27FC236}">
                <a16:creationId xmlns:a16="http://schemas.microsoft.com/office/drawing/2014/main" id="{6972D253-9A2B-7069-CAA3-8AD6B81AA614}"/>
              </a:ext>
            </a:extLst>
          </p:cNvPr>
          <p:cNvPicPr>
            <a:picLocks noGrp="1" noChangeAspect="1"/>
          </p:cNvPicPr>
          <p:nvPr>
            <p:ph idx="1"/>
          </p:nvPr>
        </p:nvPicPr>
        <p:blipFill>
          <a:blip r:embed="rId4"/>
          <a:stretch>
            <a:fillRect/>
          </a:stretch>
        </p:blipFill>
        <p:spPr>
          <a:xfrm>
            <a:off x="6129871" y="815295"/>
            <a:ext cx="5855299" cy="5471205"/>
          </a:xfrm>
        </p:spPr>
      </p:pic>
      <p:sp>
        <p:nvSpPr>
          <p:cNvPr id="8" name="TextBox 7">
            <a:extLst>
              <a:ext uri="{FF2B5EF4-FFF2-40B4-BE49-F238E27FC236}">
                <a16:creationId xmlns:a16="http://schemas.microsoft.com/office/drawing/2014/main" id="{BCD1C28A-3825-13E4-EF4E-79E1A8345C2B}"/>
              </a:ext>
            </a:extLst>
          </p:cNvPr>
          <p:cNvSpPr txBox="1"/>
          <p:nvPr/>
        </p:nvSpPr>
        <p:spPr>
          <a:xfrm>
            <a:off x="457202" y="2134075"/>
            <a:ext cx="5127170" cy="4678204"/>
          </a:xfrm>
          <a:prstGeom prst="rect">
            <a:avLst/>
          </a:prstGeom>
          <a:noFill/>
        </p:spPr>
        <p:txBody>
          <a:bodyPr wrap="square" rtlCol="0">
            <a:spAutoFit/>
          </a:bodyPr>
          <a:lstStyle/>
          <a:p>
            <a:pPr marL="342900" indent="-342900">
              <a:buFont typeface="Arial" panose="020B0604020202020204" pitchFamily="34" charset="0"/>
              <a:buChar char="•"/>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The heatmap in the above plot illustrates the multicollinearity of the features, which is being checked to see which features should be dropped in order to improve the accuracy of false profile deduction.</a:t>
            </a:r>
          </a:p>
          <a:p>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This visualization can provide valuable insights into the relationships between the different variables in the dataset, helping users identify which variables are strongly or weakly correlated with each other. This information can be used to make informed decisions about which variables to include or exclude in further analysis.</a:t>
            </a:r>
          </a:p>
          <a:p>
            <a:endParaRPr lang="en-US" dirty="0"/>
          </a:p>
        </p:txBody>
      </p:sp>
      <p:pic>
        <p:nvPicPr>
          <p:cNvPr id="9" name="Audio 8">
            <a:hlinkClick r:id="" action="ppaction://media"/>
            <a:extLst>
              <a:ext uri="{FF2B5EF4-FFF2-40B4-BE49-F238E27FC236}">
                <a16:creationId xmlns:a16="http://schemas.microsoft.com/office/drawing/2014/main" id="{6A9BC143-41B1-BDEC-A9B4-299206DFEC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45837423"/>
      </p:ext>
    </p:extLst>
  </p:cSld>
  <p:clrMapOvr>
    <a:masterClrMapping/>
  </p:clrMapOvr>
  <mc:AlternateContent xmlns:mc="http://schemas.openxmlformats.org/markup-compatibility/2006">
    <mc:Choice xmlns:p14="http://schemas.microsoft.com/office/powerpoint/2010/main" Requires="p14">
      <p:transition spd="slow" p14:dur="2000" advTm="16184"/>
    </mc:Choice>
    <mc:Fallback>
      <p:transition spd="slow" advTm="161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D16E941E-6F5C-F9CE-3126-06B3A2B91EBE}"/>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We have used the following Machine learning predictive models</a:t>
            </a:r>
          </a:p>
          <a:p>
            <a:pPr marL="457200" indent="-457200">
              <a:buFont typeface="+mj-lt"/>
              <a:buAutoNum type="arabicPeriod"/>
            </a:pPr>
            <a:r>
              <a:rPr lang="en-US" sz="2400" b="0" i="0" dirty="0">
                <a:effectLst/>
                <a:latin typeface="Times New Roman" panose="02020603050405020304" pitchFamily="18" charset="0"/>
                <a:cs typeface="Times New Roman" panose="02020603050405020304" pitchFamily="18" charset="0"/>
              </a:rPr>
              <a:t>Gaussian Naïve Bayes</a:t>
            </a:r>
          </a:p>
          <a:p>
            <a:pPr marL="457200" indent="-457200">
              <a:buFont typeface="+mj-lt"/>
              <a:buAutoNum type="arabicPeriod"/>
            </a:pPr>
            <a:r>
              <a:rPr lang="en-US" sz="2400" b="0" i="0" dirty="0">
                <a:effectLst/>
                <a:latin typeface="Times New Roman" panose="02020603050405020304" pitchFamily="18" charset="0"/>
                <a:cs typeface="Times New Roman" panose="02020603050405020304" pitchFamily="18" charset="0"/>
              </a:rPr>
              <a:t>KNN with Manhattan distance</a:t>
            </a:r>
          </a:p>
          <a:p>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0" i="0" dirty="0">
              <a:effectLst/>
              <a:latin typeface="Times New Roman" panose="02020603050405020304" pitchFamily="18" charset="0"/>
              <a:cs typeface="Times New Roman" panose="02020603050405020304" pitchFamily="18" charset="0"/>
            </a:endParaRPr>
          </a:p>
        </p:txBody>
      </p:sp>
      <p:pic>
        <p:nvPicPr>
          <p:cNvPr id="4" name="Audio 3">
            <a:hlinkClick r:id="" action="ppaction://media"/>
            <a:extLst>
              <a:ext uri="{FF2B5EF4-FFF2-40B4-BE49-F238E27FC236}">
                <a16:creationId xmlns:a16="http://schemas.microsoft.com/office/drawing/2014/main" id="{07CA5760-66E2-9480-EC99-C894FF10404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244941533"/>
      </p:ext>
    </p:extLst>
  </p:cSld>
  <p:clrMapOvr>
    <a:masterClrMapping/>
  </p:clrMapOvr>
  <mc:AlternateContent xmlns:mc="http://schemas.openxmlformats.org/markup-compatibility/2006">
    <mc:Choice xmlns:p14="http://schemas.microsoft.com/office/powerpoint/2010/main" Requires="p14">
      <p:transition spd="slow" p14:dur="2000" advTm="13119"/>
    </mc:Choice>
    <mc:Fallback>
      <p:transition spd="slow" advTm="131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p:txBody>
          <a:bodyPr vert="horz" lIns="0" tIns="0" rIns="0" bIns="0" rtlCol="0" anchor="t" anchorCtr="0">
            <a:normAutofit fontScale="90000"/>
          </a:bodyPr>
          <a:lstStyle/>
          <a:p>
            <a:r>
              <a:rPr lang="en-US" sz="3600" b="1" dirty="0">
                <a:latin typeface="Times New Roman" panose="02020603050405020304" pitchFamily="18" charset="0"/>
                <a:cs typeface="Times New Roman" panose="02020603050405020304" pitchFamily="18" charset="0"/>
              </a:rPr>
              <a:t>Gaussian Naïve Bayes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5" name="Content Placeholder 4" descr="A picture containing text, screenshot, font, line&#10;&#10;Description automatically generated">
            <a:extLst>
              <a:ext uri="{FF2B5EF4-FFF2-40B4-BE49-F238E27FC236}">
                <a16:creationId xmlns:a16="http://schemas.microsoft.com/office/drawing/2014/main" id="{5385C2BC-12FC-4C43-BDEB-DA64022C597C}"/>
              </a:ext>
            </a:extLst>
          </p:cNvPr>
          <p:cNvPicPr>
            <a:picLocks noGrp="1" noChangeAspect="1"/>
          </p:cNvPicPr>
          <p:nvPr>
            <p:ph idx="1"/>
          </p:nvPr>
        </p:nvPicPr>
        <p:blipFill>
          <a:blip r:embed="rId5"/>
          <a:stretch>
            <a:fillRect/>
          </a:stretch>
        </p:blipFill>
        <p:spPr>
          <a:xfrm>
            <a:off x="750661" y="1780494"/>
            <a:ext cx="5345339" cy="1063320"/>
          </a:xfrm>
        </p:spPr>
      </p:pic>
      <p:pic>
        <p:nvPicPr>
          <p:cNvPr id="7" name="Picture 6" descr="A screenshot of a computer&#10;&#10;Description automatically generated with medium confidence">
            <a:extLst>
              <a:ext uri="{FF2B5EF4-FFF2-40B4-BE49-F238E27FC236}">
                <a16:creationId xmlns:a16="http://schemas.microsoft.com/office/drawing/2014/main" id="{03EEE724-6A62-7F08-E22E-A952947A5780}"/>
              </a:ext>
            </a:extLst>
          </p:cNvPr>
          <p:cNvPicPr>
            <a:picLocks noChangeAspect="1"/>
          </p:cNvPicPr>
          <p:nvPr/>
        </p:nvPicPr>
        <p:blipFill>
          <a:blip r:embed="rId6"/>
          <a:stretch>
            <a:fillRect/>
          </a:stretch>
        </p:blipFill>
        <p:spPr>
          <a:xfrm>
            <a:off x="750661" y="2843814"/>
            <a:ext cx="5345339" cy="2816757"/>
          </a:xfrm>
          <a:prstGeom prst="rect">
            <a:avLst/>
          </a:prstGeom>
        </p:spPr>
      </p:pic>
      <p:sp>
        <p:nvSpPr>
          <p:cNvPr id="8" name="TextBox 7">
            <a:extLst>
              <a:ext uri="{FF2B5EF4-FFF2-40B4-BE49-F238E27FC236}">
                <a16:creationId xmlns:a16="http://schemas.microsoft.com/office/drawing/2014/main" id="{E030E4C4-51AC-616F-9EAC-5B534DD11ECE}"/>
              </a:ext>
            </a:extLst>
          </p:cNvPr>
          <p:cNvSpPr txBox="1"/>
          <p:nvPr/>
        </p:nvSpPr>
        <p:spPr>
          <a:xfrm>
            <a:off x="6596743" y="1780494"/>
            <a:ext cx="5192486" cy="4708981"/>
          </a:xfrm>
          <a:prstGeom prst="rect">
            <a:avLst/>
          </a:prstGeom>
          <a:noFill/>
        </p:spPr>
        <p:txBody>
          <a:bodyPr wrap="square" rtlCol="0">
            <a:spAutoFit/>
          </a:bodyPr>
          <a:lstStyle/>
          <a:p>
            <a:pPr marL="285750" indent="-285750">
              <a:buFont typeface="Arial" panose="020B0604020202020204" pitchFamily="34" charset="0"/>
              <a:buChar char="•"/>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This code is evaluating a Gaussian Naive Bayes classifier model. The model is trained on the training set (</a:t>
            </a:r>
            <a:r>
              <a:rPr lang="en-US" sz="2000" kern="100" dirty="0" err="1">
                <a:effectLst/>
                <a:latin typeface="Times New Roman" panose="02020603050405020304" pitchFamily="18" charset="0"/>
                <a:ea typeface="SimSun" panose="02010600030101010101" pitchFamily="2" charset="-122"/>
                <a:cs typeface="Times New Roman" panose="02020603050405020304" pitchFamily="18" charset="0"/>
              </a:rPr>
              <a:t>X_train</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kern="100" dirty="0" err="1">
                <a:effectLst/>
                <a:latin typeface="Times New Roman" panose="02020603050405020304" pitchFamily="18" charset="0"/>
                <a:ea typeface="SimSun" panose="02010600030101010101" pitchFamily="2" charset="-122"/>
                <a:cs typeface="Times New Roman" panose="02020603050405020304" pitchFamily="18" charset="0"/>
              </a:rPr>
              <a:t>y_train</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and then used to make predictions on the test set (</a:t>
            </a:r>
            <a:r>
              <a:rPr lang="en-US" sz="2000" kern="100" dirty="0" err="1">
                <a:effectLst/>
                <a:latin typeface="Times New Roman" panose="02020603050405020304" pitchFamily="18" charset="0"/>
                <a:ea typeface="SimSun" panose="02010600030101010101" pitchFamily="2" charset="-122"/>
                <a:cs typeface="Times New Roman" panose="02020603050405020304" pitchFamily="18" charset="0"/>
              </a:rPr>
              <a:t>X_test</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t>
            </a:r>
          </a:p>
          <a:p>
            <a:pPr marL="285750" indent="-285750">
              <a:buFont typeface="Arial" panose="020B0604020202020204" pitchFamily="34" charset="0"/>
              <a:buChar char="•"/>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The recall of the model is 0.909, which means that out of all the actual positive instances in the test dataset, the model has correctly identified 90.9% of them.</a:t>
            </a:r>
          </a:p>
          <a:p>
            <a:pPr marL="285750" indent="-285750">
              <a:buFont typeface="Arial" panose="020B0604020202020204" pitchFamily="34" charset="0"/>
              <a:buChar char="•"/>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The F1 score for this model is 0.7407, which is a reasonable performance for a classifier model. Overall, this output indicates that the Gaussian Naive Bayes classifier is moderately effective at classifying instances correctly on this particular dataset</a:t>
            </a:r>
            <a:r>
              <a:rPr lang="en-US" sz="200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9" name="Audio 8">
            <a:hlinkClick r:id="" action="ppaction://media"/>
            <a:extLst>
              <a:ext uri="{FF2B5EF4-FFF2-40B4-BE49-F238E27FC236}">
                <a16:creationId xmlns:a16="http://schemas.microsoft.com/office/drawing/2014/main" id="{58DCC61A-8BE0-4044-81F7-3A80A54518D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445380356"/>
      </p:ext>
    </p:extLst>
  </p:cSld>
  <p:clrMapOvr>
    <a:masterClrMapping/>
  </p:clrMapOvr>
  <mc:AlternateContent xmlns:mc="http://schemas.openxmlformats.org/markup-compatibility/2006">
    <mc:Choice xmlns:p14="http://schemas.microsoft.com/office/powerpoint/2010/main" Requires="p14">
      <p:transition spd="slow" p14:dur="2000" advTm="32902"/>
    </mc:Choice>
    <mc:Fallback>
      <p:transition spd="slow" advTm="329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8F1-06C9-B113-E53B-9A67667910A4}"/>
              </a:ext>
            </a:extLst>
          </p:cNvPr>
          <p:cNvSpPr>
            <a:spLocks noGrp="1"/>
          </p:cNvSpPr>
          <p:nvPr>
            <p:ph type="title"/>
          </p:nvPr>
        </p:nvSpPr>
        <p:spPr>
          <a:xfrm>
            <a:off x="800018" y="603024"/>
            <a:ext cx="10026650" cy="655637"/>
          </a:xfrm>
        </p:spPr>
        <p:txBody>
          <a:bodyPr vert="horz" lIns="0" tIns="0" rIns="0" bIns="0" rtlCol="0" anchor="t" anchorCtr="0">
            <a:normAutofit fontScale="90000"/>
          </a:bodyPr>
          <a:lstStyle/>
          <a:p>
            <a:r>
              <a:rPr lang="en-US" sz="3600" b="1" dirty="0">
                <a:latin typeface="Times New Roman" panose="02020603050405020304" pitchFamily="18" charset="0"/>
                <a:cs typeface="Times New Roman" panose="02020603050405020304" pitchFamily="18" charset="0"/>
              </a:rPr>
              <a:t>KNN with Manhattan distance</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D777E3C5-C006-81AF-AC45-169F2AEBB668}"/>
              </a:ext>
            </a:extLst>
          </p:cNvPr>
          <p:cNvPicPr>
            <a:picLocks noGrp="1" noChangeAspect="1"/>
          </p:cNvPicPr>
          <p:nvPr>
            <p:ph idx="1"/>
          </p:nvPr>
        </p:nvPicPr>
        <p:blipFill>
          <a:blip r:embed="rId4"/>
          <a:stretch>
            <a:fillRect/>
          </a:stretch>
        </p:blipFill>
        <p:spPr>
          <a:xfrm>
            <a:off x="800018" y="1666875"/>
            <a:ext cx="5470153" cy="5118038"/>
          </a:xfrm>
        </p:spPr>
      </p:pic>
      <p:sp>
        <p:nvSpPr>
          <p:cNvPr id="6" name="TextBox 5">
            <a:extLst>
              <a:ext uri="{FF2B5EF4-FFF2-40B4-BE49-F238E27FC236}">
                <a16:creationId xmlns:a16="http://schemas.microsoft.com/office/drawing/2014/main" id="{AD3FF68C-6DFE-7FFC-8D2C-E7F02127E0E4}"/>
              </a:ext>
            </a:extLst>
          </p:cNvPr>
          <p:cNvSpPr txBox="1"/>
          <p:nvPr/>
        </p:nvSpPr>
        <p:spPr>
          <a:xfrm>
            <a:off x="6776357" y="1527053"/>
            <a:ext cx="5029200" cy="5324535"/>
          </a:xfrm>
          <a:prstGeom prst="rect">
            <a:avLst/>
          </a:prstGeom>
          <a:noFill/>
        </p:spPr>
        <p:txBody>
          <a:bodyPr wrap="square" rtlCol="0">
            <a:spAutoFit/>
          </a:bodyPr>
          <a:lstStyle/>
          <a:p>
            <a:pPr marL="285750" indent="-285750">
              <a:buFont typeface="Arial" panose="020B0604020202020204" pitchFamily="34" charset="0"/>
              <a:buChar char="•"/>
            </a:pPr>
            <a:r>
              <a:rPr lang="en-US" sz="2000" kern="100" dirty="0">
                <a:latin typeface="Times New Roman" panose="02020603050405020304" pitchFamily="18" charset="0"/>
                <a:ea typeface="SimSun" panose="02010600030101010101" pitchFamily="2" charset="-122"/>
                <a:cs typeface="Times New Roman" panose="02020603050405020304" pitchFamily="18" charset="0"/>
              </a:rPr>
              <a:t>First, the code initializes a KNN classifier with 5 neighbors and a Manhattan distance metric using the </a:t>
            </a:r>
            <a:r>
              <a:rPr lang="en-US" sz="2000" kern="100" dirty="0" err="1">
                <a:latin typeface="Times New Roman" panose="02020603050405020304" pitchFamily="18" charset="0"/>
                <a:ea typeface="SimSun" panose="02010600030101010101" pitchFamily="2" charset="-122"/>
                <a:cs typeface="Times New Roman" panose="02020603050405020304" pitchFamily="18" charset="0"/>
              </a:rPr>
              <a:t>KNeighborsClassifier</a:t>
            </a:r>
            <a:r>
              <a:rPr lang="en-US" sz="2000" kern="100" dirty="0">
                <a:latin typeface="Times New Roman" panose="02020603050405020304" pitchFamily="18" charset="0"/>
                <a:ea typeface="SimSun" panose="02010600030101010101" pitchFamily="2" charset="-122"/>
                <a:cs typeface="Times New Roman" panose="02020603050405020304" pitchFamily="18" charset="0"/>
              </a:rPr>
              <a:t>() function from scikit-</a:t>
            </a:r>
            <a:r>
              <a:rPr lang="en-US" sz="2000" kern="100" dirty="0" err="1">
                <a:latin typeface="Times New Roman" panose="02020603050405020304" pitchFamily="18" charset="0"/>
                <a:ea typeface="SimSun" panose="02010600030101010101" pitchFamily="2" charset="-122"/>
                <a:cs typeface="Times New Roman" panose="02020603050405020304" pitchFamily="18" charset="0"/>
              </a:rPr>
              <a:t>learn's</a:t>
            </a:r>
            <a:r>
              <a:rPr lang="en-US" sz="2000" kern="100" dirty="0">
                <a:latin typeface="Times New Roman" panose="02020603050405020304" pitchFamily="18" charset="0"/>
                <a:ea typeface="SimSun" panose="02010600030101010101" pitchFamily="2" charset="-122"/>
                <a:cs typeface="Times New Roman" panose="02020603050405020304" pitchFamily="18" charset="0"/>
              </a:rPr>
              <a:t> neighbors module </a:t>
            </a:r>
          </a:p>
          <a:p>
            <a:pPr marL="285750" indent="-285750">
              <a:buFont typeface="Arial" panose="020B0604020202020204" pitchFamily="34" charset="0"/>
              <a:buChar char="•"/>
            </a:pPr>
            <a:r>
              <a:rPr lang="en-US" sz="2000" kern="100" dirty="0">
                <a:latin typeface="Times New Roman" panose="02020603050405020304" pitchFamily="18" charset="0"/>
                <a:ea typeface="SimSun" panose="02010600030101010101" pitchFamily="2" charset="-122"/>
                <a:cs typeface="Times New Roman" panose="02020603050405020304" pitchFamily="18" charset="0"/>
              </a:rPr>
              <a:t>The </a:t>
            </a:r>
            <a:r>
              <a:rPr lang="en-US" sz="2000" kern="100" dirty="0" err="1">
                <a:latin typeface="Times New Roman" panose="02020603050405020304" pitchFamily="18" charset="0"/>
                <a:ea typeface="SimSun" panose="02010600030101010101" pitchFamily="2" charset="-122"/>
                <a:cs typeface="Times New Roman" panose="02020603050405020304" pitchFamily="18" charset="0"/>
              </a:rPr>
              <a:t>train_score</a:t>
            </a:r>
            <a:r>
              <a:rPr lang="en-US" sz="2000" kern="100" dirty="0">
                <a:latin typeface="Times New Roman" panose="02020603050405020304" pitchFamily="18" charset="0"/>
                <a:ea typeface="SimSun" panose="02010600030101010101" pitchFamily="2" charset="-122"/>
                <a:cs typeface="Times New Roman" panose="02020603050405020304" pitchFamily="18" charset="0"/>
              </a:rPr>
              <a:t> of the trained model is 0.8854, which means that the model was able to predict the correct labels for 88.54% of the samples in the training set. The </a:t>
            </a:r>
            <a:r>
              <a:rPr lang="en-US" sz="2000" kern="100" dirty="0" err="1">
                <a:latin typeface="Times New Roman" panose="02020603050405020304" pitchFamily="18" charset="0"/>
                <a:ea typeface="SimSun" panose="02010600030101010101" pitchFamily="2" charset="-122"/>
                <a:cs typeface="Times New Roman" panose="02020603050405020304" pitchFamily="18" charset="0"/>
              </a:rPr>
              <a:t>test_score</a:t>
            </a:r>
            <a:r>
              <a:rPr lang="en-US" sz="2000" kern="100" dirty="0">
                <a:latin typeface="Times New Roman" panose="02020603050405020304" pitchFamily="18" charset="0"/>
                <a:ea typeface="SimSun" panose="02010600030101010101" pitchFamily="2" charset="-122"/>
                <a:cs typeface="Times New Roman" panose="02020603050405020304" pitchFamily="18" charset="0"/>
              </a:rPr>
              <a:t> of the trained model is 0.9167, which means that the model was able to predict the correct labels for 91.67% of the samples in the test set. </a:t>
            </a:r>
          </a:p>
          <a:p>
            <a:pPr marL="285750" indent="-285750">
              <a:buFont typeface="Arial" panose="020B0604020202020204" pitchFamily="34" charset="0"/>
              <a:buChar char="•"/>
            </a:pPr>
            <a:r>
              <a:rPr lang="en-US" sz="2000" kern="100" dirty="0">
                <a:latin typeface="Times New Roman" panose="02020603050405020304" pitchFamily="18" charset="0"/>
                <a:ea typeface="SimSun" panose="02010600030101010101" pitchFamily="2" charset="-122"/>
                <a:cs typeface="Times New Roman" panose="02020603050405020304" pitchFamily="18" charset="0"/>
              </a:rPr>
              <a:t>This indicates that the model is able to accurately identify both the positive and negative classes, with only a small number of misclassifications</a:t>
            </a:r>
            <a:r>
              <a:rPr lang="en-US" sz="1800" kern="100" dirty="0">
                <a:effectLst/>
                <a:latin typeface="Times New Roman" panose="02020603050405020304" pitchFamily="18" charset="0"/>
                <a:ea typeface="SimSun" panose="02010600030101010101" pitchFamily="2" charset="-122"/>
              </a:rPr>
              <a:t>. </a:t>
            </a:r>
            <a:endParaRPr lang="en-US" dirty="0"/>
          </a:p>
        </p:txBody>
      </p:sp>
      <p:pic>
        <p:nvPicPr>
          <p:cNvPr id="8" name="Audio 7">
            <a:hlinkClick r:id="" action="ppaction://media"/>
            <a:extLst>
              <a:ext uri="{FF2B5EF4-FFF2-40B4-BE49-F238E27FC236}">
                <a16:creationId xmlns:a16="http://schemas.microsoft.com/office/drawing/2014/main" id="{B3EEC2FF-B5BD-6B68-31C1-125820557B7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00231786"/>
      </p:ext>
    </p:extLst>
  </p:cSld>
  <p:clrMapOvr>
    <a:masterClrMapping/>
  </p:clrMapOvr>
  <mc:AlternateContent xmlns:mc="http://schemas.openxmlformats.org/markup-compatibility/2006">
    <mc:Choice xmlns:p14="http://schemas.microsoft.com/office/powerpoint/2010/main" Requires="p14">
      <p:transition spd="slow" p14:dur="2000" advTm="39450"/>
    </mc:Choice>
    <mc:Fallback>
      <p:transition spd="slow" advTm="394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heme/theme1.xml><?xml version="1.0" encoding="utf-8"?>
<a:theme xmlns:a="http://schemas.openxmlformats.org/drawingml/2006/main" name="LeafVTI">
  <a:themeElements>
    <a:clrScheme name="AnalogousFromDarkSeedLeftStep">
      <a:dk1>
        <a:srgbClr val="000000"/>
      </a:dk1>
      <a:lt1>
        <a:srgbClr val="FFFFFF"/>
      </a:lt1>
      <a:dk2>
        <a:srgbClr val="1B2430"/>
      </a:dk2>
      <a:lt2>
        <a:srgbClr val="F1F3F0"/>
      </a:lt2>
      <a:accent1>
        <a:srgbClr val="A029E7"/>
      </a:accent1>
      <a:accent2>
        <a:srgbClr val="522ED9"/>
      </a:accent2>
      <a:accent3>
        <a:srgbClr val="2950E7"/>
      </a:accent3>
      <a:accent4>
        <a:srgbClr val="178DD5"/>
      </a:accent4>
      <a:accent5>
        <a:srgbClr val="22C0B9"/>
      </a:accent5>
      <a:accent6>
        <a:srgbClr val="16C676"/>
      </a:accent6>
      <a:hlink>
        <a:srgbClr val="3798A6"/>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808</Words>
  <Application>Microsoft Macintosh PowerPoint</Application>
  <PresentationFormat>Widescreen</PresentationFormat>
  <Paragraphs>61</Paragraphs>
  <Slides>11</Slides>
  <Notes>2</Notes>
  <HiddenSlides>0</HiddenSlides>
  <MMClips>11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 Light</vt:lpstr>
      <vt:lpstr>Calibri</vt:lpstr>
      <vt:lpstr>Rockwell Nova Light</vt:lpstr>
      <vt:lpstr>Times New Roman</vt:lpstr>
      <vt:lpstr>Wingdings</vt:lpstr>
      <vt:lpstr>LeafVTI</vt:lpstr>
      <vt:lpstr>Fake Profile Detection in Social Media Platforms</vt:lpstr>
      <vt:lpstr>Introduction</vt:lpstr>
      <vt:lpstr>Objective</vt:lpstr>
      <vt:lpstr>DATA identification</vt:lpstr>
      <vt:lpstr>Data visualization</vt:lpstr>
      <vt:lpstr>Data visualization</vt:lpstr>
      <vt:lpstr>Classification models</vt:lpstr>
      <vt:lpstr>Gaussian Naïve Bayes </vt:lpstr>
      <vt:lpstr>KNN with Manhattan distance </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Jeyaraman, Prasanna Kumar</dc:creator>
  <cp:lastModifiedBy>Jeyaraman, Prasanna Kumar</cp:lastModifiedBy>
  <cp:revision>4</cp:revision>
  <dcterms:created xsi:type="dcterms:W3CDTF">2023-05-09T16:52:52Z</dcterms:created>
  <dcterms:modified xsi:type="dcterms:W3CDTF">2023-05-11T02:47:36Z</dcterms:modified>
</cp:coreProperties>
</file>