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1"/>
  </p:notesMasterIdLst>
  <p:sldIdLst>
    <p:sldId id="256" r:id="rId2"/>
    <p:sldId id="28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2" r:id="rId28"/>
    <p:sldId id="281" r:id="rId29"/>
    <p:sldId id="28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504" y="12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FFBB82-D4B1-40E7-8C23-19A1E3EE6056}" type="datetimeFigureOut">
              <a:rPr lang="en-US" smtClean="0"/>
              <a:pPr/>
              <a:t>10/6/2015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4946D5-8439-4EC2-A5F7-A92C4A69ACF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74946D5-8439-4EC2-A5F7-A92C4A69ACF6}" type="slidenum">
              <a:rPr lang="en-IN" smtClean="0"/>
              <a:pPr/>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09DE046A-7E2E-493B-98E5-EFCD9C285377}" type="datetimeFigureOut">
              <a:rPr lang="en-US" smtClean="0"/>
              <a:pPr/>
              <a:t>10/6/2015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A526E2-9FA0-4997-8BB9-FB08B3580230}" type="slidenum">
              <a:rPr lang="en-IN" smtClean="0"/>
              <a:pPr/>
              <a:t>‹#›</a:t>
            </a:fld>
            <a:endParaRPr lang="en-IN"/>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DE046A-7E2E-493B-98E5-EFCD9C285377}" type="datetimeFigureOut">
              <a:rPr lang="en-US" smtClean="0"/>
              <a:pPr/>
              <a:t>10/6/2015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A526E2-9FA0-4997-8BB9-FB08B358023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DE046A-7E2E-493B-98E5-EFCD9C285377}" type="datetimeFigureOut">
              <a:rPr lang="en-US" smtClean="0"/>
              <a:pPr/>
              <a:t>10/6/2015</a:t>
            </a:fld>
            <a:endParaRPr lang="en-IN"/>
          </a:p>
        </p:txBody>
      </p:sp>
      <p:sp>
        <p:nvSpPr>
          <p:cNvPr id="5" name="Footer Placeholder 4"/>
          <p:cNvSpPr>
            <a:spLocks noGrp="1"/>
          </p:cNvSpPr>
          <p:nvPr>
            <p:ph type="ftr" sz="quarter" idx="11"/>
          </p:nvPr>
        </p:nvSpPr>
        <p:spPr>
          <a:xfrm>
            <a:off x="2640597" y="6377459"/>
            <a:ext cx="3836404" cy="365125"/>
          </a:xfrm>
        </p:spPr>
        <p:txBody>
          <a:bodyPr/>
          <a:lstStyle/>
          <a:p>
            <a:endParaRPr lang="en-IN"/>
          </a:p>
        </p:txBody>
      </p:sp>
      <p:sp>
        <p:nvSpPr>
          <p:cNvPr id="6" name="Slide Number Placeholder 5"/>
          <p:cNvSpPr>
            <a:spLocks noGrp="1"/>
          </p:cNvSpPr>
          <p:nvPr>
            <p:ph type="sldNum" sz="quarter" idx="12"/>
          </p:nvPr>
        </p:nvSpPr>
        <p:spPr/>
        <p:txBody>
          <a:bodyPr/>
          <a:lstStyle/>
          <a:p>
            <a:fld id="{9DA526E2-9FA0-4997-8BB9-FB08B358023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DE046A-7E2E-493B-98E5-EFCD9C285377}" type="datetimeFigureOut">
              <a:rPr lang="en-US" smtClean="0"/>
              <a:pPr/>
              <a:t>10/6/2015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A526E2-9FA0-4997-8BB9-FB08B358023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9DE046A-7E2E-493B-98E5-EFCD9C285377}" type="datetimeFigureOut">
              <a:rPr lang="en-US" smtClean="0"/>
              <a:pPr/>
              <a:t>10/6/2015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A526E2-9FA0-4997-8BB9-FB08B358023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9DE046A-7E2E-493B-98E5-EFCD9C285377}" type="datetimeFigureOut">
              <a:rPr lang="en-US" smtClean="0"/>
              <a:pPr/>
              <a:t>10/6/2015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A526E2-9FA0-4997-8BB9-FB08B358023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9DE046A-7E2E-493B-98E5-EFCD9C285377}" type="datetimeFigureOut">
              <a:rPr lang="en-US" smtClean="0"/>
              <a:pPr/>
              <a:t>10/6/2015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A526E2-9FA0-4997-8BB9-FB08B358023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9DE046A-7E2E-493B-98E5-EFCD9C285377}" type="datetimeFigureOut">
              <a:rPr lang="en-US" smtClean="0"/>
              <a:pPr/>
              <a:t>10/6/2015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A526E2-9FA0-4997-8BB9-FB08B358023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DE046A-7E2E-493B-98E5-EFCD9C285377}" type="datetimeFigureOut">
              <a:rPr lang="en-US" smtClean="0"/>
              <a:pPr/>
              <a:t>10/6/2015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A526E2-9FA0-4997-8BB9-FB08B358023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9DE046A-7E2E-493B-98E5-EFCD9C285377}" type="datetimeFigureOut">
              <a:rPr lang="en-US" smtClean="0"/>
              <a:pPr/>
              <a:t>10/6/2015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A526E2-9FA0-4997-8BB9-FB08B3580230}" type="slidenum">
              <a:rPr lang="en-IN" smtClean="0"/>
              <a:pPr/>
              <a:t>‹#›</a:t>
            </a:fld>
            <a:endParaRPr lang="en-IN"/>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09DE046A-7E2E-493B-98E5-EFCD9C285377}" type="datetimeFigureOut">
              <a:rPr lang="en-US" smtClean="0"/>
              <a:pPr/>
              <a:t>10/6/2015</a:t>
            </a:fld>
            <a:endParaRPr lang="en-IN"/>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IN"/>
          </a:p>
        </p:txBody>
      </p:sp>
      <p:sp>
        <p:nvSpPr>
          <p:cNvPr id="7" name="Slide Number Placeholder 6"/>
          <p:cNvSpPr>
            <a:spLocks noGrp="1"/>
          </p:cNvSpPr>
          <p:nvPr>
            <p:ph type="sldNum" sz="quarter" idx="12"/>
          </p:nvPr>
        </p:nvSpPr>
        <p:spPr>
          <a:xfrm>
            <a:off x="8339328" y="1170432"/>
            <a:ext cx="733864" cy="201168"/>
          </a:xfrm>
        </p:spPr>
        <p:txBody>
          <a:bodyPr/>
          <a:lstStyle/>
          <a:p>
            <a:fld id="{9DA526E2-9FA0-4997-8BB9-FB08B3580230}"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09DE046A-7E2E-493B-98E5-EFCD9C285377}" type="datetimeFigureOut">
              <a:rPr lang="en-US" smtClean="0"/>
              <a:pPr/>
              <a:t>10/6/2015</a:t>
            </a:fld>
            <a:endParaRPr lang="en-IN"/>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IN"/>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DA526E2-9FA0-4997-8BB9-FB08B358023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E%A6"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en.wikipedia.org/wiki/Meridian_(geography)" TargetMode="External"/><Relationship Id="rId4" Type="http://schemas.openxmlformats.org/officeDocument/2006/relationships/hyperlink" Target="https://en.wikipedia.org/wiki/%CE%9B"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57818" y="3643314"/>
            <a:ext cx="3405182" cy="1385886"/>
          </a:xfrm>
          <a:ln>
            <a:solidFill>
              <a:schemeClr val="tx1"/>
            </a:solidFill>
          </a:ln>
        </p:spPr>
        <p:txBody>
          <a:bodyPr>
            <a:normAutofit/>
          </a:bodyPr>
          <a:lstStyle/>
          <a:p>
            <a:r>
              <a:rPr lang="en-IN" sz="1200" dirty="0" smtClean="0"/>
              <a:t/>
            </a:r>
            <a:br>
              <a:rPr lang="en-IN" sz="1200" dirty="0" smtClean="0"/>
            </a:br>
            <a:r>
              <a:rPr lang="en-IN" sz="1200" dirty="0" smtClean="0"/>
              <a:t> </a:t>
            </a:r>
            <a:r>
              <a:rPr lang="en-IN" sz="1400" dirty="0" smtClean="0">
                <a:solidFill>
                  <a:schemeClr val="accent1"/>
                </a:solidFill>
              </a:rPr>
              <a:t>By</a:t>
            </a:r>
            <a:br>
              <a:rPr lang="en-IN" sz="1400" dirty="0" smtClean="0">
                <a:solidFill>
                  <a:schemeClr val="accent1"/>
                </a:solidFill>
              </a:rPr>
            </a:br>
            <a:r>
              <a:rPr lang="en-IN" sz="1400" dirty="0" smtClean="0">
                <a:solidFill>
                  <a:schemeClr val="accent1"/>
                </a:solidFill>
              </a:rPr>
              <a:t>  </a:t>
            </a:r>
            <a:br>
              <a:rPr lang="en-IN" sz="1400" dirty="0" smtClean="0">
                <a:solidFill>
                  <a:schemeClr val="accent1"/>
                </a:solidFill>
              </a:rPr>
            </a:br>
            <a:r>
              <a:rPr lang="en-IN" sz="1400" dirty="0" smtClean="0">
                <a:solidFill>
                  <a:schemeClr val="accent1"/>
                </a:solidFill>
              </a:rPr>
              <a:t> </a:t>
            </a:r>
            <a:r>
              <a:rPr lang="en-IN" sz="1400" dirty="0" err="1" smtClean="0">
                <a:solidFill>
                  <a:schemeClr val="accent1"/>
                </a:solidFill>
              </a:rPr>
              <a:t>Prasant</a:t>
            </a:r>
            <a:r>
              <a:rPr lang="en-IN" sz="1400" dirty="0" smtClean="0">
                <a:solidFill>
                  <a:schemeClr val="accent1"/>
                </a:solidFill>
              </a:rPr>
              <a:t> </a:t>
            </a:r>
            <a:r>
              <a:rPr lang="en-IN" sz="1400" dirty="0" err="1" smtClean="0">
                <a:solidFill>
                  <a:schemeClr val="accent1"/>
                </a:solidFill>
              </a:rPr>
              <a:t>Rao</a:t>
            </a:r>
            <a:r>
              <a:rPr lang="en-IN" sz="1400" dirty="0" smtClean="0">
                <a:solidFill>
                  <a:schemeClr val="accent1"/>
                </a:solidFill>
              </a:rPr>
              <a:t> Jillella S </a:t>
            </a:r>
            <a:r>
              <a:rPr lang="en-IN" sz="1400" dirty="0" err="1" smtClean="0">
                <a:solidFill>
                  <a:schemeClr val="accent1"/>
                </a:solidFill>
              </a:rPr>
              <a:t>S</a:t>
            </a:r>
            <a:r>
              <a:rPr lang="en-IN" sz="1400" dirty="0" smtClean="0"/>
              <a:t/>
            </a:r>
            <a:br>
              <a:rPr lang="en-IN" sz="1400" dirty="0" smtClean="0"/>
            </a:br>
            <a:r>
              <a:rPr lang="en-IN" sz="1400" dirty="0" smtClean="0"/>
              <a:t> </a:t>
            </a:r>
            <a:endParaRPr lang="en-IN" sz="1400" dirty="0"/>
          </a:p>
        </p:txBody>
      </p:sp>
      <p:sp>
        <p:nvSpPr>
          <p:cNvPr id="3" name="Subtitle 2"/>
          <p:cNvSpPr>
            <a:spLocks noGrp="1"/>
          </p:cNvSpPr>
          <p:nvPr>
            <p:ph type="subTitle" idx="1"/>
          </p:nvPr>
        </p:nvSpPr>
        <p:spPr>
          <a:xfrm>
            <a:off x="1000100" y="1000108"/>
            <a:ext cx="7772400" cy="1508760"/>
          </a:xfrm>
        </p:spPr>
        <p:txBody>
          <a:bodyPr>
            <a:normAutofit/>
          </a:bodyPr>
          <a:lstStyle/>
          <a:p>
            <a:r>
              <a:rPr lang="en-IN" sz="2800" b="1" dirty="0" smtClean="0"/>
              <a:t>         </a:t>
            </a:r>
            <a:r>
              <a:rPr lang="en-IN" sz="3200" b="1" dirty="0" smtClean="0">
                <a:solidFill>
                  <a:schemeClr val="accent1"/>
                </a:solidFill>
              </a:rPr>
              <a:t>Latitude and Longitude coordinate    specify and Network population Indicator </a:t>
            </a:r>
            <a:endParaRPr lang="en-IN" sz="3200" dirty="0" smtClean="0">
              <a:solidFill>
                <a:schemeClr val="accent1"/>
              </a:solidFill>
            </a:endParaRPr>
          </a:p>
          <a:p>
            <a:endParaRPr lang="en-IN"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0" dirty="0" smtClean="0"/>
              <a:t>                                  Algorithm 2</a:t>
            </a:r>
            <a:endParaRPr lang="en-IN" sz="3200" dirty="0"/>
          </a:p>
        </p:txBody>
      </p:sp>
      <p:sp>
        <p:nvSpPr>
          <p:cNvPr id="3" name="Content Placeholder 2"/>
          <p:cNvSpPr>
            <a:spLocks noGrp="1"/>
          </p:cNvSpPr>
          <p:nvPr>
            <p:ph idx="1"/>
          </p:nvPr>
        </p:nvSpPr>
        <p:spPr/>
        <p:txBody>
          <a:bodyPr>
            <a:normAutofit/>
          </a:bodyPr>
          <a:lstStyle/>
          <a:p>
            <a:endParaRPr lang="en-IN" sz="1400" dirty="0" smtClean="0"/>
          </a:p>
          <a:p>
            <a:r>
              <a:rPr lang="en-IN" sz="1400" dirty="0" smtClean="0"/>
              <a:t>The Algorithm 1 as we know follows the computation initially along the diagonal but this Algorithm uses the initial computation initially in a horizontal manner</a:t>
            </a:r>
            <a:r>
              <a:rPr lang="en-IN" sz="1400" dirty="0" smtClean="0"/>
              <a:t>.</a:t>
            </a:r>
          </a:p>
          <a:p>
            <a:pPr>
              <a:buNone/>
            </a:pPr>
            <a:endParaRPr lang="en-IN" sz="1400" dirty="0" smtClean="0"/>
          </a:p>
          <a:p>
            <a:r>
              <a:rPr lang="en-IN" sz="1400" dirty="0" smtClean="0"/>
              <a:t>Based on the dimensions of the grid (even or odd) the algorithm is divided into 2 parts</a:t>
            </a:r>
            <a:r>
              <a:rPr lang="en-IN" sz="1400" dirty="0" smtClean="0"/>
              <a:t>.</a:t>
            </a:r>
          </a:p>
          <a:p>
            <a:pPr>
              <a:buNone/>
            </a:pPr>
            <a:endParaRPr lang="en-IN" sz="1400" dirty="0" smtClean="0"/>
          </a:p>
          <a:p>
            <a:r>
              <a:rPr lang="en-IN" sz="1400" dirty="0" smtClean="0"/>
              <a:t>So the algorithm gets divided into two parts </a:t>
            </a:r>
            <a:r>
              <a:rPr lang="en-IN" sz="1400" dirty="0" err="1" smtClean="0"/>
              <a:t>again.One</a:t>
            </a:r>
            <a:r>
              <a:rPr lang="en-IN" sz="1400" dirty="0" smtClean="0"/>
              <a:t> for an even dimensioned square and the other for an odd dimensioned one.</a:t>
            </a:r>
          </a:p>
          <a:p>
            <a:pPr>
              <a:buNone/>
            </a:pPr>
            <a:endParaRPr lang="en-IN" sz="1400" dirty="0" smtClean="0"/>
          </a:p>
          <a:p>
            <a:pPr>
              <a:buNone/>
            </a:pPr>
            <a:endParaRPr lang="en-IN" sz="1400" dirty="0" smtClean="0"/>
          </a:p>
          <a:p>
            <a:pPr>
              <a:buNone/>
            </a:pPr>
            <a:endParaRPr lang="en-IN" sz="1400" dirty="0" smtClean="0"/>
          </a:p>
          <a:p>
            <a:pPr>
              <a:buNone/>
            </a:pPr>
            <a:endParaRPr lang="en-IN" sz="1400" dirty="0" smtClean="0"/>
          </a:p>
          <a:p>
            <a:pPr>
              <a:buNone/>
            </a:pPr>
            <a:endParaRPr lang="en-IN" sz="1400" dirty="0" smtClean="0"/>
          </a:p>
          <a:p>
            <a:pPr>
              <a:buNone/>
            </a:pPr>
            <a:endParaRPr lang="en-IN" sz="1400" dirty="0" smtClean="0"/>
          </a:p>
          <a:p>
            <a:pPr>
              <a:buNone/>
            </a:pPr>
            <a:endParaRPr lang="en-IN" sz="1400" dirty="0" smtClean="0"/>
          </a:p>
          <a:p>
            <a:pPr>
              <a:buNone/>
            </a:pPr>
            <a:endParaRPr lang="en-IN" sz="1400" dirty="0" smtClean="0"/>
          </a:p>
          <a:p>
            <a:pPr>
              <a:buNone/>
            </a:pPr>
            <a:endParaRPr lang="en-IN" sz="1400" dirty="0" smtClean="0"/>
          </a:p>
          <a:p>
            <a:pPr>
              <a:buNone/>
            </a:pPr>
            <a:endParaRPr lang="en-IN" sz="1400" dirty="0" smtClean="0"/>
          </a:p>
          <a:p>
            <a:pPr>
              <a:buNone/>
            </a:pPr>
            <a:endParaRPr lang="en-IN" sz="1400" dirty="0" smtClean="0"/>
          </a:p>
        </p:txBody>
      </p:sp>
      <p:pic>
        <p:nvPicPr>
          <p:cNvPr id="4" name="Picture 3" descr="L:\download.png"/>
          <p:cNvPicPr/>
          <p:nvPr/>
        </p:nvPicPr>
        <p:blipFill>
          <a:blip r:embed="rId2"/>
          <a:srcRect/>
          <a:stretch>
            <a:fillRect/>
          </a:stretch>
        </p:blipFill>
        <p:spPr bwMode="auto">
          <a:xfrm>
            <a:off x="1000100" y="4143380"/>
            <a:ext cx="2214578" cy="2143140"/>
          </a:xfrm>
          <a:prstGeom prst="rect">
            <a:avLst/>
          </a:prstGeom>
          <a:noFill/>
          <a:ln w="9525">
            <a:noFill/>
            <a:miter lim="800000"/>
            <a:headEnd/>
            <a:tailEnd/>
          </a:ln>
        </p:spPr>
      </p:pic>
      <p:pic>
        <p:nvPicPr>
          <p:cNvPr id="5" name="Picture 4" descr="L:\images.png"/>
          <p:cNvPicPr/>
          <p:nvPr/>
        </p:nvPicPr>
        <p:blipFill>
          <a:blip r:embed="rId3"/>
          <a:srcRect/>
          <a:stretch>
            <a:fillRect/>
          </a:stretch>
        </p:blipFill>
        <p:spPr bwMode="auto">
          <a:xfrm>
            <a:off x="5786446" y="4071942"/>
            <a:ext cx="2143125" cy="2143125"/>
          </a:xfrm>
          <a:prstGeom prst="rect">
            <a:avLst/>
          </a:prstGeom>
          <a:noFill/>
          <a:ln w="9525">
            <a:noFill/>
            <a:miter lim="800000"/>
            <a:headEnd/>
            <a:tailEnd/>
          </a:ln>
        </p:spPr>
      </p:pic>
      <p:sp>
        <p:nvSpPr>
          <p:cNvPr id="1843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So the algorithm gets divided into two parts again:</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--One for an even dimensioned square and the other for an odd dimensioned one.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0" dirty="0" smtClean="0"/>
              <a:t>                  Odd dimensioned square</a:t>
            </a:r>
            <a:endParaRPr lang="en-IN" sz="3200" b="0" dirty="0"/>
          </a:p>
        </p:txBody>
      </p:sp>
      <p:sp>
        <p:nvSpPr>
          <p:cNvPr id="3" name="Content Placeholder 2"/>
          <p:cNvSpPr>
            <a:spLocks noGrp="1"/>
          </p:cNvSpPr>
          <p:nvPr>
            <p:ph idx="1"/>
          </p:nvPr>
        </p:nvSpPr>
        <p:spPr>
          <a:xfrm>
            <a:off x="500034" y="1785926"/>
            <a:ext cx="8186766" cy="4614874"/>
          </a:xfrm>
        </p:spPr>
        <p:txBody>
          <a:bodyPr>
            <a:noAutofit/>
          </a:bodyPr>
          <a:lstStyle/>
          <a:p>
            <a:r>
              <a:rPr lang="en-IN" sz="1400" dirty="0" smtClean="0"/>
              <a:t>The central geographic coordinate of the 3X3 square grid is now the centre of a 1X1 square grid.</a:t>
            </a:r>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a:p>
            <a:pPr>
              <a:buNone/>
            </a:pPr>
            <a:endParaRPr lang="en-IN" sz="1400" dirty="0" smtClean="0"/>
          </a:p>
          <a:p>
            <a:r>
              <a:rPr lang="en-IN" sz="1400" dirty="0" smtClean="0"/>
              <a:t>Here as we mention in this algorithm we use a horizontal calculation approach initially so the distance taken is 1m</a:t>
            </a:r>
            <a:r>
              <a:rPr lang="en-IN" sz="1400" dirty="0" smtClean="0"/>
              <a:t>.</a:t>
            </a:r>
            <a:endParaRPr lang="en-IN" sz="1400" dirty="0" smtClean="0"/>
          </a:p>
          <a:p>
            <a:pPr>
              <a:buNone/>
            </a:pPr>
            <a:endParaRPr lang="en-IN" sz="1400" dirty="0" smtClean="0"/>
          </a:p>
          <a:p>
            <a:r>
              <a:rPr lang="en-IN" sz="1400" dirty="0" smtClean="0"/>
              <a:t>If the coordinates are being computed in the upward direction the bearing is taken to be 90° and if the diagonal being measured is in downward direction the angle is taken to be 270°.</a:t>
            </a:r>
          </a:p>
          <a:p>
            <a:endParaRPr lang="en-IN" sz="1400" dirty="0"/>
          </a:p>
        </p:txBody>
      </p:sp>
      <p:pic>
        <p:nvPicPr>
          <p:cNvPr id="4" name="Picture 3" descr="C:\Users\PrasantJillella\Pictures\Screenshots\odd.PNG"/>
          <p:cNvPicPr/>
          <p:nvPr/>
        </p:nvPicPr>
        <p:blipFill>
          <a:blip r:embed="rId2"/>
          <a:srcRect/>
          <a:stretch>
            <a:fillRect/>
          </a:stretch>
        </p:blipFill>
        <p:spPr bwMode="auto">
          <a:xfrm>
            <a:off x="928662" y="2357430"/>
            <a:ext cx="2428892" cy="1714512"/>
          </a:xfrm>
          <a:prstGeom prst="rect">
            <a:avLst/>
          </a:prstGeom>
          <a:noFill/>
          <a:ln w="9525">
            <a:noFill/>
            <a:miter lim="800000"/>
            <a:headEnd/>
            <a:tailEnd/>
          </a:ln>
        </p:spPr>
      </p:pic>
      <p:pic>
        <p:nvPicPr>
          <p:cNvPr id="5" name="Picture 4" descr="L:\odd_2.PNG"/>
          <p:cNvPicPr/>
          <p:nvPr/>
        </p:nvPicPr>
        <p:blipFill>
          <a:blip r:embed="rId3"/>
          <a:srcRect/>
          <a:stretch>
            <a:fillRect/>
          </a:stretch>
        </p:blipFill>
        <p:spPr bwMode="auto">
          <a:xfrm>
            <a:off x="3500430" y="2285992"/>
            <a:ext cx="2428892" cy="1857388"/>
          </a:xfrm>
          <a:prstGeom prst="rect">
            <a:avLst/>
          </a:prstGeom>
          <a:noFill/>
          <a:ln w="9525">
            <a:noFill/>
            <a:miter lim="800000"/>
            <a:headEnd/>
            <a:tailEnd/>
          </a:ln>
        </p:spPr>
      </p:pic>
      <p:pic>
        <p:nvPicPr>
          <p:cNvPr id="6" name="Picture 5" descr="C:\Users\PrasantJillella\Pictures\Screenshots\odd_hori.PNG"/>
          <p:cNvPicPr/>
          <p:nvPr/>
        </p:nvPicPr>
        <p:blipFill>
          <a:blip r:embed="rId4"/>
          <a:srcRect/>
          <a:stretch>
            <a:fillRect/>
          </a:stretch>
        </p:blipFill>
        <p:spPr bwMode="auto">
          <a:xfrm>
            <a:off x="6215074" y="2357430"/>
            <a:ext cx="2324100" cy="1790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0" dirty="0" smtClean="0"/>
              <a:t>                 Even dimensioned square </a:t>
            </a:r>
            <a:endParaRPr lang="en-IN" sz="3200" b="0" dirty="0"/>
          </a:p>
        </p:txBody>
      </p:sp>
      <p:sp>
        <p:nvSpPr>
          <p:cNvPr id="3" name="Content Placeholder 2"/>
          <p:cNvSpPr>
            <a:spLocks noGrp="1"/>
          </p:cNvSpPr>
          <p:nvPr>
            <p:ph idx="1"/>
          </p:nvPr>
        </p:nvSpPr>
        <p:spPr>
          <a:xfrm>
            <a:off x="457200" y="1775191"/>
            <a:ext cx="8472518" cy="4625609"/>
          </a:xfrm>
        </p:spPr>
        <p:txBody>
          <a:bodyPr>
            <a:normAutofit/>
          </a:bodyPr>
          <a:lstStyle/>
          <a:p>
            <a:endParaRPr lang="en-IN" sz="1400" dirty="0" smtClean="0"/>
          </a:p>
          <a:p>
            <a:r>
              <a:rPr lang="en-IN" sz="1400" dirty="0" smtClean="0"/>
              <a:t>The </a:t>
            </a:r>
            <a:r>
              <a:rPr lang="en-IN" sz="1400" dirty="0" smtClean="0"/>
              <a:t>central geographic coordinate of the 4X4 square grid is now the common point of 4 1X1 square grids at the centre. </a:t>
            </a:r>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a:p>
            <a:pPr>
              <a:buNone/>
            </a:pPr>
            <a:endParaRPr lang="en-IN" sz="1400" dirty="0" smtClean="0"/>
          </a:p>
          <a:p>
            <a:endParaRPr lang="en-IN" sz="1400" dirty="0" smtClean="0"/>
          </a:p>
          <a:p>
            <a:r>
              <a:rPr lang="en-IN" sz="1400" dirty="0" smtClean="0"/>
              <a:t>When we are computing the coordinates to the left of the current coordinate the bearing is taken to be 180° and while we are computing that in the right of the current coordinates then it is taken to be 0°.</a:t>
            </a:r>
          </a:p>
          <a:p>
            <a:endParaRPr lang="en-IN" sz="1400" dirty="0" smtClean="0"/>
          </a:p>
          <a:p>
            <a:endParaRPr lang="en-IN" sz="1400" dirty="0" smtClean="0"/>
          </a:p>
          <a:p>
            <a:endParaRPr lang="en-IN" sz="1400" dirty="0" smtClean="0"/>
          </a:p>
          <a:p>
            <a:endParaRPr lang="en-IN" sz="1400" dirty="0"/>
          </a:p>
        </p:txBody>
      </p:sp>
      <p:pic>
        <p:nvPicPr>
          <p:cNvPr id="4" name="Picture 3"/>
          <p:cNvPicPr/>
          <p:nvPr/>
        </p:nvPicPr>
        <p:blipFill>
          <a:blip r:embed="rId2"/>
          <a:srcRect/>
          <a:stretch>
            <a:fillRect/>
          </a:stretch>
        </p:blipFill>
        <p:spPr bwMode="auto">
          <a:xfrm>
            <a:off x="428596" y="2571744"/>
            <a:ext cx="2928958" cy="1943100"/>
          </a:xfrm>
          <a:prstGeom prst="rect">
            <a:avLst/>
          </a:prstGeom>
          <a:noFill/>
          <a:ln w="9525">
            <a:noFill/>
            <a:miter lim="800000"/>
            <a:headEnd/>
            <a:tailEnd/>
          </a:ln>
        </p:spPr>
      </p:pic>
      <p:pic>
        <p:nvPicPr>
          <p:cNvPr id="5" name="Picture 4" descr="L:\sec.PNG"/>
          <p:cNvPicPr/>
          <p:nvPr/>
        </p:nvPicPr>
        <p:blipFill>
          <a:blip r:embed="rId3"/>
          <a:srcRect/>
          <a:stretch>
            <a:fillRect/>
          </a:stretch>
        </p:blipFill>
        <p:spPr bwMode="auto">
          <a:xfrm>
            <a:off x="3286116" y="2643182"/>
            <a:ext cx="2786082" cy="1785950"/>
          </a:xfrm>
          <a:prstGeom prst="rect">
            <a:avLst/>
          </a:prstGeom>
          <a:noFill/>
          <a:ln w="9525">
            <a:noFill/>
            <a:miter lim="800000"/>
            <a:headEnd/>
            <a:tailEnd/>
          </a:ln>
        </p:spPr>
      </p:pic>
      <p:pic>
        <p:nvPicPr>
          <p:cNvPr id="6" name="Picture 5" descr="C:\Users\PrasantJillella\Pictures\Screenshots\even_hori.PNG"/>
          <p:cNvPicPr/>
          <p:nvPr/>
        </p:nvPicPr>
        <p:blipFill>
          <a:blip r:embed="rId4"/>
          <a:srcRect/>
          <a:stretch>
            <a:fillRect/>
          </a:stretch>
        </p:blipFill>
        <p:spPr bwMode="auto">
          <a:xfrm>
            <a:off x="6215074" y="2643182"/>
            <a:ext cx="2733675" cy="18573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0" dirty="0" smtClean="0"/>
              <a:t>The output for the Latitude and Longitude 	coordinate Specify is as follows</a:t>
            </a:r>
            <a:endParaRPr lang="en-IN" sz="3200" b="0" dirty="0"/>
          </a:p>
        </p:txBody>
      </p:sp>
      <p:sp>
        <p:nvSpPr>
          <p:cNvPr id="3" name="Content Placeholder 2"/>
          <p:cNvSpPr>
            <a:spLocks noGrp="1"/>
          </p:cNvSpPr>
          <p:nvPr>
            <p:ph idx="1"/>
          </p:nvPr>
        </p:nvSpPr>
        <p:spPr/>
        <p:txBody>
          <a:bodyPr>
            <a:normAutofit/>
          </a:bodyPr>
          <a:lstStyle/>
          <a:p>
            <a:r>
              <a:rPr lang="en-IN" sz="1400" dirty="0" smtClean="0"/>
              <a:t>Output for 3X3 square building is:</a:t>
            </a:r>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a:p>
            <a:pPr>
              <a:buNone/>
            </a:pPr>
            <a:r>
              <a:rPr lang="en-IN" sz="1400" dirty="0" smtClean="0"/>
              <a:t>           </a:t>
            </a:r>
            <a:r>
              <a:rPr lang="en-IN" sz="1400" dirty="0" smtClean="0"/>
              <a:t>		                    </a:t>
            </a:r>
            <a:r>
              <a:rPr lang="en-IN" sz="1400" dirty="0" smtClean="0"/>
              <a:t>And</a:t>
            </a:r>
          </a:p>
          <a:p>
            <a:endParaRPr lang="en-IN" sz="1400" dirty="0" smtClean="0"/>
          </a:p>
          <a:p>
            <a:endParaRPr lang="en-IN" sz="1400" dirty="0" smtClean="0"/>
          </a:p>
          <a:p>
            <a:endParaRPr lang="en-IN" sz="1400" dirty="0" smtClean="0"/>
          </a:p>
          <a:p>
            <a:endParaRPr lang="en-IN" sz="1400" dirty="0" smtClean="0"/>
          </a:p>
          <a:p>
            <a:endParaRPr lang="en-IN" sz="1400" dirty="0" smtClean="0"/>
          </a:p>
          <a:p>
            <a:r>
              <a:rPr lang="en-IN" sz="1400" dirty="0" smtClean="0"/>
              <a:t> </a:t>
            </a:r>
            <a:endParaRPr lang="en-IN" sz="1400" dirty="0" smtClean="0"/>
          </a:p>
          <a:p>
            <a:r>
              <a:rPr lang="en-IN" sz="1400" dirty="0" smtClean="0"/>
              <a:t> </a:t>
            </a:r>
            <a:r>
              <a:rPr lang="en-IN" sz="1400" dirty="0" smtClean="0"/>
              <a:t>                                             </a:t>
            </a:r>
          </a:p>
          <a:p>
            <a:r>
              <a:rPr lang="en-IN" sz="1400" dirty="0" smtClean="0"/>
              <a:t> </a:t>
            </a:r>
            <a:r>
              <a:rPr lang="en-IN" sz="1400" dirty="0" smtClean="0"/>
              <a:t>		</a:t>
            </a:r>
            <a:r>
              <a:rPr lang="en-IN" sz="1400" dirty="0" smtClean="0"/>
              <a:t>                                                                                              </a:t>
            </a:r>
            <a:r>
              <a:rPr lang="en-IN" sz="1400" dirty="0" smtClean="0"/>
              <a:t>This is output for a 4X4 square grid </a:t>
            </a:r>
          </a:p>
          <a:p>
            <a:endParaRPr lang="en-IN" sz="1400" dirty="0" smtClean="0"/>
          </a:p>
          <a:p>
            <a:endParaRPr lang="en-IN" sz="1400" dirty="0"/>
          </a:p>
        </p:txBody>
      </p:sp>
      <p:pic>
        <p:nvPicPr>
          <p:cNvPr id="4" name="Picture 3" descr="L:\lat-long.PNG"/>
          <p:cNvPicPr/>
          <p:nvPr/>
        </p:nvPicPr>
        <p:blipFill>
          <a:blip r:embed="rId2"/>
          <a:srcRect/>
          <a:stretch>
            <a:fillRect/>
          </a:stretch>
        </p:blipFill>
        <p:spPr bwMode="auto">
          <a:xfrm>
            <a:off x="4624371" y="1571612"/>
            <a:ext cx="4519629" cy="2357454"/>
          </a:xfrm>
          <a:prstGeom prst="rect">
            <a:avLst/>
          </a:prstGeom>
          <a:noFill/>
          <a:ln w="9525">
            <a:noFill/>
            <a:miter lim="800000"/>
            <a:headEnd/>
            <a:tailEnd/>
          </a:ln>
        </p:spPr>
      </p:pic>
      <p:pic>
        <p:nvPicPr>
          <p:cNvPr id="6" name="Picture 5" descr="L:\lat-long2.PNG"/>
          <p:cNvPicPr/>
          <p:nvPr/>
        </p:nvPicPr>
        <p:blipFill>
          <a:blip r:embed="rId3"/>
          <a:srcRect/>
          <a:stretch>
            <a:fillRect/>
          </a:stretch>
        </p:blipFill>
        <p:spPr bwMode="auto">
          <a:xfrm>
            <a:off x="285720" y="4000504"/>
            <a:ext cx="4071966" cy="27146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0" dirty="0" smtClean="0"/>
              <a:t>               Network population Indicator</a:t>
            </a:r>
            <a:endParaRPr lang="en-IN" sz="3200" b="0" dirty="0"/>
          </a:p>
        </p:txBody>
      </p:sp>
      <p:sp>
        <p:nvSpPr>
          <p:cNvPr id="3" name="Content Placeholder 2"/>
          <p:cNvSpPr>
            <a:spLocks noGrp="1"/>
          </p:cNvSpPr>
          <p:nvPr>
            <p:ph idx="1"/>
          </p:nvPr>
        </p:nvSpPr>
        <p:spPr/>
        <p:txBody>
          <a:bodyPr>
            <a:normAutofit/>
          </a:bodyPr>
          <a:lstStyle/>
          <a:p>
            <a:endParaRPr lang="en-IN" sz="1400" dirty="0" smtClean="0"/>
          </a:p>
          <a:p>
            <a:endParaRPr lang="en-IN" sz="1400" dirty="0" smtClean="0"/>
          </a:p>
          <a:p>
            <a:r>
              <a:rPr lang="en-IN" sz="1400" dirty="0" smtClean="0"/>
              <a:t>The network population indicator is the second project done in this industrial training process.</a:t>
            </a:r>
          </a:p>
          <a:p>
            <a:pPr>
              <a:buNone/>
            </a:pPr>
            <a:endParaRPr lang="en-IN" sz="1400" dirty="0" smtClean="0"/>
          </a:p>
          <a:p>
            <a:r>
              <a:rPr lang="en-IN" sz="1400" dirty="0" smtClean="0"/>
              <a:t>The Network population indicator is mainly designed with the reference to the DHCP lists present in the routers and is used to find out the various number users that are present in hotspot network that is being shared by us.</a:t>
            </a:r>
          </a:p>
          <a:p>
            <a:endParaRPr lang="en-IN" sz="1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0" dirty="0" smtClean="0"/>
              <a:t>        Description of DHCP lists used in router</a:t>
            </a:r>
            <a:endParaRPr lang="en-IN" sz="3200" b="0" dirty="0"/>
          </a:p>
        </p:txBody>
      </p:sp>
      <p:sp>
        <p:nvSpPr>
          <p:cNvPr id="3" name="Content Placeholder 2"/>
          <p:cNvSpPr>
            <a:spLocks noGrp="1"/>
          </p:cNvSpPr>
          <p:nvPr>
            <p:ph idx="1"/>
          </p:nvPr>
        </p:nvSpPr>
        <p:spPr>
          <a:xfrm>
            <a:off x="500034" y="1714489"/>
            <a:ext cx="8186766" cy="4686312"/>
          </a:xfrm>
        </p:spPr>
        <p:txBody>
          <a:bodyPr>
            <a:normAutofit/>
          </a:bodyPr>
          <a:lstStyle/>
          <a:p>
            <a:pPr>
              <a:buNone/>
            </a:pPr>
            <a:endParaRPr lang="en-IN" sz="1400" dirty="0" smtClean="0"/>
          </a:p>
          <a:p>
            <a:r>
              <a:rPr lang="en-IN" sz="1400" dirty="0" smtClean="0"/>
              <a:t>Dynamic Host Configuration Protocol is commonly referred as DHCP which is a protocol followed in a router to assign dynamic IP addresses to devices.</a:t>
            </a:r>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a:p>
            <a:r>
              <a:rPr lang="en-IN" sz="1400" dirty="0" smtClean="0"/>
              <a:t>The DHCP manages a pool of IP addresses and information about client configuration parameters such as default gateway, domain name.</a:t>
            </a:r>
          </a:p>
          <a:p>
            <a:endParaRPr lang="en-IN" sz="1400" dirty="0" smtClean="0"/>
          </a:p>
        </p:txBody>
      </p:sp>
      <p:pic>
        <p:nvPicPr>
          <p:cNvPr id="4" name="Picture 3" descr="L:\image006(7).jpg"/>
          <p:cNvPicPr/>
          <p:nvPr/>
        </p:nvPicPr>
        <p:blipFill>
          <a:blip r:embed="rId2"/>
          <a:srcRect/>
          <a:stretch>
            <a:fillRect/>
          </a:stretch>
        </p:blipFill>
        <p:spPr bwMode="auto">
          <a:xfrm>
            <a:off x="1142976" y="2643182"/>
            <a:ext cx="3286116" cy="234270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0" dirty="0" smtClean="0"/>
              <a:t>  Establishing hotspot using command prompt</a:t>
            </a:r>
            <a:endParaRPr lang="en-IN" sz="3200" b="0" dirty="0"/>
          </a:p>
        </p:txBody>
      </p:sp>
      <p:sp>
        <p:nvSpPr>
          <p:cNvPr id="3" name="Content Placeholder 2"/>
          <p:cNvSpPr>
            <a:spLocks noGrp="1"/>
          </p:cNvSpPr>
          <p:nvPr>
            <p:ph idx="1"/>
          </p:nvPr>
        </p:nvSpPr>
        <p:spPr/>
        <p:txBody>
          <a:bodyPr>
            <a:normAutofit/>
          </a:bodyPr>
          <a:lstStyle/>
          <a:p>
            <a:endParaRPr lang="en-IN" sz="1400" dirty="0" smtClean="0"/>
          </a:p>
          <a:p>
            <a:r>
              <a:rPr lang="en-IN" sz="1400" dirty="0" smtClean="0"/>
              <a:t>Type the following command to get to know about the structure of the network before changing it</a:t>
            </a:r>
            <a:r>
              <a:rPr lang="en-IN" sz="1400" dirty="0" smtClean="0"/>
              <a:t>:</a:t>
            </a:r>
          </a:p>
          <a:p>
            <a:pPr>
              <a:buNone/>
            </a:pPr>
            <a:endParaRPr lang="en-IN" sz="1400" dirty="0" smtClean="0"/>
          </a:p>
          <a:p>
            <a:pPr>
              <a:buNone/>
            </a:pPr>
            <a:r>
              <a:rPr lang="en-IN" sz="1400" dirty="0" smtClean="0"/>
              <a:t>		       </a:t>
            </a:r>
            <a:r>
              <a:rPr lang="en-IN" sz="1400" dirty="0" smtClean="0"/>
              <a:t>"</a:t>
            </a:r>
            <a:r>
              <a:rPr lang="en-IN" sz="1400" dirty="0" err="1" smtClean="0"/>
              <a:t>netsh</a:t>
            </a:r>
            <a:r>
              <a:rPr lang="en-IN" sz="1400" dirty="0" smtClean="0"/>
              <a:t> </a:t>
            </a:r>
            <a:r>
              <a:rPr lang="en-IN" sz="1400" dirty="0" err="1" smtClean="0"/>
              <a:t>wlan</a:t>
            </a:r>
            <a:r>
              <a:rPr lang="en-IN" sz="1400" dirty="0" smtClean="0"/>
              <a:t> set </a:t>
            </a:r>
            <a:r>
              <a:rPr lang="en-IN" sz="1400" dirty="0" err="1" smtClean="0"/>
              <a:t>hostednetwork</a:t>
            </a:r>
            <a:r>
              <a:rPr lang="en-IN" sz="1400" dirty="0" smtClean="0"/>
              <a:t>“</a:t>
            </a:r>
          </a:p>
          <a:p>
            <a:pPr>
              <a:buNone/>
            </a:pPr>
            <a:endParaRPr lang="en-IN" sz="1400" dirty="0" smtClean="0"/>
          </a:p>
          <a:p>
            <a:pPr>
              <a:buNone/>
            </a:pPr>
            <a:endParaRPr lang="en-IN" sz="1400" dirty="0" smtClean="0"/>
          </a:p>
          <a:p>
            <a:pPr>
              <a:buNone/>
            </a:pPr>
            <a:endParaRPr lang="en-IN" sz="1400" dirty="0" smtClean="0"/>
          </a:p>
          <a:p>
            <a:pPr>
              <a:buNone/>
            </a:pPr>
            <a:endParaRPr lang="en-IN" sz="1400" dirty="0" smtClean="0"/>
          </a:p>
          <a:p>
            <a:pPr>
              <a:buNone/>
            </a:pPr>
            <a:endParaRPr lang="en-IN" sz="1400" dirty="0" smtClean="0"/>
          </a:p>
          <a:p>
            <a:pPr>
              <a:buNone/>
            </a:pPr>
            <a:endParaRPr lang="en-IN" sz="1400" dirty="0" smtClean="0"/>
          </a:p>
          <a:p>
            <a:pPr>
              <a:buNone/>
            </a:pPr>
            <a:endParaRPr lang="en-IN" sz="1400" dirty="0" smtClean="0"/>
          </a:p>
          <a:p>
            <a:pPr>
              <a:buNone/>
            </a:pPr>
            <a:endParaRPr lang="en-IN" sz="1400" dirty="0" smtClean="0"/>
          </a:p>
          <a:p>
            <a:pPr>
              <a:buNone/>
            </a:pPr>
            <a:endParaRPr lang="en-IN" sz="1400" dirty="0" smtClean="0"/>
          </a:p>
          <a:p>
            <a:pPr>
              <a:buNone/>
            </a:pPr>
            <a:endParaRPr lang="en-IN" sz="1400" dirty="0" smtClean="0"/>
          </a:p>
          <a:p>
            <a:pPr>
              <a:buNone/>
            </a:pPr>
            <a:endParaRPr lang="en-IN" sz="1400" dirty="0" smtClean="0"/>
          </a:p>
          <a:p>
            <a:endParaRPr lang="en-IN" sz="1400" dirty="0"/>
          </a:p>
        </p:txBody>
      </p:sp>
      <p:pic>
        <p:nvPicPr>
          <p:cNvPr id="4" name="Picture 3" descr="C:\Users\PrasantJillella\Pictures\Screenshots\Screenshot (0).PNG"/>
          <p:cNvPicPr/>
          <p:nvPr/>
        </p:nvPicPr>
        <p:blipFill>
          <a:blip r:embed="rId2"/>
          <a:srcRect/>
          <a:stretch>
            <a:fillRect/>
          </a:stretch>
        </p:blipFill>
        <p:spPr bwMode="auto">
          <a:xfrm>
            <a:off x="1000100" y="3357562"/>
            <a:ext cx="5643602" cy="22145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714488"/>
            <a:ext cx="8329642" cy="4686312"/>
          </a:xfrm>
        </p:spPr>
        <p:txBody>
          <a:bodyPr>
            <a:normAutofit/>
          </a:bodyPr>
          <a:lstStyle/>
          <a:p>
            <a:pPr>
              <a:buNone/>
            </a:pPr>
            <a:endParaRPr lang="en-IN" sz="1400" dirty="0" smtClean="0"/>
          </a:p>
          <a:p>
            <a:pPr>
              <a:buNone/>
            </a:pPr>
            <a:r>
              <a:rPr lang="en-IN" sz="1400" dirty="0" smtClean="0"/>
              <a:t>"</a:t>
            </a:r>
            <a:r>
              <a:rPr lang="en-IN" sz="1400" dirty="0" err="1" smtClean="0"/>
              <a:t>netsh</a:t>
            </a:r>
            <a:r>
              <a:rPr lang="en-IN" sz="1400" dirty="0" smtClean="0"/>
              <a:t> </a:t>
            </a:r>
            <a:r>
              <a:rPr lang="en-IN" sz="1400" dirty="0" err="1" smtClean="0"/>
              <a:t>wlan</a:t>
            </a:r>
            <a:r>
              <a:rPr lang="en-IN" sz="1400" dirty="0" smtClean="0"/>
              <a:t> set </a:t>
            </a:r>
            <a:r>
              <a:rPr lang="en-IN" sz="1400" dirty="0" err="1" smtClean="0"/>
              <a:t>hostednetwork</a:t>
            </a:r>
            <a:r>
              <a:rPr lang="en-IN" sz="1400" dirty="0" smtClean="0"/>
              <a:t> mode=allow </a:t>
            </a:r>
            <a:r>
              <a:rPr lang="en-IN" sz="1400" dirty="0" err="1" smtClean="0"/>
              <a:t>ssid</a:t>
            </a:r>
            <a:r>
              <a:rPr lang="en-IN" sz="1400" dirty="0" smtClean="0"/>
              <a:t>=</a:t>
            </a:r>
            <a:r>
              <a:rPr lang="en-IN" sz="1400" dirty="0" err="1" smtClean="0"/>
              <a:t>prwifi</a:t>
            </a:r>
            <a:r>
              <a:rPr lang="en-IN" sz="1400" dirty="0" smtClean="0"/>
              <a:t> key=******"</a:t>
            </a:r>
          </a:p>
          <a:p>
            <a:pPr>
              <a:buNone/>
            </a:pPr>
            <a:endParaRPr lang="en-IN" sz="1400" dirty="0"/>
          </a:p>
        </p:txBody>
      </p:sp>
      <p:pic>
        <p:nvPicPr>
          <p:cNvPr id="7" name="Picture 6" descr="C:\Users\PrasantJillella\Pictures\Screenshots\Screenshot (01).PNG"/>
          <p:cNvPicPr/>
          <p:nvPr/>
        </p:nvPicPr>
        <p:blipFill>
          <a:blip r:embed="rId2"/>
          <a:srcRect/>
          <a:stretch>
            <a:fillRect/>
          </a:stretch>
        </p:blipFill>
        <p:spPr bwMode="auto">
          <a:xfrm>
            <a:off x="1214414" y="2571744"/>
            <a:ext cx="5191125" cy="2609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1400" dirty="0" smtClean="0"/>
              <a:t>"</a:t>
            </a:r>
            <a:r>
              <a:rPr lang="en-IN" sz="1400" dirty="0" err="1" smtClean="0"/>
              <a:t>netsh</a:t>
            </a:r>
            <a:r>
              <a:rPr lang="en-IN" sz="1400" dirty="0" smtClean="0"/>
              <a:t> </a:t>
            </a:r>
            <a:r>
              <a:rPr lang="en-IN" sz="1400" dirty="0" err="1" smtClean="0"/>
              <a:t>wlan</a:t>
            </a:r>
            <a:r>
              <a:rPr lang="en-IN" sz="1400" dirty="0" smtClean="0"/>
              <a:t> show </a:t>
            </a:r>
            <a:r>
              <a:rPr lang="en-IN" sz="1400" dirty="0" err="1" smtClean="0"/>
              <a:t>hostednetwork</a:t>
            </a:r>
            <a:r>
              <a:rPr lang="en-IN" sz="1400" dirty="0" smtClean="0"/>
              <a:t>"</a:t>
            </a:r>
            <a:endParaRPr lang="en-IN" sz="1400" dirty="0" smtClean="0"/>
          </a:p>
        </p:txBody>
      </p:sp>
      <p:pic>
        <p:nvPicPr>
          <p:cNvPr id="4" name="Picture 3" descr="C:\Users\PrasantJillella\Pictures\Screenshots\Screenshot (13).png"/>
          <p:cNvPicPr/>
          <p:nvPr/>
        </p:nvPicPr>
        <p:blipFill>
          <a:blip r:embed="rId2"/>
          <a:srcRect/>
          <a:stretch>
            <a:fillRect/>
          </a:stretch>
        </p:blipFill>
        <p:spPr bwMode="auto">
          <a:xfrm>
            <a:off x="1500166" y="2428868"/>
            <a:ext cx="5786478" cy="29289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p:txBody>
          <a:bodyPr>
            <a:normAutofit/>
          </a:bodyPr>
          <a:lstStyle/>
          <a:p>
            <a:r>
              <a:rPr lang="en-IN" sz="1400" dirty="0" smtClean="0"/>
              <a:t>"open network and share </a:t>
            </a:r>
            <a:r>
              <a:rPr lang="en-IN" sz="1400" dirty="0" err="1" smtClean="0"/>
              <a:t>center</a:t>
            </a:r>
            <a:r>
              <a:rPr lang="en-IN" sz="1400" dirty="0" smtClean="0"/>
              <a:t>".</a:t>
            </a:r>
          </a:p>
          <a:p>
            <a:endParaRPr lang="en-IN" sz="1400" dirty="0"/>
          </a:p>
        </p:txBody>
      </p:sp>
      <p:pic>
        <p:nvPicPr>
          <p:cNvPr id="7" name="Picture 6" descr="C:\Users\PrasantJillella\Pictures\Screenshots\Screenshot (14).png"/>
          <p:cNvPicPr/>
          <p:nvPr/>
        </p:nvPicPr>
        <p:blipFill>
          <a:blip r:embed="rId2"/>
          <a:srcRect/>
          <a:stretch>
            <a:fillRect/>
          </a:stretch>
        </p:blipFill>
        <p:spPr bwMode="auto">
          <a:xfrm>
            <a:off x="1428728" y="2428868"/>
            <a:ext cx="6000792" cy="32861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0" dirty="0" smtClean="0"/>
              <a:t> 			Motivation</a:t>
            </a:r>
            <a:endParaRPr lang="en-IN" sz="3200" b="0" dirty="0"/>
          </a:p>
        </p:txBody>
      </p:sp>
      <p:sp>
        <p:nvSpPr>
          <p:cNvPr id="3" name="Content Placeholder 2"/>
          <p:cNvSpPr>
            <a:spLocks noGrp="1"/>
          </p:cNvSpPr>
          <p:nvPr>
            <p:ph idx="1"/>
          </p:nvPr>
        </p:nvSpPr>
        <p:spPr/>
        <p:txBody>
          <a:bodyPr>
            <a:normAutofit/>
          </a:bodyPr>
          <a:lstStyle/>
          <a:p>
            <a:r>
              <a:rPr lang="en-IN" sz="1400" dirty="0" smtClean="0"/>
              <a:t>As there can be many unauthorised users in a network that may access data without permission this software enables and acts as a guard that detects the number of users in the network  and the corresponding MAC addresses related to them.</a:t>
            </a:r>
          </a:p>
          <a:p>
            <a:endParaRPr lang="en-IN" sz="1400" dirty="0" smtClean="0"/>
          </a:p>
          <a:p>
            <a:r>
              <a:rPr lang="en-IN" sz="1400" dirty="0" smtClean="0"/>
              <a:t>This list that is maintained is used to compare with the list of authorised users provided and see if there are any unauthorised users present in the network.</a:t>
            </a:r>
          </a:p>
          <a:p>
            <a:endParaRPr lang="en-IN" sz="1400" dirty="0" smtClean="0"/>
          </a:p>
          <a:p>
            <a:r>
              <a:rPr lang="en-IN" sz="1400" dirty="0" smtClean="0"/>
              <a:t>The latitude and longitude coordinate specify helps to  divide the provided block of area in a room to equal sized 1x1 squares with their central coordinates.</a:t>
            </a:r>
            <a:endParaRPr lang="en-IN" sz="1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1400" dirty="0" smtClean="0"/>
              <a:t>select "change adapter settings</a:t>
            </a:r>
            <a:r>
              <a:rPr lang="en-IN" sz="1400" dirty="0" smtClean="0"/>
              <a:t>“</a:t>
            </a:r>
            <a:endParaRPr lang="en-IN" sz="1400" dirty="0" smtClean="0"/>
          </a:p>
          <a:p>
            <a:r>
              <a:rPr lang="en-IN" sz="1400" dirty="0" smtClean="0"/>
              <a:t>Then right click on "local area connection" </a:t>
            </a:r>
            <a:endParaRPr lang="en-IN" sz="1400" dirty="0" smtClean="0"/>
          </a:p>
          <a:p>
            <a:r>
              <a:rPr lang="en-IN" sz="1400" dirty="0" err="1" smtClean="0"/>
              <a:t>goto</a:t>
            </a:r>
            <a:r>
              <a:rPr lang="en-IN" sz="1400" dirty="0" smtClean="0"/>
              <a:t> </a:t>
            </a:r>
            <a:r>
              <a:rPr lang="en-IN" sz="1400" dirty="0" smtClean="0"/>
              <a:t>"shearing" in the local area network</a:t>
            </a:r>
            <a:endParaRPr lang="en-IN" sz="1400" dirty="0"/>
          </a:p>
        </p:txBody>
      </p:sp>
      <p:pic>
        <p:nvPicPr>
          <p:cNvPr id="5" name="Picture 4" descr="C:\Users\PrasantJillella\Pictures\Screenshots\Screenshot (16).png"/>
          <p:cNvPicPr/>
          <p:nvPr/>
        </p:nvPicPr>
        <p:blipFill>
          <a:blip r:embed="rId2"/>
          <a:srcRect/>
          <a:stretch>
            <a:fillRect/>
          </a:stretch>
        </p:blipFill>
        <p:spPr bwMode="auto">
          <a:xfrm>
            <a:off x="1785918" y="2928934"/>
            <a:ext cx="6148394" cy="34242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1400" dirty="0" smtClean="0"/>
              <a:t>Now check the "Allow other network users to connect through the computer's internet </a:t>
            </a:r>
            <a:r>
              <a:rPr lang="en-IN" sz="1400" dirty="0" err="1" smtClean="0"/>
              <a:t>connction</a:t>
            </a:r>
            <a:r>
              <a:rPr lang="en-IN" sz="1400" dirty="0" smtClean="0"/>
              <a:t>“</a:t>
            </a:r>
          </a:p>
          <a:p>
            <a:endParaRPr lang="en-IN" sz="1400" dirty="0" smtClean="0"/>
          </a:p>
          <a:p>
            <a:r>
              <a:rPr lang="en-IN" sz="1400" dirty="0" smtClean="0"/>
              <a:t>then in home network connection-select "Ethernet"</a:t>
            </a:r>
          </a:p>
          <a:p>
            <a:endParaRPr lang="en-IN" sz="1400" dirty="0"/>
          </a:p>
        </p:txBody>
      </p:sp>
      <p:pic>
        <p:nvPicPr>
          <p:cNvPr id="4" name="Picture 3" descr="C:\Users\PrasantJillella\Pictures\Screenshots\Screenshot (20).png"/>
          <p:cNvPicPr/>
          <p:nvPr/>
        </p:nvPicPr>
        <p:blipFill>
          <a:blip r:embed="rId2"/>
          <a:srcRect/>
          <a:stretch>
            <a:fillRect/>
          </a:stretch>
        </p:blipFill>
        <p:spPr bwMode="auto">
          <a:xfrm>
            <a:off x="1857356" y="2643182"/>
            <a:ext cx="5181600" cy="3686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1400" dirty="0" smtClean="0"/>
              <a:t>Now the your system acts as a router with the (</a:t>
            </a:r>
            <a:r>
              <a:rPr lang="en-IN" sz="1400" dirty="0" err="1" smtClean="0"/>
              <a:t>ssid</a:t>
            </a:r>
            <a:r>
              <a:rPr lang="en-IN" sz="1400" dirty="0" smtClean="0"/>
              <a:t>)username as </a:t>
            </a:r>
            <a:r>
              <a:rPr lang="en-IN" sz="1400" dirty="0" err="1" smtClean="0"/>
              <a:t>prwifi</a:t>
            </a:r>
            <a:r>
              <a:rPr lang="en-IN" sz="1400" dirty="0" smtClean="0"/>
              <a:t> </a:t>
            </a:r>
            <a:r>
              <a:rPr lang="en-IN" sz="1400" dirty="0" smtClean="0"/>
              <a:t>and </a:t>
            </a:r>
            <a:r>
              <a:rPr lang="en-IN" sz="1400" dirty="0" smtClean="0"/>
              <a:t>can be connected to other devices</a:t>
            </a:r>
            <a:r>
              <a:rPr lang="en-IN" sz="1400" dirty="0" smtClean="0"/>
              <a:t>.</a:t>
            </a:r>
          </a:p>
          <a:p>
            <a:endParaRPr lang="en-IN" sz="1400" dirty="0" smtClean="0"/>
          </a:p>
          <a:p>
            <a:r>
              <a:rPr lang="en-IN" sz="1400" dirty="0" smtClean="0"/>
              <a:t>step 9- After finishing the use with it you can deactivate the </a:t>
            </a:r>
            <a:r>
              <a:rPr lang="en-IN" sz="1400" dirty="0" err="1" smtClean="0"/>
              <a:t>wifi</a:t>
            </a:r>
            <a:r>
              <a:rPr lang="en-IN" sz="1400" dirty="0" smtClean="0"/>
              <a:t> from your system by typing the command "</a:t>
            </a:r>
            <a:r>
              <a:rPr lang="en-IN" sz="1400" dirty="0" err="1" smtClean="0"/>
              <a:t>netsh</a:t>
            </a:r>
            <a:r>
              <a:rPr lang="en-IN" sz="1400" dirty="0" smtClean="0"/>
              <a:t> </a:t>
            </a:r>
            <a:r>
              <a:rPr lang="en-IN" sz="1400" dirty="0" err="1" smtClean="0"/>
              <a:t>wlan</a:t>
            </a:r>
            <a:r>
              <a:rPr lang="en-IN" sz="1400" dirty="0" smtClean="0"/>
              <a:t> stop </a:t>
            </a:r>
            <a:r>
              <a:rPr lang="en-IN" sz="1400" dirty="0" err="1" smtClean="0"/>
              <a:t>hostednetwork</a:t>
            </a:r>
            <a:r>
              <a:rPr lang="en-IN" sz="1400" dirty="0" smtClean="0"/>
              <a:t>" on the command prompt.</a:t>
            </a:r>
          </a:p>
          <a:p>
            <a:endParaRPr lang="en-IN" sz="1400" dirty="0" smtClean="0"/>
          </a:p>
          <a:p>
            <a:endParaRPr lang="en-IN" sz="1400" dirty="0"/>
          </a:p>
        </p:txBody>
      </p:sp>
      <p:pic>
        <p:nvPicPr>
          <p:cNvPr id="4" name="Picture 3" descr="C:\Users\PrasantJillella\Pictures\Screenshots\Screenshot (21).png"/>
          <p:cNvPicPr/>
          <p:nvPr/>
        </p:nvPicPr>
        <p:blipFill>
          <a:blip r:embed="rId2"/>
          <a:srcRect/>
          <a:stretch>
            <a:fillRect/>
          </a:stretch>
        </p:blipFill>
        <p:spPr bwMode="auto">
          <a:xfrm>
            <a:off x="1714480" y="3214686"/>
            <a:ext cx="5143536" cy="27860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0" dirty="0" smtClean="0"/>
              <a:t>Command used instead of DHCP list in a    hotspot for creating NPI</a:t>
            </a:r>
            <a:endParaRPr lang="en-IN" sz="3200" b="0" dirty="0"/>
          </a:p>
        </p:txBody>
      </p:sp>
      <p:sp>
        <p:nvSpPr>
          <p:cNvPr id="3" name="Content Placeholder 2"/>
          <p:cNvSpPr>
            <a:spLocks noGrp="1"/>
          </p:cNvSpPr>
          <p:nvPr>
            <p:ph idx="1"/>
          </p:nvPr>
        </p:nvSpPr>
        <p:spPr/>
        <p:txBody>
          <a:bodyPr>
            <a:normAutofit/>
          </a:bodyPr>
          <a:lstStyle/>
          <a:p>
            <a:r>
              <a:rPr lang="en-IN" sz="1400" dirty="0" smtClean="0"/>
              <a:t>The “</a:t>
            </a:r>
            <a:r>
              <a:rPr lang="en-IN" sz="1400" dirty="0" err="1" smtClean="0"/>
              <a:t>arp</a:t>
            </a:r>
            <a:r>
              <a:rPr lang="en-IN" sz="1400" dirty="0" smtClean="0"/>
              <a:t>” commands are a special type of commands that do the magic instead of the DHCP commands if there is no DHCP server in your system.</a:t>
            </a:r>
          </a:p>
          <a:p>
            <a:endParaRPr lang="en-IN" sz="1400" dirty="0" smtClean="0"/>
          </a:p>
          <a:p>
            <a:r>
              <a:rPr lang="en-IN" sz="1400" dirty="0" smtClean="0"/>
              <a:t>First open your command prompt type the </a:t>
            </a:r>
            <a:r>
              <a:rPr lang="en-IN" sz="1400" dirty="0" err="1" smtClean="0"/>
              <a:t>arp</a:t>
            </a:r>
            <a:r>
              <a:rPr lang="en-IN" sz="1400" dirty="0" smtClean="0"/>
              <a:t> command "</a:t>
            </a:r>
            <a:r>
              <a:rPr lang="en-IN" sz="1400" dirty="0" err="1" smtClean="0"/>
              <a:t>arp</a:t>
            </a:r>
            <a:r>
              <a:rPr lang="en-IN" sz="1400" dirty="0" smtClean="0"/>
              <a:t> -</a:t>
            </a:r>
            <a:r>
              <a:rPr lang="en-IN" sz="1400" dirty="0" err="1" smtClean="0"/>
              <a:t>a"to</a:t>
            </a:r>
            <a:r>
              <a:rPr lang="en-IN" sz="1400" dirty="0" smtClean="0"/>
              <a:t> view the number of people connected to your hotspot.</a:t>
            </a:r>
          </a:p>
          <a:p>
            <a:endParaRPr lang="en-IN" sz="1400" dirty="0" smtClean="0"/>
          </a:p>
          <a:p>
            <a:endParaRPr lang="en-IN" sz="1400" dirty="0"/>
          </a:p>
        </p:txBody>
      </p:sp>
      <p:pic>
        <p:nvPicPr>
          <p:cNvPr id="4" name="Picture 3" descr="C:\Users\PrasantJillella\Pictures\Screenshots\arp\arp1.PNG"/>
          <p:cNvPicPr/>
          <p:nvPr/>
        </p:nvPicPr>
        <p:blipFill>
          <a:blip r:embed="rId2"/>
          <a:srcRect/>
          <a:stretch>
            <a:fillRect/>
          </a:stretch>
        </p:blipFill>
        <p:spPr bwMode="auto">
          <a:xfrm>
            <a:off x="1643042" y="3071810"/>
            <a:ext cx="5731510" cy="28893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1400" dirty="0" smtClean="0"/>
              <a:t>The list contains number of id’s these involve those from previous activation reports as well, so use command "</a:t>
            </a:r>
            <a:r>
              <a:rPr lang="en-IN" sz="1400" dirty="0" err="1" smtClean="0"/>
              <a:t>arp</a:t>
            </a:r>
            <a:r>
              <a:rPr lang="en-IN" sz="1400" dirty="0" smtClean="0"/>
              <a:t> -d *" and then view the list again to get the devices that are currently connected.</a:t>
            </a:r>
          </a:p>
          <a:p>
            <a:endParaRPr lang="en-IN" sz="1400" dirty="0"/>
          </a:p>
        </p:txBody>
      </p:sp>
      <p:pic>
        <p:nvPicPr>
          <p:cNvPr id="4" name="Picture 3" descr="C:\Users\PrasantJillella\Pictures\Screenshots\arp\arp2.PNG"/>
          <p:cNvPicPr/>
          <p:nvPr/>
        </p:nvPicPr>
        <p:blipFill>
          <a:blip r:embed="rId2"/>
          <a:srcRect/>
          <a:stretch>
            <a:fillRect/>
          </a:stretch>
        </p:blipFill>
        <p:spPr bwMode="auto">
          <a:xfrm>
            <a:off x="142844" y="2643182"/>
            <a:ext cx="4143404" cy="3500462"/>
          </a:xfrm>
          <a:prstGeom prst="rect">
            <a:avLst/>
          </a:prstGeom>
          <a:noFill/>
          <a:ln w="9525">
            <a:noFill/>
            <a:miter lim="800000"/>
            <a:headEnd/>
            <a:tailEnd/>
          </a:ln>
        </p:spPr>
      </p:pic>
      <p:pic>
        <p:nvPicPr>
          <p:cNvPr id="5" name="Picture 4" descr="C:\Users\PrasantJillella\Pictures\Screenshots\arp\arp3.PNG"/>
          <p:cNvPicPr/>
          <p:nvPr/>
        </p:nvPicPr>
        <p:blipFill>
          <a:blip r:embed="rId3"/>
          <a:srcRect/>
          <a:stretch>
            <a:fillRect/>
          </a:stretch>
        </p:blipFill>
        <p:spPr bwMode="auto">
          <a:xfrm>
            <a:off x="4500562" y="2643182"/>
            <a:ext cx="4519609" cy="35004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1400" dirty="0" smtClean="0"/>
              <a:t>Now copy the information to a text document using the command</a:t>
            </a:r>
          </a:p>
          <a:p>
            <a:pPr>
              <a:buNone/>
            </a:pPr>
            <a:r>
              <a:rPr lang="en-IN" sz="1400" dirty="0" smtClean="0"/>
              <a:t>          "</a:t>
            </a:r>
            <a:r>
              <a:rPr lang="en-IN" sz="1400" dirty="0" err="1" smtClean="0"/>
              <a:t>arp</a:t>
            </a:r>
            <a:r>
              <a:rPr lang="en-IN" sz="1400" dirty="0" smtClean="0"/>
              <a:t> -a &gt;F:/list.txt</a:t>
            </a:r>
          </a:p>
          <a:p>
            <a:endParaRPr lang="en-IN" sz="1400" dirty="0"/>
          </a:p>
        </p:txBody>
      </p:sp>
      <p:pic>
        <p:nvPicPr>
          <p:cNvPr id="4" name="Picture 3" descr="C:\Users\PrasantJillella\Pictures\Screenshots\arp\arp5.PNG"/>
          <p:cNvPicPr/>
          <p:nvPr/>
        </p:nvPicPr>
        <p:blipFill>
          <a:blip r:embed="rId2"/>
          <a:srcRect/>
          <a:stretch>
            <a:fillRect/>
          </a:stretch>
        </p:blipFill>
        <p:spPr bwMode="auto">
          <a:xfrm>
            <a:off x="1357290" y="2571744"/>
            <a:ext cx="5731510" cy="23741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1400" dirty="0" smtClean="0"/>
              <a:t>This text file that is so created is </a:t>
            </a:r>
            <a:r>
              <a:rPr lang="en-IN" sz="1400" dirty="0" err="1" smtClean="0"/>
              <a:t>transfered</a:t>
            </a:r>
            <a:r>
              <a:rPr lang="en-IN" sz="1400" dirty="0" smtClean="0"/>
              <a:t> to the desired system in the network through the commands either by typing them in command prompt manually or by using the following program that is set to run for every 30 seconds and  update the data regularly.</a:t>
            </a:r>
          </a:p>
          <a:p>
            <a:endParaRPr lang="en-IN" sz="1400" dirty="0" smtClean="0"/>
          </a:p>
          <a:p>
            <a:endParaRPr lang="en-IN" sz="1400" dirty="0"/>
          </a:p>
        </p:txBody>
      </p:sp>
      <p:pic>
        <p:nvPicPr>
          <p:cNvPr id="4" name="Picture 3"/>
          <p:cNvPicPr/>
          <p:nvPr/>
        </p:nvPicPr>
        <p:blipFill>
          <a:blip r:embed="rId2"/>
          <a:srcRect/>
          <a:stretch>
            <a:fillRect/>
          </a:stretch>
        </p:blipFill>
        <p:spPr bwMode="auto">
          <a:xfrm>
            <a:off x="1285852" y="2714620"/>
            <a:ext cx="6286544" cy="4000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0" dirty="0" smtClean="0"/>
              <a:t>                       Tools and utilities used</a:t>
            </a:r>
            <a:endParaRPr lang="en-IN" sz="3200" b="0" dirty="0"/>
          </a:p>
        </p:txBody>
      </p:sp>
      <p:sp>
        <p:nvSpPr>
          <p:cNvPr id="3" name="Content Placeholder 2"/>
          <p:cNvSpPr>
            <a:spLocks noGrp="1"/>
          </p:cNvSpPr>
          <p:nvPr>
            <p:ph idx="1"/>
          </p:nvPr>
        </p:nvSpPr>
        <p:spPr/>
        <p:txBody>
          <a:bodyPr>
            <a:normAutofit/>
          </a:bodyPr>
          <a:lstStyle/>
          <a:p>
            <a:r>
              <a:rPr lang="en-IN" sz="1400" dirty="0" smtClean="0"/>
              <a:t>The latitude and longitude specify program runs to provide locations where devises required are to be placed.</a:t>
            </a:r>
          </a:p>
          <a:p>
            <a:endParaRPr lang="en-IN" sz="1400" dirty="0" smtClean="0"/>
          </a:p>
          <a:p>
            <a:r>
              <a:rPr lang="en-IN" sz="1400" dirty="0" smtClean="0"/>
              <a:t>Router system ---- This system identifies the users and their identifications and reports to the server.</a:t>
            </a:r>
          </a:p>
          <a:p>
            <a:endParaRPr lang="en-IN" sz="1400" dirty="0" smtClean="0"/>
          </a:p>
          <a:p>
            <a:r>
              <a:rPr lang="en-IN" sz="1400" dirty="0" smtClean="0"/>
              <a:t>The file transfer program generates the list of the identities and sends them to the server at a regular interval of 30 seconds.</a:t>
            </a:r>
          </a:p>
          <a:p>
            <a:endParaRPr lang="en-IN" sz="1400" dirty="0" smtClean="0"/>
          </a:p>
          <a:p>
            <a:r>
              <a:rPr lang="en-IN" sz="1400" dirty="0" smtClean="0"/>
              <a:t>Server system ---- This system checks by comparing if the users are authentic.</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                </a:t>
            </a:r>
            <a:r>
              <a:rPr lang="en-IN" sz="3200" b="0" dirty="0" smtClean="0"/>
              <a:t>            Conclusion</a:t>
            </a:r>
            <a:endParaRPr lang="en-IN" sz="3200" b="0" dirty="0"/>
          </a:p>
        </p:txBody>
      </p:sp>
      <p:sp>
        <p:nvSpPr>
          <p:cNvPr id="3" name="Content Placeholder 2"/>
          <p:cNvSpPr>
            <a:spLocks noGrp="1"/>
          </p:cNvSpPr>
          <p:nvPr>
            <p:ph idx="1"/>
          </p:nvPr>
        </p:nvSpPr>
        <p:spPr/>
        <p:txBody>
          <a:bodyPr>
            <a:normAutofit/>
          </a:bodyPr>
          <a:lstStyle/>
          <a:p>
            <a:r>
              <a:rPr lang="en-IN" sz="1400" dirty="0" smtClean="0"/>
              <a:t>The following project that is developed runs as two individual part that are used to detect whether an authentic access of the internet is being taking place and to establish a secured network.</a:t>
            </a:r>
          </a:p>
          <a:p>
            <a:endParaRPr lang="en-IN" sz="1400" dirty="0" smtClean="0"/>
          </a:p>
          <a:p>
            <a:r>
              <a:rPr lang="en-IN" sz="1400" dirty="0" smtClean="0"/>
              <a:t>The text file containing the data regarding the user id’s (</a:t>
            </a:r>
            <a:r>
              <a:rPr lang="en-IN" sz="1400" dirty="0" err="1" smtClean="0"/>
              <a:t>mac</a:t>
            </a:r>
            <a:r>
              <a:rPr lang="en-IN" sz="1400" dirty="0" smtClean="0"/>
              <a:t> and </a:t>
            </a:r>
            <a:r>
              <a:rPr lang="en-IN" sz="1400" dirty="0" err="1" smtClean="0"/>
              <a:t>ip</a:t>
            </a:r>
            <a:r>
              <a:rPr lang="en-IN" sz="1400" dirty="0" smtClean="0"/>
              <a:t> addresses) is checked with the list of users that are authorised to access the services provided in the network.</a:t>
            </a:r>
          </a:p>
          <a:p>
            <a:endParaRPr lang="en-IN" sz="1400" dirty="0" smtClean="0"/>
          </a:p>
          <a:p>
            <a:r>
              <a:rPr lang="en-IN" sz="1400" dirty="0" smtClean="0"/>
              <a:t>If there is an un authorised user in the network then it can be dealt with immediately.</a:t>
            </a:r>
          </a:p>
          <a:p>
            <a:endParaRPr lang="en-IN" sz="1400" dirty="0" smtClean="0"/>
          </a:p>
          <a:p>
            <a:r>
              <a:rPr lang="en-IN" sz="1400" dirty="0" smtClean="0"/>
              <a:t>The latitude and longitude coordinate specify indicates where the </a:t>
            </a:r>
          </a:p>
          <a:p>
            <a:pPr>
              <a:buNone/>
            </a:pPr>
            <a:r>
              <a:rPr lang="en-IN" sz="1400" dirty="0" smtClean="0"/>
              <a:t>         routers are to be placed in order to identify the users in the </a:t>
            </a:r>
          </a:p>
          <a:p>
            <a:pPr>
              <a:buNone/>
            </a:pPr>
            <a:r>
              <a:rPr lang="en-IN" sz="1400" dirty="0" smtClean="0"/>
              <a:t>         network easily.</a:t>
            </a:r>
          </a:p>
          <a:p>
            <a:pPr>
              <a:buNone/>
            </a:pPr>
            <a:endParaRPr lang="en-IN" sz="1400" dirty="0" smtClean="0"/>
          </a:p>
          <a:p>
            <a:pPr>
              <a:buNone/>
            </a:pPr>
            <a:endParaRPr lang="en-IN" sz="1400" dirty="0" smtClean="0"/>
          </a:p>
          <a:p>
            <a:pPr>
              <a:buNone/>
            </a:pPr>
            <a:endParaRPr lang="en-IN" sz="1400" dirty="0" smtClean="0"/>
          </a:p>
        </p:txBody>
      </p:sp>
      <p:pic>
        <p:nvPicPr>
          <p:cNvPr id="1027" name="Picture 3" descr="C:\Users\hp\Desktop\download.jpg"/>
          <p:cNvPicPr>
            <a:picLocks noChangeAspect="1" noChangeArrowheads="1"/>
          </p:cNvPicPr>
          <p:nvPr/>
        </p:nvPicPr>
        <p:blipFill>
          <a:blip r:embed="rId2"/>
          <a:srcRect/>
          <a:stretch>
            <a:fillRect/>
          </a:stretch>
        </p:blipFill>
        <p:spPr bwMode="auto">
          <a:xfrm>
            <a:off x="2142371" y="4214818"/>
            <a:ext cx="3358323" cy="251550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smtClean="0"/>
          </a:p>
          <a:p>
            <a:endParaRPr lang="en-IN" dirty="0" smtClean="0"/>
          </a:p>
          <a:p>
            <a:endParaRPr lang="en-IN" sz="4000" dirty="0" smtClean="0"/>
          </a:p>
          <a:p>
            <a:pPr>
              <a:buNone/>
            </a:pPr>
            <a:r>
              <a:rPr lang="en-IN" sz="4000" dirty="0" smtClean="0"/>
              <a:t>                            Thank  You</a:t>
            </a:r>
          </a:p>
          <a:p>
            <a:pPr>
              <a:buNone/>
            </a:pPr>
            <a:endParaRPr lang="en-IN" sz="4000" dirty="0" smtClean="0"/>
          </a:p>
          <a:p>
            <a:pPr>
              <a:buNone/>
            </a:pPr>
            <a:endParaRPr lang="en-IN" sz="4000" dirty="0" smtClean="0"/>
          </a:p>
          <a:p>
            <a:pPr>
              <a:buNone/>
            </a:pPr>
            <a:r>
              <a:rPr lang="en-IN" sz="4000" dirty="0" smtClean="0"/>
              <a:t>                                                       </a:t>
            </a:r>
            <a:endParaRPr lang="en-IN" sz="4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0" dirty="0" smtClean="0"/>
              <a:t>    About </a:t>
            </a:r>
            <a:r>
              <a:rPr lang="en-IN" sz="3200" b="0" dirty="0" smtClean="0"/>
              <a:t>Latitude and Longitude coordinate    			specify</a:t>
            </a:r>
            <a:endParaRPr lang="en-IN" sz="3200" b="0" dirty="0"/>
          </a:p>
        </p:txBody>
      </p:sp>
      <p:sp>
        <p:nvSpPr>
          <p:cNvPr id="3" name="Content Placeholder 2"/>
          <p:cNvSpPr>
            <a:spLocks noGrp="1"/>
          </p:cNvSpPr>
          <p:nvPr>
            <p:ph idx="1"/>
          </p:nvPr>
        </p:nvSpPr>
        <p:spPr>
          <a:xfrm>
            <a:off x="500034" y="2000241"/>
            <a:ext cx="8215370" cy="3286148"/>
          </a:xfrm>
        </p:spPr>
        <p:txBody>
          <a:bodyPr>
            <a:normAutofit/>
          </a:bodyPr>
          <a:lstStyle/>
          <a:p>
            <a:r>
              <a:rPr lang="en-IN" sz="1400" dirty="0" smtClean="0"/>
              <a:t>This part of the project is mainly aimed at determining the geographical coordinates (Latitude and Longitude)  of all the central points of the 1X1 square grids that can possibly fit in the square building or room whose central geometric coordinates and side is provided.</a:t>
            </a:r>
          </a:p>
          <a:p>
            <a:pPr>
              <a:buNone/>
            </a:pPr>
            <a:endParaRPr lang="en-IN" sz="1400" dirty="0" smtClean="0"/>
          </a:p>
          <a:p>
            <a:pPr>
              <a:buNone/>
            </a:pPr>
            <a:endParaRPr lang="en-IN" sz="1400" dirty="0" smtClean="0"/>
          </a:p>
          <a:p>
            <a:r>
              <a:rPr lang="en-IN" sz="1400" dirty="0" smtClean="0"/>
              <a:t>To understand algorithm that is implemented in this project we need to first have an understanding of the following information:</a:t>
            </a:r>
          </a:p>
          <a:p>
            <a:pPr>
              <a:buNone/>
            </a:pPr>
            <a:r>
              <a:rPr lang="en-IN" sz="1400" dirty="0" smtClean="0"/>
              <a:t>        </a:t>
            </a:r>
          </a:p>
          <a:p>
            <a:pPr>
              <a:buNone/>
            </a:pPr>
            <a:r>
              <a:rPr lang="en-IN" sz="1400" dirty="0" smtClean="0"/>
              <a:t>               -About Latitude and Longitude of earth.</a:t>
            </a:r>
          </a:p>
          <a:p>
            <a:pPr>
              <a:buNone/>
            </a:pPr>
            <a:r>
              <a:rPr lang="en-IN" sz="1400" dirty="0" smtClean="0"/>
              <a:t>               -Conversions involved in Latitude and Longitude computation.</a:t>
            </a:r>
          </a:p>
          <a:p>
            <a:pPr>
              <a:buNone/>
            </a:pPr>
            <a:r>
              <a:rPr lang="en-IN" sz="1400" dirty="0" smtClean="0"/>
              <a:t>               -About Google earth software.</a:t>
            </a:r>
            <a:endParaRPr lang="en-IN" sz="1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0" dirty="0" smtClean="0"/>
              <a:t>                Latitude and Longitude of earth</a:t>
            </a:r>
            <a:endParaRPr lang="en-IN" sz="3200" b="0" dirty="0"/>
          </a:p>
        </p:txBody>
      </p:sp>
      <p:sp>
        <p:nvSpPr>
          <p:cNvPr id="5" name="Content Placeholder 4"/>
          <p:cNvSpPr>
            <a:spLocks noGrp="1"/>
          </p:cNvSpPr>
          <p:nvPr>
            <p:ph idx="1"/>
          </p:nvPr>
        </p:nvSpPr>
        <p:spPr>
          <a:xfrm>
            <a:off x="4429124" y="1928802"/>
            <a:ext cx="4572032" cy="4429156"/>
          </a:xfrm>
        </p:spPr>
        <p:txBody>
          <a:bodyPr>
            <a:normAutofit/>
          </a:bodyPr>
          <a:lstStyle/>
          <a:p>
            <a:r>
              <a:rPr lang="en-IN" sz="1400" dirty="0" smtClean="0"/>
              <a:t>The "latitude" (abbreviation: Lat., </a:t>
            </a:r>
            <a:r>
              <a:rPr lang="en-IN" sz="1400" u="sng" dirty="0" smtClean="0">
                <a:hlinkClick r:id="rId3" tooltip="Φ"/>
              </a:rPr>
              <a:t>φ</a:t>
            </a:r>
            <a:r>
              <a:rPr lang="en-IN" sz="1400" dirty="0" smtClean="0"/>
              <a:t>, or phi) of a point on the Earth's surface is the angle between the equatorial plane and the straight line that passes through that point and through (or close to) the centre of the Earth.</a:t>
            </a:r>
          </a:p>
          <a:p>
            <a:endParaRPr lang="en-IN" sz="1400" dirty="0" smtClean="0"/>
          </a:p>
          <a:p>
            <a:endParaRPr lang="en-IN" sz="1400" dirty="0" smtClean="0"/>
          </a:p>
          <a:p>
            <a:endParaRPr lang="en-IN" sz="1400" dirty="0" smtClean="0"/>
          </a:p>
          <a:p>
            <a:pPr>
              <a:buNone/>
            </a:pPr>
            <a:endParaRPr lang="en-IN" sz="1400" dirty="0" smtClean="0"/>
          </a:p>
          <a:p>
            <a:endParaRPr lang="en-IN" sz="1400" dirty="0" smtClean="0"/>
          </a:p>
          <a:p>
            <a:r>
              <a:rPr lang="en-IN" sz="1400" dirty="0" smtClean="0"/>
              <a:t>The "longitude" (abbreviation: Long., </a:t>
            </a:r>
            <a:r>
              <a:rPr lang="en-IN" sz="1400" u="sng" dirty="0" smtClean="0">
                <a:hlinkClick r:id="rId4" tooltip="Λ"/>
              </a:rPr>
              <a:t>λ</a:t>
            </a:r>
            <a:r>
              <a:rPr lang="en-IN" sz="1400" dirty="0" smtClean="0"/>
              <a:t>, or lambda) of a point on the Earth's surface is the angle east or west from a reference </a:t>
            </a:r>
            <a:r>
              <a:rPr lang="en-IN" sz="1400" u="sng" dirty="0" smtClean="0">
                <a:hlinkClick r:id="rId5" tooltip="Meridian (geography)"/>
              </a:rPr>
              <a:t>meridian</a:t>
            </a:r>
            <a:r>
              <a:rPr lang="en-IN" sz="1400" dirty="0" smtClean="0"/>
              <a:t> to another meridian that passes through that point</a:t>
            </a:r>
          </a:p>
        </p:txBody>
      </p:sp>
      <p:pic>
        <p:nvPicPr>
          <p:cNvPr id="10" name="Picture 9" descr="L:\latitude.png"/>
          <p:cNvPicPr/>
          <p:nvPr/>
        </p:nvPicPr>
        <p:blipFill>
          <a:blip r:embed="rId6"/>
          <a:srcRect/>
          <a:stretch>
            <a:fillRect/>
          </a:stretch>
        </p:blipFill>
        <p:spPr bwMode="auto">
          <a:xfrm>
            <a:off x="357158" y="1571613"/>
            <a:ext cx="4000528" cy="2357454"/>
          </a:xfrm>
          <a:prstGeom prst="rect">
            <a:avLst/>
          </a:prstGeom>
          <a:noFill/>
          <a:ln w="9525">
            <a:noFill/>
            <a:miter lim="800000"/>
            <a:headEnd/>
            <a:tailEnd/>
          </a:ln>
        </p:spPr>
      </p:pic>
      <p:pic>
        <p:nvPicPr>
          <p:cNvPr id="11" name="Picture 10" descr="L:\longitude.PNG"/>
          <p:cNvPicPr/>
          <p:nvPr/>
        </p:nvPicPr>
        <p:blipFill>
          <a:blip r:embed="rId7"/>
          <a:srcRect/>
          <a:stretch>
            <a:fillRect/>
          </a:stretch>
        </p:blipFill>
        <p:spPr bwMode="auto">
          <a:xfrm>
            <a:off x="428596" y="4214818"/>
            <a:ext cx="3786214" cy="22145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55448"/>
            <a:ext cx="8186766" cy="1058974"/>
          </a:xfrm>
        </p:spPr>
        <p:txBody>
          <a:bodyPr>
            <a:noAutofit/>
          </a:bodyPr>
          <a:lstStyle/>
          <a:p>
            <a:r>
              <a:rPr lang="en-IN" sz="3200" b="0" dirty="0" smtClean="0"/>
              <a:t/>
            </a:r>
            <a:br>
              <a:rPr lang="en-IN" sz="3200" b="0" dirty="0" smtClean="0"/>
            </a:br>
            <a:r>
              <a:rPr lang="en-IN" sz="3200" b="0" dirty="0" smtClean="0"/>
              <a:t> Conversions involved in latitude and longitude 		computation</a:t>
            </a:r>
            <a:br>
              <a:rPr lang="en-IN" sz="3200" b="0" dirty="0" smtClean="0"/>
            </a:br>
            <a:endParaRPr lang="en-IN" sz="3200" b="0" dirty="0"/>
          </a:p>
        </p:txBody>
      </p:sp>
      <p:sp>
        <p:nvSpPr>
          <p:cNvPr id="3" name="Content Placeholder 2"/>
          <p:cNvSpPr>
            <a:spLocks noGrp="1"/>
          </p:cNvSpPr>
          <p:nvPr>
            <p:ph idx="1"/>
          </p:nvPr>
        </p:nvSpPr>
        <p:spPr>
          <a:xfrm>
            <a:off x="3000364" y="1714488"/>
            <a:ext cx="5929354" cy="4686312"/>
          </a:xfrm>
        </p:spPr>
        <p:txBody>
          <a:bodyPr>
            <a:noAutofit/>
          </a:bodyPr>
          <a:lstStyle/>
          <a:p>
            <a:r>
              <a:rPr lang="en-IN" sz="1400" dirty="0" smtClean="0"/>
              <a:t>The radian is the standard unit of angular measure, used in many areas of</a:t>
            </a:r>
            <a:r>
              <a:rPr lang="en-IN" sz="1400" dirty="0" smtClean="0">
                <a:solidFill>
                  <a:schemeClr val="accent1"/>
                </a:solidFill>
              </a:rPr>
              <a:t> </a:t>
            </a:r>
            <a:r>
              <a:rPr lang="en-IN" sz="1400" dirty="0" smtClean="0"/>
              <a:t>mathematics. An angle's measurement in radians is numerically equal to the length of a corresponding arc of a unit circle one radian is just under 57.3 degrees. </a:t>
            </a:r>
          </a:p>
          <a:p>
            <a:pPr>
              <a:buNone/>
            </a:pPr>
            <a:endParaRPr lang="en-IN" sz="1400" dirty="0" smtClean="0"/>
          </a:p>
          <a:p>
            <a:pPr>
              <a:buNone/>
            </a:pPr>
            <a:endParaRPr lang="en-IN" sz="1400" dirty="0" smtClean="0"/>
          </a:p>
          <a:p>
            <a:r>
              <a:rPr lang="en-IN" sz="1400" dirty="0" smtClean="0"/>
              <a:t>Bearing can be defined as direction or an angle, between the north-south line of earth or meridian and the line connecting the target and the reference point.</a:t>
            </a:r>
          </a:p>
          <a:p>
            <a:pPr>
              <a:buNone/>
            </a:pPr>
            <a:endParaRPr lang="en-IN" sz="1400" dirty="0" smtClean="0"/>
          </a:p>
          <a:p>
            <a:endParaRPr lang="en-IN" sz="1400" dirty="0" smtClean="0"/>
          </a:p>
          <a:p>
            <a:r>
              <a:rPr lang="en-IN" sz="1400" dirty="0" smtClean="0"/>
              <a:t>A </a:t>
            </a:r>
            <a:r>
              <a:rPr lang="en-IN" sz="1400" u="sng" dirty="0" smtClean="0"/>
              <a:t>degree</a:t>
            </a:r>
            <a:r>
              <a:rPr lang="en-IN" sz="1400" dirty="0" smtClean="0"/>
              <a:t> (in full, a degree of arc, arc degree, or arc degree), usually denoted by ° , is a measurement of plane angle, representing </a:t>
            </a:r>
            <a:r>
              <a:rPr lang="en-IN" sz="1400" baseline="30000" dirty="0" smtClean="0"/>
              <a:t>1</a:t>
            </a:r>
            <a:r>
              <a:rPr lang="en-IN" sz="1400" dirty="0" smtClean="0"/>
              <a:t>⁄</a:t>
            </a:r>
            <a:r>
              <a:rPr lang="en-IN" sz="1400" baseline="-25000" dirty="0" smtClean="0"/>
              <a:t>360</a:t>
            </a:r>
            <a:r>
              <a:rPr lang="en-IN" sz="1400" dirty="0" smtClean="0"/>
              <a:t> of a full rotation.</a:t>
            </a:r>
          </a:p>
          <a:p>
            <a:endParaRPr lang="en-IN" sz="1400" dirty="0" smtClean="0"/>
          </a:p>
          <a:p>
            <a:pPr>
              <a:buNone/>
            </a:pPr>
            <a:r>
              <a:rPr lang="en-IN" sz="1400" dirty="0" smtClean="0"/>
              <a:t>         Lattitude2 = ((d/R)* </a:t>
            </a:r>
            <a:r>
              <a:rPr lang="en-IN" sz="1400" dirty="0" err="1" smtClean="0"/>
              <a:t>cos</a:t>
            </a:r>
            <a:r>
              <a:rPr lang="en-IN" sz="1400" dirty="0" smtClean="0"/>
              <a:t>(bearing)) + Latitude; </a:t>
            </a:r>
          </a:p>
          <a:p>
            <a:pPr>
              <a:buNone/>
            </a:pPr>
            <a:endParaRPr lang="en-IN" sz="1400" dirty="0" smtClean="0"/>
          </a:p>
          <a:p>
            <a:pPr>
              <a:buNone/>
            </a:pPr>
            <a:r>
              <a:rPr lang="en-IN" sz="1400" dirty="0" smtClean="0"/>
              <a:t>         Longitude2 = (d/(R*sin(Latitude2))*sin(bearing))+ Longitude</a:t>
            </a:r>
            <a:r>
              <a:rPr lang="en-IN" sz="1400" dirty="0" smtClean="0"/>
              <a:t>;</a:t>
            </a:r>
            <a:endParaRPr lang="en-IN" sz="1400" dirty="0" smtClean="0"/>
          </a:p>
        </p:txBody>
      </p:sp>
      <p:pic>
        <p:nvPicPr>
          <p:cNvPr id="4" name="Picture 3" descr="L:\download.jpg"/>
          <p:cNvPicPr/>
          <p:nvPr/>
        </p:nvPicPr>
        <p:blipFill>
          <a:blip r:embed="rId2"/>
          <a:srcRect/>
          <a:stretch>
            <a:fillRect/>
          </a:stretch>
        </p:blipFill>
        <p:spPr bwMode="auto">
          <a:xfrm>
            <a:off x="357158" y="1714488"/>
            <a:ext cx="2143125" cy="1457325"/>
          </a:xfrm>
          <a:prstGeom prst="rect">
            <a:avLst/>
          </a:prstGeom>
          <a:noFill/>
          <a:ln w="9525">
            <a:noFill/>
            <a:miter lim="800000"/>
            <a:headEnd/>
            <a:tailEnd/>
          </a:ln>
        </p:spPr>
      </p:pic>
      <p:pic>
        <p:nvPicPr>
          <p:cNvPr id="5" name="Picture 4" descr="L:\Capture.PNG"/>
          <p:cNvPicPr/>
          <p:nvPr/>
        </p:nvPicPr>
        <p:blipFill>
          <a:blip r:embed="rId3"/>
          <a:srcRect/>
          <a:stretch>
            <a:fillRect/>
          </a:stretch>
        </p:blipFill>
        <p:spPr bwMode="auto">
          <a:xfrm>
            <a:off x="285720" y="4143380"/>
            <a:ext cx="2571768" cy="11953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0" dirty="0" smtClean="0"/>
              <a:t>                               Google  Earth </a:t>
            </a:r>
            <a:endParaRPr lang="en-IN" sz="3200" b="0" dirty="0"/>
          </a:p>
        </p:txBody>
      </p:sp>
      <p:sp>
        <p:nvSpPr>
          <p:cNvPr id="3" name="Content Placeholder 2"/>
          <p:cNvSpPr>
            <a:spLocks noGrp="1"/>
          </p:cNvSpPr>
          <p:nvPr>
            <p:ph idx="1"/>
          </p:nvPr>
        </p:nvSpPr>
        <p:spPr>
          <a:xfrm>
            <a:off x="785786" y="1571612"/>
            <a:ext cx="8043890" cy="4829188"/>
          </a:xfrm>
        </p:spPr>
        <p:txBody>
          <a:bodyPr>
            <a:normAutofit/>
          </a:bodyPr>
          <a:lstStyle/>
          <a:p>
            <a:endParaRPr lang="en-IN" sz="1400" dirty="0" smtClean="0"/>
          </a:p>
          <a:p>
            <a:endParaRPr lang="en-IN" sz="1400" dirty="0" smtClean="0"/>
          </a:p>
          <a:p>
            <a:endParaRPr lang="en-IN" sz="1400" dirty="0" smtClean="0"/>
          </a:p>
          <a:p>
            <a:endParaRPr lang="en-IN" sz="1400" dirty="0" smtClean="0"/>
          </a:p>
          <a:p>
            <a:pPr>
              <a:buNone/>
            </a:pPr>
            <a:endParaRPr lang="en-IN" sz="1400" dirty="0" smtClean="0"/>
          </a:p>
          <a:p>
            <a:pPr>
              <a:buNone/>
            </a:pPr>
            <a:endParaRPr lang="en-IN" sz="1400" dirty="0" smtClean="0"/>
          </a:p>
          <a:p>
            <a:pPr>
              <a:buNone/>
            </a:pPr>
            <a:endParaRPr lang="en-IN" sz="1400" dirty="0" smtClean="0"/>
          </a:p>
          <a:p>
            <a:pPr>
              <a:buNone/>
            </a:pPr>
            <a:r>
              <a:rPr lang="en-IN" sz="1400" dirty="0" smtClean="0"/>
              <a:t>      </a:t>
            </a:r>
            <a:endParaRPr lang="en-IN" sz="1400" dirty="0" smtClean="0"/>
          </a:p>
          <a:p>
            <a:pPr>
              <a:buNone/>
            </a:pPr>
            <a:endParaRPr lang="en-IN" sz="1400" dirty="0" smtClean="0"/>
          </a:p>
          <a:p>
            <a:pPr>
              <a:buNone/>
            </a:pPr>
            <a:endParaRPr lang="en-IN" sz="1400" dirty="0" smtClean="0"/>
          </a:p>
          <a:p>
            <a:pPr>
              <a:buNone/>
            </a:pPr>
            <a:endParaRPr lang="en-IN" sz="1400" dirty="0" smtClean="0"/>
          </a:p>
          <a:p>
            <a:pPr>
              <a:buNone/>
            </a:pPr>
            <a:endParaRPr lang="en-IN" sz="1400" dirty="0" smtClean="0"/>
          </a:p>
          <a:p>
            <a:pPr>
              <a:buNone/>
            </a:pPr>
            <a:endParaRPr lang="en-IN" sz="1400" dirty="0" smtClean="0"/>
          </a:p>
          <a:p>
            <a:pPr>
              <a:buNone/>
            </a:pPr>
            <a:endParaRPr lang="en-IN" sz="1400" dirty="0" smtClean="0"/>
          </a:p>
          <a:p>
            <a:pPr>
              <a:buNone/>
            </a:pPr>
            <a:endParaRPr lang="en-IN" sz="1400" dirty="0" smtClean="0"/>
          </a:p>
          <a:p>
            <a:pPr>
              <a:buNone/>
            </a:pPr>
            <a:r>
              <a:rPr lang="en-IN" sz="1400" dirty="0" smtClean="0"/>
              <a:t>         This is one of the most widely used software in the world that is used to search through the earth for any specific location in a 3 dimensional view. This software is used in this project in order to verify the correctness of the output that has been obtained by following the algorithm that has been used.</a:t>
            </a:r>
          </a:p>
          <a:p>
            <a:endParaRPr lang="en-IN" sz="1400" dirty="0" smtClean="0"/>
          </a:p>
          <a:p>
            <a:endParaRPr lang="en-IN" sz="1400" dirty="0" smtClean="0"/>
          </a:p>
          <a:p>
            <a:endParaRPr lang="en-IN" sz="1400" dirty="0"/>
          </a:p>
        </p:txBody>
      </p:sp>
      <p:pic>
        <p:nvPicPr>
          <p:cNvPr id="4" name="Picture 3" descr="L:\google_earth.jpg"/>
          <p:cNvPicPr/>
          <p:nvPr/>
        </p:nvPicPr>
        <p:blipFill>
          <a:blip r:embed="rId2"/>
          <a:srcRect/>
          <a:stretch>
            <a:fillRect/>
          </a:stretch>
        </p:blipFill>
        <p:spPr bwMode="auto">
          <a:xfrm>
            <a:off x="928662" y="1857364"/>
            <a:ext cx="7286676" cy="23574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0" dirty="0" smtClean="0"/>
              <a:t>                                  Algorithm 1</a:t>
            </a:r>
            <a:endParaRPr lang="en-IN" dirty="0"/>
          </a:p>
        </p:txBody>
      </p:sp>
      <p:sp>
        <p:nvSpPr>
          <p:cNvPr id="3" name="Content Placeholder 2"/>
          <p:cNvSpPr>
            <a:spLocks noGrp="1"/>
          </p:cNvSpPr>
          <p:nvPr>
            <p:ph idx="1"/>
          </p:nvPr>
        </p:nvSpPr>
        <p:spPr>
          <a:xfrm>
            <a:off x="428596" y="1643050"/>
            <a:ext cx="8229600" cy="4625609"/>
          </a:xfrm>
        </p:spPr>
        <p:txBody>
          <a:bodyPr>
            <a:normAutofit/>
          </a:bodyPr>
          <a:lstStyle/>
          <a:p>
            <a:endParaRPr lang="en-IN" sz="1400" dirty="0" smtClean="0"/>
          </a:p>
          <a:p>
            <a:r>
              <a:rPr lang="en-IN" sz="1400" dirty="0" smtClean="0"/>
              <a:t>First take a square building from the Google earth and take it’s central geographic coordinates along with the dimensions of the square grid.</a:t>
            </a:r>
          </a:p>
          <a:p>
            <a:endParaRPr lang="en-IN" sz="1400" dirty="0" smtClean="0"/>
          </a:p>
          <a:p>
            <a:pPr>
              <a:buNone/>
            </a:pPr>
            <a:r>
              <a:rPr lang="en-IN" sz="1400" dirty="0" smtClean="0"/>
              <a:t>        Based on the dimensions of the grid (even or odd) the algorithm is divided into 2 parts:</a:t>
            </a:r>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a:p>
            <a:pPr>
              <a:buNone/>
            </a:pPr>
            <a:endParaRPr lang="en-IN" sz="1400" dirty="0" smtClean="0"/>
          </a:p>
          <a:p>
            <a:endParaRPr lang="en-IN" sz="1400" dirty="0" smtClean="0"/>
          </a:p>
          <a:p>
            <a:endParaRPr lang="en-IN" sz="1400" dirty="0" smtClean="0"/>
          </a:p>
          <a:p>
            <a:pPr>
              <a:buNone/>
            </a:pPr>
            <a:endParaRPr lang="en-IN" sz="1400" dirty="0" smtClean="0"/>
          </a:p>
          <a:p>
            <a:endParaRPr lang="en-IN" sz="1400" dirty="0" smtClean="0"/>
          </a:p>
          <a:p>
            <a:r>
              <a:rPr lang="en-IN" sz="1400" dirty="0" smtClean="0"/>
              <a:t>So the algorithm gets divided into two parts. One for a even dimensioned square and the other for a odd dimensioned one</a:t>
            </a:r>
          </a:p>
        </p:txBody>
      </p:sp>
      <p:pic>
        <p:nvPicPr>
          <p:cNvPr id="5" name="Picture 4" descr="L:\download.png"/>
          <p:cNvPicPr/>
          <p:nvPr/>
        </p:nvPicPr>
        <p:blipFill>
          <a:blip r:embed="rId2"/>
          <a:srcRect/>
          <a:stretch>
            <a:fillRect/>
          </a:stretch>
        </p:blipFill>
        <p:spPr bwMode="auto">
          <a:xfrm>
            <a:off x="1000100" y="3214686"/>
            <a:ext cx="2071702" cy="1571636"/>
          </a:xfrm>
          <a:prstGeom prst="rect">
            <a:avLst/>
          </a:prstGeom>
          <a:noFill/>
          <a:ln w="9525">
            <a:noFill/>
            <a:miter lim="800000"/>
            <a:headEnd/>
            <a:tailEnd/>
          </a:ln>
        </p:spPr>
      </p:pic>
      <p:pic>
        <p:nvPicPr>
          <p:cNvPr id="6" name="Picture 5" descr="L:\images.png"/>
          <p:cNvPicPr/>
          <p:nvPr/>
        </p:nvPicPr>
        <p:blipFill>
          <a:blip r:embed="rId3"/>
          <a:srcRect/>
          <a:stretch>
            <a:fillRect/>
          </a:stretch>
        </p:blipFill>
        <p:spPr bwMode="auto">
          <a:xfrm>
            <a:off x="5786446" y="3214687"/>
            <a:ext cx="2143140" cy="15716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0" dirty="0" smtClean="0"/>
              <a:t>                     Odd dimensioned square</a:t>
            </a:r>
            <a:endParaRPr lang="en-IN" sz="3200" b="0" dirty="0"/>
          </a:p>
        </p:txBody>
      </p:sp>
      <p:sp>
        <p:nvSpPr>
          <p:cNvPr id="3" name="Content Placeholder 2"/>
          <p:cNvSpPr>
            <a:spLocks noGrp="1"/>
          </p:cNvSpPr>
          <p:nvPr>
            <p:ph idx="1"/>
          </p:nvPr>
        </p:nvSpPr>
        <p:spPr>
          <a:xfrm>
            <a:off x="3000364" y="1214423"/>
            <a:ext cx="5686436" cy="5186378"/>
          </a:xfrm>
        </p:spPr>
        <p:txBody>
          <a:bodyPr>
            <a:normAutofit/>
          </a:bodyPr>
          <a:lstStyle/>
          <a:p>
            <a:pPr>
              <a:buNone/>
            </a:pPr>
            <a:endParaRPr lang="en-IN" sz="1400" dirty="0" smtClean="0"/>
          </a:p>
          <a:p>
            <a:endParaRPr lang="en-IN" sz="1400" dirty="0" smtClean="0"/>
          </a:p>
          <a:p>
            <a:endParaRPr lang="en-IN" sz="1400" dirty="0" smtClean="0"/>
          </a:p>
          <a:p>
            <a:r>
              <a:rPr lang="en-IN" sz="1400" dirty="0" smtClean="0"/>
              <a:t>The </a:t>
            </a:r>
            <a:r>
              <a:rPr lang="en-IN" sz="1400" dirty="0" smtClean="0"/>
              <a:t>central geographic coordinate of the 3X3 square grid is now the centre of a 1X1 square grid. We know that in a square if length of a side is ‘a’ then it’s diagonal length is given by √2.a.</a:t>
            </a:r>
          </a:p>
          <a:p>
            <a:pPr>
              <a:buNone/>
            </a:pPr>
            <a:endParaRPr lang="en-IN" sz="1400" dirty="0" smtClean="0"/>
          </a:p>
          <a:p>
            <a:endParaRPr lang="en-IN" sz="1400" dirty="0" smtClean="0"/>
          </a:p>
          <a:p>
            <a:pPr>
              <a:buNone/>
            </a:pPr>
            <a:endParaRPr lang="en-IN" sz="1400" dirty="0" smtClean="0"/>
          </a:p>
          <a:p>
            <a:endParaRPr lang="en-IN" sz="1400" dirty="0" smtClean="0"/>
          </a:p>
          <a:p>
            <a:r>
              <a:rPr lang="en-IN" sz="1400" dirty="0" smtClean="0"/>
              <a:t>Using this diagonal length we can now calculate the central coordinates of the remaining 1X1 square grids.</a:t>
            </a:r>
          </a:p>
          <a:p>
            <a:endParaRPr lang="en-IN" sz="1400" dirty="0" smtClean="0"/>
          </a:p>
          <a:p>
            <a:endParaRPr lang="en-IN" sz="1400" dirty="0"/>
          </a:p>
        </p:txBody>
      </p:sp>
      <p:pic>
        <p:nvPicPr>
          <p:cNvPr id="4" name="Picture 3" descr="C:\Users\PrasantJillella\Pictures\Screenshots\odd.PNG"/>
          <p:cNvPicPr/>
          <p:nvPr/>
        </p:nvPicPr>
        <p:blipFill>
          <a:blip r:embed="rId2"/>
          <a:srcRect/>
          <a:stretch>
            <a:fillRect/>
          </a:stretch>
        </p:blipFill>
        <p:spPr bwMode="auto">
          <a:xfrm>
            <a:off x="500034" y="1928802"/>
            <a:ext cx="2566989" cy="1785950"/>
          </a:xfrm>
          <a:prstGeom prst="rect">
            <a:avLst/>
          </a:prstGeom>
          <a:noFill/>
          <a:ln w="9525">
            <a:noFill/>
            <a:miter lim="800000"/>
            <a:headEnd/>
            <a:tailEnd/>
          </a:ln>
        </p:spPr>
      </p:pic>
      <p:pic>
        <p:nvPicPr>
          <p:cNvPr id="5" name="Picture 4" descr="C:\Users\PrasantJillella\Pictures\Screenshots\diagonal.PNG"/>
          <p:cNvPicPr/>
          <p:nvPr/>
        </p:nvPicPr>
        <p:blipFill>
          <a:blip r:embed="rId3"/>
          <a:srcRect/>
          <a:stretch>
            <a:fillRect/>
          </a:stretch>
        </p:blipFill>
        <p:spPr bwMode="auto">
          <a:xfrm>
            <a:off x="500034" y="4357694"/>
            <a:ext cx="3286148" cy="2000264"/>
          </a:xfrm>
          <a:prstGeom prst="rect">
            <a:avLst/>
          </a:prstGeom>
          <a:noFill/>
          <a:ln w="9525">
            <a:noFill/>
            <a:miter lim="800000"/>
            <a:headEnd/>
            <a:tailEnd/>
          </a:ln>
        </p:spPr>
      </p:pic>
      <p:pic>
        <p:nvPicPr>
          <p:cNvPr id="6" name="Picture 5" descr="C:\Users\PrasantJillella\Pictures\Screenshots\odd_hori.PNG"/>
          <p:cNvPicPr/>
          <p:nvPr/>
        </p:nvPicPr>
        <p:blipFill>
          <a:blip r:embed="rId4"/>
          <a:srcRect/>
          <a:stretch>
            <a:fillRect/>
          </a:stretch>
        </p:blipFill>
        <p:spPr bwMode="auto">
          <a:xfrm>
            <a:off x="4929190" y="4429132"/>
            <a:ext cx="3000396" cy="1857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0" dirty="0" smtClean="0"/>
              <a:t>                 Even dimensioned square</a:t>
            </a:r>
            <a:endParaRPr lang="en-IN" sz="3200" b="0" dirty="0"/>
          </a:p>
        </p:txBody>
      </p:sp>
      <p:sp>
        <p:nvSpPr>
          <p:cNvPr id="3" name="Content Placeholder 2"/>
          <p:cNvSpPr>
            <a:spLocks noGrp="1"/>
          </p:cNvSpPr>
          <p:nvPr>
            <p:ph idx="1"/>
          </p:nvPr>
        </p:nvSpPr>
        <p:spPr>
          <a:xfrm>
            <a:off x="2571736" y="1928802"/>
            <a:ext cx="6115064" cy="4471998"/>
          </a:xfrm>
        </p:spPr>
        <p:txBody>
          <a:bodyPr>
            <a:normAutofit/>
          </a:bodyPr>
          <a:lstStyle/>
          <a:p>
            <a:r>
              <a:rPr lang="en-IN" sz="1400" dirty="0" smtClean="0"/>
              <a:t>First consider the Even dimensioned square (say 4X4) divide it into 1X1 dimensioned small squares. You can see that the 3X3 square is sub-divided into 16 1X1 square grids</a:t>
            </a:r>
          </a:p>
          <a:p>
            <a:endParaRPr lang="en-IN" sz="1400" dirty="0" smtClean="0"/>
          </a:p>
          <a:p>
            <a:pPr>
              <a:buNone/>
            </a:pPr>
            <a:endParaRPr lang="en-IN" sz="1400" dirty="0" smtClean="0"/>
          </a:p>
          <a:p>
            <a:endParaRPr lang="en-IN" sz="1400" dirty="0" smtClean="0"/>
          </a:p>
          <a:p>
            <a:r>
              <a:rPr lang="en-IN" sz="1400" dirty="0" smtClean="0"/>
              <a:t>The central geographic coordinate of the 4X4 square grid is now the common point of 4 1X1 square grids at the </a:t>
            </a:r>
            <a:r>
              <a:rPr lang="en-IN" sz="1400" dirty="0" err="1" smtClean="0"/>
              <a:t>center</a:t>
            </a:r>
            <a:r>
              <a:rPr lang="en-IN" sz="1400" dirty="0" smtClean="0"/>
              <a:t>. We know that in a square if length of a side is ‘a’ then it’s diagonal length is given by ‘√</a:t>
            </a:r>
            <a:r>
              <a:rPr lang="en-IN" sz="1400" b="1" dirty="0" smtClean="0"/>
              <a:t>2</a:t>
            </a:r>
            <a:r>
              <a:rPr lang="en-IN" sz="1400" dirty="0" smtClean="0"/>
              <a:t>a’.</a:t>
            </a:r>
          </a:p>
          <a:p>
            <a:endParaRPr lang="en-IN" sz="1400" dirty="0"/>
          </a:p>
        </p:txBody>
      </p:sp>
      <p:pic>
        <p:nvPicPr>
          <p:cNvPr id="4" name="Picture 3"/>
          <p:cNvPicPr/>
          <p:nvPr/>
        </p:nvPicPr>
        <p:blipFill>
          <a:blip r:embed="rId2"/>
          <a:srcRect/>
          <a:stretch>
            <a:fillRect/>
          </a:stretch>
        </p:blipFill>
        <p:spPr bwMode="auto">
          <a:xfrm>
            <a:off x="214282" y="1785926"/>
            <a:ext cx="2428892" cy="1928826"/>
          </a:xfrm>
          <a:prstGeom prst="rect">
            <a:avLst/>
          </a:prstGeom>
          <a:noFill/>
          <a:ln w="9525">
            <a:noFill/>
            <a:miter lim="800000"/>
            <a:headEnd/>
            <a:tailEnd/>
          </a:ln>
        </p:spPr>
      </p:pic>
      <p:pic>
        <p:nvPicPr>
          <p:cNvPr id="5" name="Picture 4" descr="C:\Users\PrasantJillella\Pictures\Screenshots\even_diagonal.PNG"/>
          <p:cNvPicPr/>
          <p:nvPr/>
        </p:nvPicPr>
        <p:blipFill>
          <a:blip r:embed="rId3"/>
          <a:srcRect/>
          <a:stretch>
            <a:fillRect/>
          </a:stretch>
        </p:blipFill>
        <p:spPr bwMode="auto">
          <a:xfrm>
            <a:off x="214282" y="4214818"/>
            <a:ext cx="3071834" cy="1857388"/>
          </a:xfrm>
          <a:prstGeom prst="rect">
            <a:avLst/>
          </a:prstGeom>
          <a:noFill/>
          <a:ln w="9525">
            <a:noFill/>
            <a:miter lim="800000"/>
            <a:headEnd/>
            <a:tailEnd/>
          </a:ln>
        </p:spPr>
      </p:pic>
      <p:pic>
        <p:nvPicPr>
          <p:cNvPr id="6" name="Picture 5" descr="C:\Users\PrasantJillella\Pictures\Screenshots\even_hori.PNG"/>
          <p:cNvPicPr/>
          <p:nvPr/>
        </p:nvPicPr>
        <p:blipFill>
          <a:blip r:embed="rId4"/>
          <a:srcRect/>
          <a:stretch>
            <a:fillRect/>
          </a:stretch>
        </p:blipFill>
        <p:spPr bwMode="auto">
          <a:xfrm>
            <a:off x="4572000" y="4143380"/>
            <a:ext cx="3162303" cy="19288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403</TotalTime>
  <Words>1407</Words>
  <Application>Microsoft Office PowerPoint</Application>
  <PresentationFormat>On-screen Show (4:3)</PresentationFormat>
  <Paragraphs>244</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Module</vt:lpstr>
      <vt:lpstr>  By     Prasant Rao Jillella S S  </vt:lpstr>
      <vt:lpstr>    Motivation</vt:lpstr>
      <vt:lpstr>    About Latitude and Longitude coordinate       specify</vt:lpstr>
      <vt:lpstr>                Latitude and Longitude of earth</vt:lpstr>
      <vt:lpstr>  Conversions involved in latitude and longitude   computation </vt:lpstr>
      <vt:lpstr>                               Google  Earth </vt:lpstr>
      <vt:lpstr>                                  Algorithm 1</vt:lpstr>
      <vt:lpstr>                     Odd dimensioned square</vt:lpstr>
      <vt:lpstr>                 Even dimensioned square</vt:lpstr>
      <vt:lpstr>                                  Algorithm 2</vt:lpstr>
      <vt:lpstr>                  Odd dimensioned square</vt:lpstr>
      <vt:lpstr>                 Even dimensioned square </vt:lpstr>
      <vt:lpstr>The output for the Latitude and Longitude  coordinate Specify is as follows</vt:lpstr>
      <vt:lpstr>               Network population Indicator</vt:lpstr>
      <vt:lpstr>        Description of DHCP lists used in router</vt:lpstr>
      <vt:lpstr>  Establishing hotspot using command prompt</vt:lpstr>
      <vt:lpstr>Slide 17</vt:lpstr>
      <vt:lpstr>Slide 18</vt:lpstr>
      <vt:lpstr>Slide 19</vt:lpstr>
      <vt:lpstr>Slide 20</vt:lpstr>
      <vt:lpstr>Slide 21</vt:lpstr>
      <vt:lpstr>Slide 22</vt:lpstr>
      <vt:lpstr>Command used instead of DHCP list in a    hotspot for creating NPI</vt:lpstr>
      <vt:lpstr>Slide 24</vt:lpstr>
      <vt:lpstr>Slide 25</vt:lpstr>
      <vt:lpstr>Slide 26</vt:lpstr>
      <vt:lpstr>                       Tools and utilities used</vt:lpstr>
      <vt:lpstr>                            Conclusion</vt:lpstr>
      <vt:lpstr>Slide 29</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     Prasant Rao Jillella S S</dc:title>
  <dc:creator>hp</dc:creator>
  <cp:lastModifiedBy>PrasantJillella</cp:lastModifiedBy>
  <cp:revision>52</cp:revision>
  <dcterms:created xsi:type="dcterms:W3CDTF">2015-10-02T13:43:22Z</dcterms:created>
  <dcterms:modified xsi:type="dcterms:W3CDTF">2015-10-06T09:33:04Z</dcterms:modified>
</cp:coreProperties>
</file>