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t Nanda (PNA.IN)" initials="PN(" lastIdx="2" clrIdx="0">
    <p:extLst>
      <p:ext uri="{19B8F6BF-5375-455C-9EA6-DF929625EA0E}">
        <p15:presenceInfo xmlns:p15="http://schemas.microsoft.com/office/powerpoint/2012/main" userId="S::PNA@columbusglobal.com::d6bcaad0-aced-48c0-9fa9-25ca572f3f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84" d="100"/>
          <a:sy n="84"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500D-6744-4B98-A3BC-56EFF75B9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E293A2-2AAB-4770-9180-3118DC371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8C0C6D-AFD8-48E9-9AF5-6451EDC0927C}"/>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7FB68FB8-E866-42B6-902D-D55267D4E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8F554-5CAD-47CA-AC40-83632315B8DB}"/>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07791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9C1-9BC1-458F-A00F-D95EC9254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9BF690-F56B-43D6-B6DD-E0398465E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3DDB8-E224-4D15-8E85-337933A478B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132A1157-2203-4B0E-8894-111A370AF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7F830-7816-46F6-B797-A90091DFB62D}"/>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347094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09950-8781-4C57-8B4B-BE3BA008D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96D47A-09E9-4443-991D-ABBB5DE5E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B829B-388F-4F3E-9FEF-057960946A3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3D01FC1A-B09A-4E1D-AC0F-20470FF5D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CC8B2-B766-42B8-A513-3E498B5C7F3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09724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1FDC-2C8E-471E-8019-2129BDD2A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2B2849-5135-4240-8BB2-BD3A78449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36E1E-920E-4340-8540-4C67AC19EE87}"/>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3A948879-6C34-463D-B593-0DFD0D72E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2401-55BF-442C-B983-45111A489597}"/>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615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2E5B-0702-4121-B886-6C5EA3DD7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2C9AB-86FB-40F1-9DC9-BFD05807D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9BDC5-75F2-4034-BA2C-8C39EA2C972F}"/>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2A741E9F-2EC0-42F6-8864-94E86E760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F9D78-145B-4A41-86C5-F03AEA6B40B2}"/>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66655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F0B4-E3E6-47A8-939F-CED3D36A1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E55B-7100-486E-A557-148D85EC4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0A8F58-96F5-4541-947E-A04490890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3E578-8221-40CA-BA15-50A6FF1F610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FC68673C-D034-4DF3-A940-BAD54639E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1495D-C191-4B91-81CA-54A69DF6C552}"/>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3073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200C-444C-472D-9D4A-EAA6877AF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FA89A-5449-4B4B-8245-5C281C8E8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A1326-CD7F-4B39-8316-9877752DE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2A1362-8D47-4F52-B31E-02B1AA224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AEAF8-1A68-41B0-9504-65563C7DF6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0AB68E-1E8D-4C1E-8706-B1377F77AD97}"/>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8" name="Footer Placeholder 7">
            <a:extLst>
              <a:ext uri="{FF2B5EF4-FFF2-40B4-BE49-F238E27FC236}">
                <a16:creationId xmlns:a16="http://schemas.microsoft.com/office/drawing/2014/main" id="{1FF5EB93-422F-4FF1-852C-C59E58FD1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981DF2-9536-4214-95AE-8B567D9DE176}"/>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51593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3051-23BD-4BF8-AE59-68E1E8C3A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54CE03-B28B-43F2-BC2F-E701E8CBABD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4" name="Footer Placeholder 3">
            <a:extLst>
              <a:ext uri="{FF2B5EF4-FFF2-40B4-BE49-F238E27FC236}">
                <a16:creationId xmlns:a16="http://schemas.microsoft.com/office/drawing/2014/main" id="{B1E6D6B9-3BC0-4F03-9FDE-1CFFEB1395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72D1E-38F9-471F-B29F-6A1FCFE994F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57268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3CECD-FFE2-43BA-8919-82C3BD789B73}"/>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3" name="Footer Placeholder 2">
            <a:extLst>
              <a:ext uri="{FF2B5EF4-FFF2-40B4-BE49-F238E27FC236}">
                <a16:creationId xmlns:a16="http://schemas.microsoft.com/office/drawing/2014/main" id="{8CF6C9B4-B2B8-4089-AC53-8228619C94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5E50D-C973-4ECB-89F0-0CB4972E8F0A}"/>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128601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8F2E-DB5C-465A-91DA-105807D27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3F15A5-0C80-4A7D-B1D6-FE0500381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448FA-202B-44B6-8B40-57727EE0B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B4849-1146-4054-AB2A-122B389A7B0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92FBEC94-4FF8-47C3-8219-05E36F9F7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3C7F8-C88F-4B55-80C3-9AEE83165B75}"/>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7820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BF99-F907-4411-8452-8358F0557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4E264-AF67-4B31-B6FE-65A32BC56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D0E25F-1FB1-4365-A6B7-5CDBD9C5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1F16E-94BE-4031-99C4-BAB314B31A71}"/>
              </a:ext>
            </a:extLst>
          </p:cNvPr>
          <p:cNvSpPr>
            <a:spLocks noGrp="1"/>
          </p:cNvSpPr>
          <p:nvPr>
            <p:ph type="dt" sz="half" idx="10"/>
          </p:nvPr>
        </p:nvSpPr>
        <p:spPr/>
        <p:txBody>
          <a:bodyPr/>
          <a:lstStyle/>
          <a:p>
            <a:fld id="{862B66BD-5BE5-40F5-A57F-6901D8EBAEA3}" type="datetimeFigureOut">
              <a:rPr lang="en-IN" smtClean="0"/>
              <a:t>19-09-2021</a:t>
            </a:fld>
            <a:endParaRPr lang="en-IN"/>
          </a:p>
        </p:txBody>
      </p:sp>
      <p:sp>
        <p:nvSpPr>
          <p:cNvPr id="6" name="Footer Placeholder 5">
            <a:extLst>
              <a:ext uri="{FF2B5EF4-FFF2-40B4-BE49-F238E27FC236}">
                <a16:creationId xmlns:a16="http://schemas.microsoft.com/office/drawing/2014/main" id="{DDFFA96A-CE5E-46A7-9B79-06E3B204E4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27C0A-9FF9-485D-9BFF-483FFE6AC109}"/>
              </a:ext>
            </a:extLst>
          </p:cNvPr>
          <p:cNvSpPr>
            <a:spLocks noGrp="1"/>
          </p:cNvSpPr>
          <p:nvPr>
            <p:ph type="sldNum" sz="quarter" idx="12"/>
          </p:nvPr>
        </p:nvSpPr>
        <p:spPr/>
        <p:txBody>
          <a:bodyPr/>
          <a:lstStyle/>
          <a:p>
            <a:fld id="{9232046E-9C3C-4EC4-8241-50016571E70D}" type="slidenum">
              <a:rPr lang="en-IN" smtClean="0"/>
              <a:t>‹#›</a:t>
            </a:fld>
            <a:endParaRPr lang="en-IN"/>
          </a:p>
        </p:txBody>
      </p:sp>
    </p:spTree>
    <p:extLst>
      <p:ext uri="{BB962C8B-B14F-4D97-AF65-F5344CB8AC3E}">
        <p14:creationId xmlns:p14="http://schemas.microsoft.com/office/powerpoint/2010/main" val="25371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F2A25-4035-40B3-ACC2-97D9E1CCE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20E96D-7B85-47D3-85DC-28873BF26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638E9-649B-4417-AB9F-380379CC9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B66BD-5BE5-40F5-A57F-6901D8EBAEA3}" type="datetimeFigureOut">
              <a:rPr lang="en-IN" smtClean="0"/>
              <a:t>19-09-2021</a:t>
            </a:fld>
            <a:endParaRPr lang="en-IN"/>
          </a:p>
        </p:txBody>
      </p:sp>
      <p:sp>
        <p:nvSpPr>
          <p:cNvPr id="5" name="Footer Placeholder 4">
            <a:extLst>
              <a:ext uri="{FF2B5EF4-FFF2-40B4-BE49-F238E27FC236}">
                <a16:creationId xmlns:a16="http://schemas.microsoft.com/office/drawing/2014/main" id="{6D81FD62-69D7-463B-9030-A47144DFA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4B6B58-3EAA-41B9-B661-44BAF3F56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2046E-9C3C-4EC4-8241-50016571E70D}" type="slidenum">
              <a:rPr lang="en-IN" smtClean="0"/>
              <a:t>‹#›</a:t>
            </a:fld>
            <a:endParaRPr lang="en-IN"/>
          </a:p>
        </p:txBody>
      </p:sp>
    </p:spTree>
    <p:extLst>
      <p:ext uri="{BB962C8B-B14F-4D97-AF65-F5344CB8AC3E}">
        <p14:creationId xmlns:p14="http://schemas.microsoft.com/office/powerpoint/2010/main" val="56671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Use Case</a:t>
            </a:r>
            <a:endParaRPr lang="en-IN" sz="2000" dirty="0"/>
          </a:p>
        </p:txBody>
      </p:sp>
      <p:sp>
        <p:nvSpPr>
          <p:cNvPr id="2" name="TextBox 1">
            <a:extLst>
              <a:ext uri="{FF2B5EF4-FFF2-40B4-BE49-F238E27FC236}">
                <a16:creationId xmlns:a16="http://schemas.microsoft.com/office/drawing/2014/main" id="{86CEE1F0-F499-4CA1-964D-60D7609F0CFA}"/>
              </a:ext>
            </a:extLst>
          </p:cNvPr>
          <p:cNvSpPr txBox="1"/>
          <p:nvPr/>
        </p:nvSpPr>
        <p:spPr>
          <a:xfrm>
            <a:off x="1238250" y="1784416"/>
            <a:ext cx="9715500" cy="1815882"/>
          </a:xfrm>
          <a:prstGeom prst="rect">
            <a:avLst/>
          </a:prstGeom>
          <a:noFill/>
        </p:spPr>
        <p:txBody>
          <a:bodyPr wrap="square" rtlCol="0">
            <a:spAutoFit/>
          </a:bodyPr>
          <a:lstStyle/>
          <a:p>
            <a:r>
              <a:rPr lang="en-IN" sz="1600" dirty="0"/>
              <a:t>There is a large customer with different Departments use various Azure services. The IT department manages the Azure Tenant and Subscriptions. Each department is given multiple subscriptions. The departments are not given enough privilege to get the cost details of the services consumed.</a:t>
            </a:r>
          </a:p>
          <a:p>
            <a:endParaRPr lang="en-IN" sz="1600" dirty="0"/>
          </a:p>
          <a:p>
            <a:r>
              <a:rPr lang="en-IN" sz="1600" dirty="0"/>
              <a:t>Each department is billed separately (subscription wise) by the IT team. Each department is struggling to find the service usage and the cost of the usage on daily basis. It happens they are either under utilizing or over utilizing the service and they come to know about it at the end of the month.</a:t>
            </a:r>
          </a:p>
        </p:txBody>
      </p:sp>
      <p:sp>
        <p:nvSpPr>
          <p:cNvPr id="7" name="TextBox 6">
            <a:extLst>
              <a:ext uri="{FF2B5EF4-FFF2-40B4-BE49-F238E27FC236}">
                <a16:creationId xmlns:a16="http://schemas.microsoft.com/office/drawing/2014/main" id="{C493A484-C3D7-4A0E-995D-92F015791480}"/>
              </a:ext>
            </a:extLst>
          </p:cNvPr>
          <p:cNvSpPr txBox="1"/>
          <p:nvPr/>
        </p:nvSpPr>
        <p:spPr>
          <a:xfrm>
            <a:off x="1238250" y="4116288"/>
            <a:ext cx="9715500" cy="1323439"/>
          </a:xfrm>
          <a:prstGeom prst="rect">
            <a:avLst/>
          </a:prstGeom>
          <a:noFill/>
        </p:spPr>
        <p:txBody>
          <a:bodyPr wrap="square" rtlCol="0">
            <a:spAutoFit/>
          </a:bodyPr>
          <a:lstStyle/>
          <a:p>
            <a:r>
              <a:rPr lang="en-IN" sz="1600" dirty="0"/>
              <a:t>The cost management data can be exported to the storage and the data can be reported in power bi report. The management team in departments, can analyse the data on daily basis, the services and their cost.</a:t>
            </a:r>
          </a:p>
          <a:p>
            <a:endParaRPr lang="en-IN" sz="1600" dirty="0"/>
          </a:p>
          <a:p>
            <a:r>
              <a:rPr lang="en-IN" sz="1600" dirty="0"/>
              <a:t>The mail (service usage and cost) can be triggered based on the business rules to various teams within a department</a:t>
            </a:r>
          </a:p>
        </p:txBody>
      </p:sp>
      <p:sp>
        <p:nvSpPr>
          <p:cNvPr id="8" name="TextBox 7">
            <a:extLst>
              <a:ext uri="{FF2B5EF4-FFF2-40B4-BE49-F238E27FC236}">
                <a16:creationId xmlns:a16="http://schemas.microsoft.com/office/drawing/2014/main" id="{CF1A7924-B03E-461A-8341-811F9B6224BF}"/>
              </a:ext>
            </a:extLst>
          </p:cNvPr>
          <p:cNvSpPr txBox="1"/>
          <p:nvPr/>
        </p:nvSpPr>
        <p:spPr>
          <a:xfrm>
            <a:off x="478155" y="1387495"/>
            <a:ext cx="2213610" cy="369332"/>
          </a:xfrm>
          <a:prstGeom prst="rect">
            <a:avLst/>
          </a:prstGeom>
          <a:noFill/>
        </p:spPr>
        <p:txBody>
          <a:bodyPr wrap="square" rtlCol="0">
            <a:spAutoFit/>
          </a:bodyPr>
          <a:lstStyle/>
          <a:p>
            <a:r>
              <a:rPr lang="en-IN" dirty="0"/>
              <a:t>Problem Statement - </a:t>
            </a:r>
          </a:p>
        </p:txBody>
      </p:sp>
      <p:sp>
        <p:nvSpPr>
          <p:cNvPr id="9" name="TextBox 8">
            <a:extLst>
              <a:ext uri="{FF2B5EF4-FFF2-40B4-BE49-F238E27FC236}">
                <a16:creationId xmlns:a16="http://schemas.microsoft.com/office/drawing/2014/main" id="{0BC4A03F-6893-43BF-A6F0-84ABF580CD7A}"/>
              </a:ext>
            </a:extLst>
          </p:cNvPr>
          <p:cNvSpPr txBox="1"/>
          <p:nvPr/>
        </p:nvSpPr>
        <p:spPr>
          <a:xfrm>
            <a:off x="478155" y="3781901"/>
            <a:ext cx="2213610" cy="369332"/>
          </a:xfrm>
          <a:prstGeom prst="rect">
            <a:avLst/>
          </a:prstGeom>
          <a:noFill/>
        </p:spPr>
        <p:txBody>
          <a:bodyPr wrap="square" rtlCol="0">
            <a:spAutoFit/>
          </a:bodyPr>
          <a:lstStyle/>
          <a:p>
            <a:r>
              <a:rPr lang="en-IN" dirty="0"/>
              <a:t>Proposed Solution - </a:t>
            </a:r>
          </a:p>
        </p:txBody>
      </p:sp>
    </p:spTree>
    <p:extLst>
      <p:ext uri="{BB962C8B-B14F-4D97-AF65-F5344CB8AC3E}">
        <p14:creationId xmlns:p14="http://schemas.microsoft.com/office/powerpoint/2010/main" val="67301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CE9ABEA7-A0EA-441B-8905-E32D1DA1C4FD}"/>
              </a:ext>
            </a:extLst>
          </p:cNvPr>
          <p:cNvSpPr txBox="1"/>
          <p:nvPr/>
        </p:nvSpPr>
        <p:spPr>
          <a:xfrm>
            <a:off x="8483161" y="2973373"/>
            <a:ext cx="1300919" cy="523220"/>
          </a:xfrm>
          <a:prstGeom prst="rect">
            <a:avLst/>
          </a:prstGeom>
          <a:noFill/>
        </p:spPr>
        <p:txBody>
          <a:bodyPr wrap="square" rtlCol="0">
            <a:spAutoFit/>
          </a:bodyPr>
          <a:lstStyle/>
          <a:p>
            <a:pPr algn="ctr"/>
            <a:r>
              <a:rPr lang="en-IN" sz="1400" dirty="0"/>
              <a:t>Analytical Report</a:t>
            </a:r>
          </a:p>
        </p:txBody>
      </p:sp>
      <p:sp>
        <p:nvSpPr>
          <p:cNvPr id="15" name="Flowchart: Magnetic Disk 14">
            <a:extLst>
              <a:ext uri="{FF2B5EF4-FFF2-40B4-BE49-F238E27FC236}">
                <a16:creationId xmlns:a16="http://schemas.microsoft.com/office/drawing/2014/main" id="{D9027465-C2DA-42DD-A675-2119D5C7EE94}"/>
              </a:ext>
            </a:extLst>
          </p:cNvPr>
          <p:cNvSpPr/>
          <p:nvPr/>
        </p:nvSpPr>
        <p:spPr>
          <a:xfrm>
            <a:off x="5553083" y="2941320"/>
            <a:ext cx="501958"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Architecture</a:t>
            </a:r>
            <a:endParaRPr lang="en-IN" sz="2000" dirty="0"/>
          </a:p>
        </p:txBody>
      </p:sp>
      <p:pic>
        <p:nvPicPr>
          <p:cNvPr id="8" name="Graphic 7" descr="Document with solid fill">
            <a:extLst>
              <a:ext uri="{FF2B5EF4-FFF2-40B4-BE49-F238E27FC236}">
                <a16:creationId xmlns:a16="http://schemas.microsoft.com/office/drawing/2014/main" id="{B5BC1DD3-6E9A-4E6F-9F15-96582A3E2B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2405" y="2853689"/>
            <a:ext cx="685800" cy="685800"/>
          </a:xfrm>
          <a:prstGeom prst="rect">
            <a:avLst/>
          </a:prstGeom>
        </p:spPr>
      </p:pic>
      <p:pic>
        <p:nvPicPr>
          <p:cNvPr id="10" name="Graphic 9" descr="Document with solid fill">
            <a:extLst>
              <a:ext uri="{FF2B5EF4-FFF2-40B4-BE49-F238E27FC236}">
                <a16:creationId xmlns:a16="http://schemas.microsoft.com/office/drawing/2014/main" id="{5A4A026F-CD85-4CA5-8F20-72376BA91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7655" y="2960369"/>
            <a:ext cx="685800" cy="685800"/>
          </a:xfrm>
          <a:prstGeom prst="rect">
            <a:avLst/>
          </a:prstGeom>
        </p:spPr>
      </p:pic>
      <p:pic>
        <p:nvPicPr>
          <p:cNvPr id="12" name="Graphic 11">
            <a:extLst>
              <a:ext uri="{FF2B5EF4-FFF2-40B4-BE49-F238E27FC236}">
                <a16:creationId xmlns:a16="http://schemas.microsoft.com/office/drawing/2014/main" id="{1FB228A2-8256-4883-BD60-2909CE315F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8554" y="2941324"/>
            <a:ext cx="685796" cy="685796"/>
          </a:xfrm>
          <a:prstGeom prst="rect">
            <a:avLst/>
          </a:prstGeom>
        </p:spPr>
      </p:pic>
      <p:pic>
        <p:nvPicPr>
          <p:cNvPr id="14" name="Graphic 13">
            <a:extLst>
              <a:ext uri="{FF2B5EF4-FFF2-40B4-BE49-F238E27FC236}">
                <a16:creationId xmlns:a16="http://schemas.microsoft.com/office/drawing/2014/main" id="{5067FD2D-838E-4ABE-B771-DB15A6E61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4542" y="3267061"/>
            <a:ext cx="516263" cy="516263"/>
          </a:xfrm>
          <a:prstGeom prst="rect">
            <a:avLst/>
          </a:prstGeom>
        </p:spPr>
      </p:pic>
      <p:pic>
        <p:nvPicPr>
          <p:cNvPr id="19" name="Picture 18">
            <a:extLst>
              <a:ext uri="{FF2B5EF4-FFF2-40B4-BE49-F238E27FC236}">
                <a16:creationId xmlns:a16="http://schemas.microsoft.com/office/drawing/2014/main" id="{4A20AF78-6676-41A6-AE95-46A9AE06ED6A}"/>
              </a:ext>
            </a:extLst>
          </p:cNvPr>
          <p:cNvPicPr>
            <a:picLocks noChangeAspect="1"/>
          </p:cNvPicPr>
          <p:nvPr/>
        </p:nvPicPr>
        <p:blipFill>
          <a:blip r:embed="rId8"/>
          <a:stretch>
            <a:fillRect/>
          </a:stretch>
        </p:blipFill>
        <p:spPr>
          <a:xfrm>
            <a:off x="8804446" y="2201517"/>
            <a:ext cx="606247" cy="792480"/>
          </a:xfrm>
          <a:prstGeom prst="rect">
            <a:avLst/>
          </a:prstGeom>
        </p:spPr>
      </p:pic>
      <p:pic>
        <p:nvPicPr>
          <p:cNvPr id="20" name="Graphic 19">
            <a:extLst>
              <a:ext uri="{FF2B5EF4-FFF2-40B4-BE49-F238E27FC236}">
                <a16:creationId xmlns:a16="http://schemas.microsoft.com/office/drawing/2014/main" id="{B73CD594-285B-4EB5-BF26-0D70172157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87674" y="4046220"/>
            <a:ext cx="685796" cy="685796"/>
          </a:xfrm>
          <a:prstGeom prst="rect">
            <a:avLst/>
          </a:prstGeom>
        </p:spPr>
      </p:pic>
      <p:pic>
        <p:nvPicPr>
          <p:cNvPr id="22" name="Picture 21">
            <a:extLst>
              <a:ext uri="{FF2B5EF4-FFF2-40B4-BE49-F238E27FC236}">
                <a16:creationId xmlns:a16="http://schemas.microsoft.com/office/drawing/2014/main" id="{F8CB5AA3-274F-4A77-99DA-6A21B04E5003}"/>
              </a:ext>
            </a:extLst>
          </p:cNvPr>
          <p:cNvPicPr>
            <a:picLocks noChangeAspect="1"/>
          </p:cNvPicPr>
          <p:nvPr/>
        </p:nvPicPr>
        <p:blipFill>
          <a:blip r:embed="rId9"/>
          <a:stretch>
            <a:fillRect/>
          </a:stretch>
        </p:blipFill>
        <p:spPr>
          <a:xfrm>
            <a:off x="8804447" y="3959255"/>
            <a:ext cx="606247" cy="598831"/>
          </a:xfrm>
          <a:prstGeom prst="rect">
            <a:avLst/>
          </a:prstGeom>
        </p:spPr>
      </p:pic>
      <p:cxnSp>
        <p:nvCxnSpPr>
          <p:cNvPr id="24" name="Straight Connector 23">
            <a:extLst>
              <a:ext uri="{FF2B5EF4-FFF2-40B4-BE49-F238E27FC236}">
                <a16:creationId xmlns:a16="http://schemas.microsoft.com/office/drawing/2014/main" id="{D8869903-97D4-41EE-AC2A-E5E21826EA9F}"/>
              </a:ext>
            </a:extLst>
          </p:cNvPr>
          <p:cNvCxnSpPr>
            <a:cxnSpLocks/>
          </p:cNvCxnSpPr>
          <p:nvPr/>
        </p:nvCxnSpPr>
        <p:spPr>
          <a:xfrm>
            <a:off x="6340805" y="3291840"/>
            <a:ext cx="12850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F888866-EF58-46A3-9DF2-31EA412C38BF}"/>
              </a:ext>
            </a:extLst>
          </p:cNvPr>
          <p:cNvCxnSpPr>
            <a:cxnSpLocks/>
          </p:cNvCxnSpPr>
          <p:nvPr/>
        </p:nvCxnSpPr>
        <p:spPr>
          <a:xfrm>
            <a:off x="7624240" y="2761586"/>
            <a:ext cx="104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426F40-B8DC-4849-B97A-50AA166A1E69}"/>
              </a:ext>
            </a:extLst>
          </p:cNvPr>
          <p:cNvCxnSpPr>
            <a:cxnSpLocks/>
          </p:cNvCxnSpPr>
          <p:nvPr/>
        </p:nvCxnSpPr>
        <p:spPr>
          <a:xfrm>
            <a:off x="7625904" y="3406140"/>
            <a:ext cx="0" cy="51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006B41C-1963-4965-8375-DB153E2187C3}"/>
              </a:ext>
            </a:extLst>
          </p:cNvPr>
          <p:cNvCxnSpPr>
            <a:cxnSpLocks/>
          </p:cNvCxnSpPr>
          <p:nvPr/>
        </p:nvCxnSpPr>
        <p:spPr>
          <a:xfrm>
            <a:off x="8069580" y="4389118"/>
            <a:ext cx="595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FDBF6A-1564-4F32-9846-5DDF63997827}"/>
              </a:ext>
            </a:extLst>
          </p:cNvPr>
          <p:cNvCxnSpPr>
            <a:cxnSpLocks/>
          </p:cNvCxnSpPr>
          <p:nvPr/>
        </p:nvCxnSpPr>
        <p:spPr>
          <a:xfrm>
            <a:off x="2486214" y="3267061"/>
            <a:ext cx="998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F4BF58-7E02-4E52-AB93-BA25EEDCE2D5}"/>
              </a:ext>
            </a:extLst>
          </p:cNvPr>
          <p:cNvCxnSpPr>
            <a:cxnSpLocks/>
          </p:cNvCxnSpPr>
          <p:nvPr/>
        </p:nvCxnSpPr>
        <p:spPr>
          <a:xfrm>
            <a:off x="4444554" y="3267061"/>
            <a:ext cx="998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94999A7-A51C-4D8C-A0B4-9BF5EF99CEBA}"/>
              </a:ext>
            </a:extLst>
          </p:cNvPr>
          <p:cNvSpPr txBox="1"/>
          <p:nvPr/>
        </p:nvSpPr>
        <p:spPr>
          <a:xfrm>
            <a:off x="1322882" y="3590939"/>
            <a:ext cx="1264846" cy="523220"/>
          </a:xfrm>
          <a:prstGeom prst="rect">
            <a:avLst/>
          </a:prstGeom>
          <a:noFill/>
        </p:spPr>
        <p:txBody>
          <a:bodyPr wrap="square" rtlCol="0">
            <a:spAutoFit/>
          </a:bodyPr>
          <a:lstStyle/>
          <a:p>
            <a:pPr algn="ctr"/>
            <a:r>
              <a:rPr lang="en-IN" sz="1400" dirty="0"/>
              <a:t>Service Usage flat files</a:t>
            </a:r>
          </a:p>
        </p:txBody>
      </p:sp>
      <p:sp>
        <p:nvSpPr>
          <p:cNvPr id="38" name="TextBox 37">
            <a:extLst>
              <a:ext uri="{FF2B5EF4-FFF2-40B4-BE49-F238E27FC236}">
                <a16:creationId xmlns:a16="http://schemas.microsoft.com/office/drawing/2014/main" id="{54CEFF22-4FAA-4858-A7DB-34A134EBCEA6}"/>
              </a:ext>
            </a:extLst>
          </p:cNvPr>
          <p:cNvSpPr txBox="1"/>
          <p:nvPr/>
        </p:nvSpPr>
        <p:spPr>
          <a:xfrm>
            <a:off x="3354901" y="3590939"/>
            <a:ext cx="1264846" cy="523220"/>
          </a:xfrm>
          <a:prstGeom prst="rect">
            <a:avLst/>
          </a:prstGeom>
          <a:noFill/>
        </p:spPr>
        <p:txBody>
          <a:bodyPr wrap="square" rtlCol="0">
            <a:spAutoFit/>
          </a:bodyPr>
          <a:lstStyle/>
          <a:p>
            <a:pPr algn="ctr"/>
            <a:r>
              <a:rPr lang="en-IN" sz="1400" dirty="0"/>
              <a:t>Process the flat files</a:t>
            </a:r>
          </a:p>
        </p:txBody>
      </p:sp>
      <p:sp>
        <p:nvSpPr>
          <p:cNvPr id="39" name="TextBox 38">
            <a:extLst>
              <a:ext uri="{FF2B5EF4-FFF2-40B4-BE49-F238E27FC236}">
                <a16:creationId xmlns:a16="http://schemas.microsoft.com/office/drawing/2014/main" id="{9D2FB849-6065-4B5D-8F68-B3224259CD42}"/>
              </a:ext>
            </a:extLst>
          </p:cNvPr>
          <p:cNvSpPr txBox="1"/>
          <p:nvPr/>
        </p:nvSpPr>
        <p:spPr>
          <a:xfrm>
            <a:off x="5112108" y="3644004"/>
            <a:ext cx="1665875" cy="523220"/>
          </a:xfrm>
          <a:prstGeom prst="rect">
            <a:avLst/>
          </a:prstGeom>
          <a:noFill/>
        </p:spPr>
        <p:txBody>
          <a:bodyPr wrap="square" rtlCol="0">
            <a:spAutoFit/>
          </a:bodyPr>
          <a:lstStyle/>
          <a:p>
            <a:pPr algn="ctr"/>
            <a:r>
              <a:rPr lang="en-IN" sz="1400" dirty="0"/>
              <a:t>Central storage of the usage cost data</a:t>
            </a:r>
          </a:p>
        </p:txBody>
      </p:sp>
      <p:sp>
        <p:nvSpPr>
          <p:cNvPr id="40" name="TextBox 39">
            <a:extLst>
              <a:ext uri="{FF2B5EF4-FFF2-40B4-BE49-F238E27FC236}">
                <a16:creationId xmlns:a16="http://schemas.microsoft.com/office/drawing/2014/main" id="{BFE6B796-A247-475D-8E2A-A7677C018063}"/>
              </a:ext>
            </a:extLst>
          </p:cNvPr>
          <p:cNvSpPr txBox="1"/>
          <p:nvPr/>
        </p:nvSpPr>
        <p:spPr>
          <a:xfrm>
            <a:off x="6791303" y="4719669"/>
            <a:ext cx="1665875" cy="523220"/>
          </a:xfrm>
          <a:prstGeom prst="rect">
            <a:avLst/>
          </a:prstGeom>
          <a:noFill/>
        </p:spPr>
        <p:txBody>
          <a:bodyPr wrap="square" rtlCol="0">
            <a:spAutoFit/>
          </a:bodyPr>
          <a:lstStyle/>
          <a:p>
            <a:pPr algn="ctr"/>
            <a:r>
              <a:rPr lang="en-IN" sz="1400" dirty="0"/>
              <a:t>Send mail to the appropriate team</a:t>
            </a:r>
          </a:p>
        </p:txBody>
      </p:sp>
      <p:sp>
        <p:nvSpPr>
          <p:cNvPr id="41" name="TextBox 40">
            <a:extLst>
              <a:ext uri="{FF2B5EF4-FFF2-40B4-BE49-F238E27FC236}">
                <a16:creationId xmlns:a16="http://schemas.microsoft.com/office/drawing/2014/main" id="{7EBCD826-F2AD-495C-90E7-A7B320EC8D66}"/>
              </a:ext>
            </a:extLst>
          </p:cNvPr>
          <p:cNvSpPr txBox="1"/>
          <p:nvPr/>
        </p:nvSpPr>
        <p:spPr>
          <a:xfrm>
            <a:off x="8483161" y="4719669"/>
            <a:ext cx="1300919" cy="523220"/>
          </a:xfrm>
          <a:prstGeom prst="rect">
            <a:avLst/>
          </a:prstGeom>
          <a:noFill/>
        </p:spPr>
        <p:txBody>
          <a:bodyPr wrap="square" rtlCol="0">
            <a:spAutoFit/>
          </a:bodyPr>
          <a:lstStyle/>
          <a:p>
            <a:pPr algn="ctr"/>
            <a:r>
              <a:rPr lang="en-IN" sz="1400" dirty="0"/>
              <a:t>Mail with usage alert</a:t>
            </a:r>
          </a:p>
        </p:txBody>
      </p:sp>
      <p:cxnSp>
        <p:nvCxnSpPr>
          <p:cNvPr id="48" name="Straight Connector 47">
            <a:extLst>
              <a:ext uri="{FF2B5EF4-FFF2-40B4-BE49-F238E27FC236}">
                <a16:creationId xmlns:a16="http://schemas.microsoft.com/office/drawing/2014/main" id="{6D077B07-E062-42F4-9BFE-C1BF0984C7F8}"/>
              </a:ext>
            </a:extLst>
          </p:cNvPr>
          <p:cNvCxnSpPr>
            <a:cxnSpLocks/>
          </p:cNvCxnSpPr>
          <p:nvPr/>
        </p:nvCxnSpPr>
        <p:spPr>
          <a:xfrm>
            <a:off x="7624240" y="2761586"/>
            <a:ext cx="0" cy="667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65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Service Usage Export option</a:t>
            </a:r>
            <a:endParaRPr lang="en-IN" sz="2000" dirty="0"/>
          </a:p>
        </p:txBody>
      </p:sp>
      <p:pic>
        <p:nvPicPr>
          <p:cNvPr id="7" name="Picture 6">
            <a:extLst>
              <a:ext uri="{FF2B5EF4-FFF2-40B4-BE49-F238E27FC236}">
                <a16:creationId xmlns:a16="http://schemas.microsoft.com/office/drawing/2014/main" id="{D20227C2-E2E2-434E-A79F-E4953D882DE2}"/>
              </a:ext>
            </a:extLst>
          </p:cNvPr>
          <p:cNvPicPr>
            <a:picLocks noChangeAspect="1"/>
          </p:cNvPicPr>
          <p:nvPr/>
        </p:nvPicPr>
        <p:blipFill>
          <a:blip r:embed="rId2"/>
          <a:stretch>
            <a:fillRect/>
          </a:stretch>
        </p:blipFill>
        <p:spPr>
          <a:xfrm>
            <a:off x="5926455" y="1077221"/>
            <a:ext cx="5238750" cy="1228725"/>
          </a:xfrm>
          <a:prstGeom prst="rect">
            <a:avLst/>
          </a:prstGeom>
        </p:spPr>
      </p:pic>
      <p:pic>
        <p:nvPicPr>
          <p:cNvPr id="9" name="Picture 8">
            <a:extLst>
              <a:ext uri="{FF2B5EF4-FFF2-40B4-BE49-F238E27FC236}">
                <a16:creationId xmlns:a16="http://schemas.microsoft.com/office/drawing/2014/main" id="{AC8DC131-EF93-4964-8388-C4AEECC80B59}"/>
              </a:ext>
            </a:extLst>
          </p:cNvPr>
          <p:cNvPicPr>
            <a:picLocks noChangeAspect="1"/>
          </p:cNvPicPr>
          <p:nvPr/>
        </p:nvPicPr>
        <p:blipFill>
          <a:blip r:embed="rId3"/>
          <a:stretch>
            <a:fillRect/>
          </a:stretch>
        </p:blipFill>
        <p:spPr>
          <a:xfrm>
            <a:off x="5926455" y="2594496"/>
            <a:ext cx="4546281" cy="2841426"/>
          </a:xfrm>
          <a:prstGeom prst="rect">
            <a:avLst/>
          </a:prstGeom>
        </p:spPr>
      </p:pic>
      <p:pic>
        <p:nvPicPr>
          <p:cNvPr id="11" name="Picture 10">
            <a:extLst>
              <a:ext uri="{FF2B5EF4-FFF2-40B4-BE49-F238E27FC236}">
                <a16:creationId xmlns:a16="http://schemas.microsoft.com/office/drawing/2014/main" id="{406A96CC-365F-499E-ADAB-8268234B9BE4}"/>
              </a:ext>
            </a:extLst>
          </p:cNvPr>
          <p:cNvPicPr>
            <a:picLocks noChangeAspect="1"/>
          </p:cNvPicPr>
          <p:nvPr/>
        </p:nvPicPr>
        <p:blipFill>
          <a:blip r:embed="rId4"/>
          <a:stretch>
            <a:fillRect/>
          </a:stretch>
        </p:blipFill>
        <p:spPr>
          <a:xfrm>
            <a:off x="5926455" y="5724472"/>
            <a:ext cx="1857375" cy="942975"/>
          </a:xfrm>
          <a:prstGeom prst="rect">
            <a:avLst/>
          </a:prstGeom>
        </p:spPr>
      </p:pic>
      <p:sp>
        <p:nvSpPr>
          <p:cNvPr id="15" name="TextBox 14">
            <a:extLst>
              <a:ext uri="{FF2B5EF4-FFF2-40B4-BE49-F238E27FC236}">
                <a16:creationId xmlns:a16="http://schemas.microsoft.com/office/drawing/2014/main" id="{69413EF3-6099-4591-91DA-1C7586FC2947}"/>
              </a:ext>
            </a:extLst>
          </p:cNvPr>
          <p:cNvSpPr txBox="1"/>
          <p:nvPr/>
        </p:nvSpPr>
        <p:spPr>
          <a:xfrm>
            <a:off x="342899" y="1387495"/>
            <a:ext cx="4505325" cy="523220"/>
          </a:xfrm>
          <a:prstGeom prst="rect">
            <a:avLst/>
          </a:prstGeom>
          <a:noFill/>
        </p:spPr>
        <p:txBody>
          <a:bodyPr wrap="square" rtlCol="0">
            <a:spAutoFit/>
          </a:bodyPr>
          <a:lstStyle/>
          <a:p>
            <a:r>
              <a:rPr lang="en-IN" sz="1400" dirty="0"/>
              <a:t>Choose the Cost Management and Billing option from the menu</a:t>
            </a:r>
          </a:p>
        </p:txBody>
      </p:sp>
      <p:sp>
        <p:nvSpPr>
          <p:cNvPr id="16" name="TextBox 15">
            <a:extLst>
              <a:ext uri="{FF2B5EF4-FFF2-40B4-BE49-F238E27FC236}">
                <a16:creationId xmlns:a16="http://schemas.microsoft.com/office/drawing/2014/main" id="{E409855E-1469-48A1-96B2-556436962A7C}"/>
              </a:ext>
            </a:extLst>
          </p:cNvPr>
          <p:cNvSpPr txBox="1"/>
          <p:nvPr/>
        </p:nvSpPr>
        <p:spPr>
          <a:xfrm>
            <a:off x="342898" y="3707432"/>
            <a:ext cx="4505325" cy="307777"/>
          </a:xfrm>
          <a:prstGeom prst="rect">
            <a:avLst/>
          </a:prstGeom>
          <a:noFill/>
        </p:spPr>
        <p:txBody>
          <a:bodyPr wrap="square" rtlCol="0">
            <a:spAutoFit/>
          </a:bodyPr>
          <a:lstStyle/>
          <a:p>
            <a:r>
              <a:rPr lang="en-IN" sz="1400" dirty="0"/>
              <a:t>Choose the Cost Management option</a:t>
            </a:r>
          </a:p>
        </p:txBody>
      </p:sp>
      <p:sp>
        <p:nvSpPr>
          <p:cNvPr id="17" name="TextBox 16">
            <a:extLst>
              <a:ext uri="{FF2B5EF4-FFF2-40B4-BE49-F238E27FC236}">
                <a16:creationId xmlns:a16="http://schemas.microsoft.com/office/drawing/2014/main" id="{6790BC72-03F2-4CB2-B1FD-09EEA1C56212}"/>
              </a:ext>
            </a:extLst>
          </p:cNvPr>
          <p:cNvSpPr txBox="1"/>
          <p:nvPr/>
        </p:nvSpPr>
        <p:spPr>
          <a:xfrm>
            <a:off x="342897" y="6042070"/>
            <a:ext cx="4505325" cy="523220"/>
          </a:xfrm>
          <a:prstGeom prst="rect">
            <a:avLst/>
          </a:prstGeom>
          <a:noFill/>
        </p:spPr>
        <p:txBody>
          <a:bodyPr wrap="square" rtlCol="0">
            <a:spAutoFit/>
          </a:bodyPr>
          <a:lstStyle/>
          <a:p>
            <a:r>
              <a:rPr lang="en-IN" sz="1400" dirty="0"/>
              <a:t>Choose the Export option to export the cost data in csv file format to the storage</a:t>
            </a:r>
          </a:p>
        </p:txBody>
      </p:sp>
    </p:spTree>
    <p:extLst>
      <p:ext uri="{BB962C8B-B14F-4D97-AF65-F5344CB8AC3E}">
        <p14:creationId xmlns:p14="http://schemas.microsoft.com/office/powerpoint/2010/main" val="81637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Cost Management data option</a:t>
            </a:r>
            <a:endParaRPr lang="en-IN" sz="2000" dirty="0"/>
          </a:p>
        </p:txBody>
      </p:sp>
      <p:pic>
        <p:nvPicPr>
          <p:cNvPr id="13" name="Picture 12">
            <a:extLst>
              <a:ext uri="{FF2B5EF4-FFF2-40B4-BE49-F238E27FC236}">
                <a16:creationId xmlns:a16="http://schemas.microsoft.com/office/drawing/2014/main" id="{705C899C-19D3-4618-8D4E-48B1AC06BFD6}"/>
              </a:ext>
            </a:extLst>
          </p:cNvPr>
          <p:cNvPicPr>
            <a:picLocks noChangeAspect="1"/>
          </p:cNvPicPr>
          <p:nvPr/>
        </p:nvPicPr>
        <p:blipFill>
          <a:blip r:embed="rId2"/>
          <a:stretch>
            <a:fillRect/>
          </a:stretch>
        </p:blipFill>
        <p:spPr>
          <a:xfrm>
            <a:off x="525780" y="953153"/>
            <a:ext cx="4505325" cy="933450"/>
          </a:xfrm>
          <a:prstGeom prst="rect">
            <a:avLst/>
          </a:prstGeom>
        </p:spPr>
      </p:pic>
      <p:pic>
        <p:nvPicPr>
          <p:cNvPr id="3" name="Picture 2">
            <a:extLst>
              <a:ext uri="{FF2B5EF4-FFF2-40B4-BE49-F238E27FC236}">
                <a16:creationId xmlns:a16="http://schemas.microsoft.com/office/drawing/2014/main" id="{C2CC5403-26D6-467B-98A4-056AA52705EE}"/>
              </a:ext>
            </a:extLst>
          </p:cNvPr>
          <p:cNvPicPr>
            <a:picLocks noChangeAspect="1"/>
          </p:cNvPicPr>
          <p:nvPr/>
        </p:nvPicPr>
        <p:blipFill>
          <a:blip r:embed="rId3"/>
          <a:stretch>
            <a:fillRect/>
          </a:stretch>
        </p:blipFill>
        <p:spPr>
          <a:xfrm>
            <a:off x="525780" y="2112645"/>
            <a:ext cx="9725025" cy="4562475"/>
          </a:xfrm>
          <a:prstGeom prst="rect">
            <a:avLst/>
          </a:prstGeom>
        </p:spPr>
      </p:pic>
      <p:sp>
        <p:nvSpPr>
          <p:cNvPr id="4" name="TextBox 3">
            <a:extLst>
              <a:ext uri="{FF2B5EF4-FFF2-40B4-BE49-F238E27FC236}">
                <a16:creationId xmlns:a16="http://schemas.microsoft.com/office/drawing/2014/main" id="{0655E05D-103A-4066-8DDD-E9F019D8207F}"/>
              </a:ext>
            </a:extLst>
          </p:cNvPr>
          <p:cNvSpPr txBox="1"/>
          <p:nvPr/>
        </p:nvSpPr>
        <p:spPr>
          <a:xfrm>
            <a:off x="6480809" y="1268730"/>
            <a:ext cx="4505325" cy="307777"/>
          </a:xfrm>
          <a:prstGeom prst="rect">
            <a:avLst/>
          </a:prstGeom>
          <a:noFill/>
        </p:spPr>
        <p:txBody>
          <a:bodyPr wrap="square" rtlCol="0">
            <a:spAutoFit/>
          </a:bodyPr>
          <a:lstStyle/>
          <a:p>
            <a:r>
              <a:rPr lang="en-IN" sz="1400" dirty="0"/>
              <a:t>Add the cost management data details to be exported</a:t>
            </a:r>
          </a:p>
        </p:txBody>
      </p:sp>
      <p:sp>
        <p:nvSpPr>
          <p:cNvPr id="12" name="TextBox 11">
            <a:extLst>
              <a:ext uri="{FF2B5EF4-FFF2-40B4-BE49-F238E27FC236}">
                <a16:creationId xmlns:a16="http://schemas.microsoft.com/office/drawing/2014/main" id="{00F08878-A7AB-4809-84B3-D8993CAB94FB}"/>
              </a:ext>
            </a:extLst>
          </p:cNvPr>
          <p:cNvSpPr txBox="1"/>
          <p:nvPr/>
        </p:nvSpPr>
        <p:spPr>
          <a:xfrm>
            <a:off x="6480809" y="6153150"/>
            <a:ext cx="4505325" cy="523220"/>
          </a:xfrm>
          <a:prstGeom prst="rect">
            <a:avLst/>
          </a:prstGeom>
          <a:noFill/>
        </p:spPr>
        <p:txBody>
          <a:bodyPr wrap="square" rtlCol="0">
            <a:spAutoFit/>
          </a:bodyPr>
          <a:lstStyle/>
          <a:p>
            <a:r>
              <a:rPr lang="en-IN" sz="1400" dirty="0"/>
              <a:t>Choose existing storage (GEN 2) or create a new one to store the cost management data</a:t>
            </a:r>
          </a:p>
        </p:txBody>
      </p:sp>
      <p:sp>
        <p:nvSpPr>
          <p:cNvPr id="14" name="TextBox 13">
            <a:extLst>
              <a:ext uri="{FF2B5EF4-FFF2-40B4-BE49-F238E27FC236}">
                <a16:creationId xmlns:a16="http://schemas.microsoft.com/office/drawing/2014/main" id="{31A3F754-D1DD-484B-A06B-C3EA67E4E3B2}"/>
              </a:ext>
            </a:extLst>
          </p:cNvPr>
          <p:cNvSpPr txBox="1"/>
          <p:nvPr/>
        </p:nvSpPr>
        <p:spPr>
          <a:xfrm>
            <a:off x="6480809" y="1537959"/>
            <a:ext cx="4505325" cy="523220"/>
          </a:xfrm>
          <a:prstGeom prst="rect">
            <a:avLst/>
          </a:prstGeom>
          <a:noFill/>
        </p:spPr>
        <p:txBody>
          <a:bodyPr wrap="square" rtlCol="0">
            <a:spAutoFit/>
          </a:bodyPr>
          <a:lstStyle/>
          <a:p>
            <a:r>
              <a:rPr lang="en-IN" sz="1400" dirty="0"/>
              <a:t>Multiple cost management data details can be exported per subscription wise</a:t>
            </a:r>
          </a:p>
        </p:txBody>
      </p:sp>
    </p:spTree>
    <p:extLst>
      <p:ext uri="{BB962C8B-B14F-4D97-AF65-F5344CB8AC3E}">
        <p14:creationId xmlns:p14="http://schemas.microsoft.com/office/powerpoint/2010/main" val="341750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D7641A-5BDB-4D0C-AF80-E95D68D1268B}"/>
              </a:ext>
            </a:extLst>
          </p:cNvPr>
          <p:cNvCxnSpPr/>
          <p:nvPr/>
        </p:nvCxnSpPr>
        <p:spPr>
          <a:xfrm>
            <a:off x="251460" y="925830"/>
            <a:ext cx="1134999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2716FF-2776-40F5-A54E-913A6B95EF43}"/>
              </a:ext>
            </a:extLst>
          </p:cNvPr>
          <p:cNvSpPr txBox="1"/>
          <p:nvPr/>
        </p:nvSpPr>
        <p:spPr>
          <a:xfrm>
            <a:off x="251460" y="491488"/>
            <a:ext cx="4880610" cy="461665"/>
          </a:xfrm>
          <a:prstGeom prst="rect">
            <a:avLst/>
          </a:prstGeom>
          <a:noFill/>
        </p:spPr>
        <p:txBody>
          <a:bodyPr wrap="square" rtlCol="0">
            <a:spAutoFit/>
          </a:bodyPr>
          <a:lstStyle/>
          <a:p>
            <a:r>
              <a:rPr lang="en-IN" sz="2400" dirty="0"/>
              <a:t>App Configuration</a:t>
            </a:r>
            <a:endParaRPr lang="en-IN" sz="2000" dirty="0"/>
          </a:p>
        </p:txBody>
      </p:sp>
      <p:sp>
        <p:nvSpPr>
          <p:cNvPr id="2" name="TextBox 1">
            <a:extLst>
              <a:ext uri="{FF2B5EF4-FFF2-40B4-BE49-F238E27FC236}">
                <a16:creationId xmlns:a16="http://schemas.microsoft.com/office/drawing/2014/main" id="{86CEE1F0-F499-4CA1-964D-60D7609F0CFA}"/>
              </a:ext>
            </a:extLst>
          </p:cNvPr>
          <p:cNvSpPr txBox="1"/>
          <p:nvPr/>
        </p:nvSpPr>
        <p:spPr>
          <a:xfrm>
            <a:off x="525780" y="1178626"/>
            <a:ext cx="9715500" cy="584775"/>
          </a:xfrm>
          <a:prstGeom prst="rect">
            <a:avLst/>
          </a:prstGeom>
          <a:noFill/>
        </p:spPr>
        <p:txBody>
          <a:bodyPr wrap="square" rtlCol="0">
            <a:spAutoFit/>
          </a:bodyPr>
          <a:lstStyle/>
          <a:p>
            <a:r>
              <a:rPr lang="en-IN" sz="1600" dirty="0"/>
              <a:t>Azure App Configurations are used to keep all the application configuration values. Multiple applications refer the data available with the configuration service.</a:t>
            </a:r>
          </a:p>
        </p:txBody>
      </p:sp>
      <p:graphicFrame>
        <p:nvGraphicFramePr>
          <p:cNvPr id="3" name="Table 2">
            <a:extLst>
              <a:ext uri="{FF2B5EF4-FFF2-40B4-BE49-F238E27FC236}">
                <a16:creationId xmlns:a16="http://schemas.microsoft.com/office/drawing/2014/main" id="{612F94CA-E454-440D-8B22-5FBA2B7E2936}"/>
              </a:ext>
            </a:extLst>
          </p:cNvPr>
          <p:cNvGraphicFramePr>
            <a:graphicFrameLocks noGrp="1"/>
          </p:cNvGraphicFramePr>
          <p:nvPr>
            <p:extLst>
              <p:ext uri="{D42A27DB-BD31-4B8C-83A1-F6EECF244321}">
                <p14:modId xmlns:p14="http://schemas.microsoft.com/office/powerpoint/2010/main" val="3787065199"/>
              </p:ext>
            </p:extLst>
          </p:nvPr>
        </p:nvGraphicFramePr>
        <p:xfrm>
          <a:off x="651510" y="2221229"/>
          <a:ext cx="10869930" cy="2897505"/>
        </p:xfrm>
        <a:graphic>
          <a:graphicData uri="http://schemas.openxmlformats.org/drawingml/2006/table">
            <a:tbl>
              <a:tblPr>
                <a:tableStyleId>{5C22544A-7EE6-4342-B048-85BDC9FD1C3A}</a:tableStyleId>
              </a:tblPr>
              <a:tblGrid>
                <a:gridCol w="1927964">
                  <a:extLst>
                    <a:ext uri="{9D8B030D-6E8A-4147-A177-3AD203B41FA5}">
                      <a16:colId xmlns:a16="http://schemas.microsoft.com/office/drawing/2014/main" val="431854578"/>
                    </a:ext>
                  </a:extLst>
                </a:gridCol>
                <a:gridCol w="8941966">
                  <a:extLst>
                    <a:ext uri="{9D8B030D-6E8A-4147-A177-3AD203B41FA5}">
                      <a16:colId xmlns:a16="http://schemas.microsoft.com/office/drawing/2014/main" val="3870417178"/>
                    </a:ext>
                  </a:extLst>
                </a:gridCol>
              </a:tblGrid>
              <a:tr h="200170">
                <a:tc>
                  <a:txBody>
                    <a:bodyPr/>
                    <a:lstStyle/>
                    <a:p>
                      <a:pPr algn="l" fontAlgn="b"/>
                      <a:r>
                        <a:rPr lang="en-IN" sz="1400" u="none" strike="noStrike">
                          <a:effectLst/>
                        </a:rPr>
                        <a:t>Configuration 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Description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630033"/>
                  </a:ext>
                </a:extLst>
              </a:tr>
              <a:tr h="200170">
                <a:tc>
                  <a:txBody>
                    <a:bodyPr/>
                    <a:lstStyle/>
                    <a:p>
                      <a:pPr algn="l" fontAlgn="b"/>
                      <a:r>
                        <a:rPr lang="en-IN" sz="1400" u="none" strike="noStrike">
                          <a:effectLst/>
                        </a:rPr>
                        <a:t>StorageName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Storage Name where the service usage flat files are exported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4912138"/>
                  </a:ext>
                </a:extLst>
              </a:tr>
              <a:tr h="200170">
                <a:tc>
                  <a:txBody>
                    <a:bodyPr/>
                    <a:lstStyle/>
                    <a:p>
                      <a:pPr algn="l" fontAlgn="b"/>
                      <a:r>
                        <a:rPr lang="en-IN" sz="1400" u="none" strike="noStrike">
                          <a:effectLst/>
                        </a:rPr>
                        <a:t>StorageKey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Storage Key where the service usage flat files are exported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050977"/>
                  </a:ext>
                </a:extLst>
              </a:tr>
              <a:tr h="200170">
                <a:tc>
                  <a:txBody>
                    <a:bodyPr/>
                    <a:lstStyle/>
                    <a:p>
                      <a:pPr algn="l" fontAlgn="b"/>
                      <a:r>
                        <a:rPr lang="en-IN" sz="1400" u="none" strike="noStrike">
                          <a:effectLst/>
                        </a:rPr>
                        <a:t>FileSystemName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Name of the container of the storage service which contains the file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6151092"/>
                  </a:ext>
                </a:extLst>
              </a:tr>
              <a:tr h="200170">
                <a:tc>
                  <a:txBody>
                    <a:bodyPr/>
                    <a:lstStyle/>
                    <a:p>
                      <a:pPr algn="l" fontAlgn="b"/>
                      <a:r>
                        <a:rPr lang="en-IN" sz="1400" u="none" strike="noStrike">
                          <a:effectLst/>
                        </a:rPr>
                        <a:t>ParentDirectoryName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Directory name where the files are exported (it is suggested to keep a single directory to hold each subscription data)</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6695810"/>
                  </a:ext>
                </a:extLst>
              </a:tr>
              <a:tr h="200170">
                <a:tc>
                  <a:txBody>
                    <a:bodyPr/>
                    <a:lstStyle/>
                    <a:p>
                      <a:pPr algn="l" fontAlgn="b"/>
                      <a:r>
                        <a:rPr lang="en-IN" sz="1400" u="none" strike="noStrike">
                          <a:effectLst/>
                        </a:rPr>
                        <a:t>ChildrenDirectoryNames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Comma separated directory names where the files are exported (Subscription (D), Subscription (U), Subscription (P))</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143298"/>
                  </a:ext>
                </a:extLst>
              </a:tr>
              <a:tr h="200170">
                <a:tc>
                  <a:txBody>
                    <a:bodyPr/>
                    <a:lstStyle/>
                    <a:p>
                      <a:pPr algn="l" fontAlgn="b"/>
                      <a:r>
                        <a:rPr lang="en-IN" sz="1400" u="none" strike="noStrike">
                          <a:effectLst/>
                        </a:rPr>
                        <a:t>SqlServerName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Target Azure SQL DB server Name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3466479"/>
                  </a:ext>
                </a:extLst>
              </a:tr>
              <a:tr h="200170">
                <a:tc>
                  <a:txBody>
                    <a:bodyPr/>
                    <a:lstStyle/>
                    <a:p>
                      <a:pPr algn="l" fontAlgn="b"/>
                      <a:r>
                        <a:rPr lang="en-IN" sz="1400" u="none" strike="noStrike">
                          <a:effectLst/>
                        </a:rPr>
                        <a:t>SqlDBName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Target Azure SQL DB Name</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0598362"/>
                  </a:ext>
                </a:extLst>
              </a:tr>
              <a:tr h="200170">
                <a:tc>
                  <a:txBody>
                    <a:bodyPr/>
                    <a:lstStyle/>
                    <a:p>
                      <a:pPr algn="l" fontAlgn="b"/>
                      <a:r>
                        <a:rPr lang="en-IN" sz="1400" u="none" strike="noStrike">
                          <a:effectLst/>
                        </a:rPr>
                        <a:t>SqlUserName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Azure SQL user Name for Authentication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4709644"/>
                  </a:ext>
                </a:extLst>
              </a:tr>
              <a:tr h="200170">
                <a:tc>
                  <a:txBody>
                    <a:bodyPr/>
                    <a:lstStyle/>
                    <a:p>
                      <a:pPr algn="l" fontAlgn="b"/>
                      <a:r>
                        <a:rPr lang="en-IN" sz="1400" u="none" strike="noStrike">
                          <a:effectLst/>
                        </a:rPr>
                        <a:t>SqlUserPassword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Azure SQL user Password for Authentication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926705"/>
                  </a:ext>
                </a:extLst>
              </a:tr>
              <a:tr h="200170">
                <a:tc>
                  <a:txBody>
                    <a:bodyPr/>
                    <a:lstStyle/>
                    <a:p>
                      <a:pPr algn="l" fontAlgn="b"/>
                      <a:r>
                        <a:rPr lang="en-IN" sz="1400" u="none" strike="noStrike">
                          <a:effectLst/>
                        </a:rPr>
                        <a:t>SqlTableName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The table name to store the service usage data (use &lt;schemaname&gt;.&lt;tablename&gt; if schema name other than dbo)</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398459"/>
                  </a:ext>
                </a:extLst>
              </a:tr>
              <a:tr h="200170">
                <a:tc>
                  <a:txBody>
                    <a:bodyPr/>
                    <a:lstStyle/>
                    <a:p>
                      <a:pPr algn="l" fontAlgn="b"/>
                      <a:r>
                        <a:rPr lang="en-IN" sz="1400" u="none" strike="noStrike">
                          <a:effectLst/>
                        </a:rPr>
                        <a:t>IsPrevMonthDataLoad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Flag to indicate whether to load previous month data (by default current month data is loaded)</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437938"/>
                  </a:ext>
                </a:extLst>
              </a:tr>
              <a:tr h="200170">
                <a:tc>
                  <a:txBody>
                    <a:bodyPr/>
                    <a:lstStyle/>
                    <a:p>
                      <a:pPr algn="l" fontAlgn="b"/>
                      <a:r>
                        <a:rPr lang="en-IN" sz="1400" u="none" strike="noStrike">
                          <a:effectLst/>
                        </a:rPr>
                        <a:t>IsFullLoad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Flag to indicate whether to load all data available in the file (each file contains month to date data)</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8585967"/>
                  </a:ext>
                </a:extLst>
              </a:tr>
            </a:tbl>
          </a:graphicData>
        </a:graphic>
      </p:graphicFrame>
      <p:sp>
        <p:nvSpPr>
          <p:cNvPr id="28" name="TextBox 27">
            <a:extLst>
              <a:ext uri="{FF2B5EF4-FFF2-40B4-BE49-F238E27FC236}">
                <a16:creationId xmlns:a16="http://schemas.microsoft.com/office/drawing/2014/main" id="{862ADA38-1507-4A80-AB5D-A203AA115414}"/>
              </a:ext>
            </a:extLst>
          </p:cNvPr>
          <p:cNvSpPr txBox="1"/>
          <p:nvPr/>
        </p:nvSpPr>
        <p:spPr>
          <a:xfrm>
            <a:off x="525780" y="5624393"/>
            <a:ext cx="9715500" cy="523220"/>
          </a:xfrm>
          <a:prstGeom prst="rect">
            <a:avLst/>
          </a:prstGeom>
          <a:noFill/>
        </p:spPr>
        <p:txBody>
          <a:bodyPr wrap="square" rtlCol="0">
            <a:spAutoFit/>
          </a:bodyPr>
          <a:lstStyle/>
          <a:p>
            <a:r>
              <a:rPr lang="en-IN" sz="1400" dirty="0"/>
              <a:t>Ex of the files are stored in the storage </a:t>
            </a:r>
            <a:r>
              <a:rPr lang="en-IN" sz="1400" dirty="0" err="1"/>
              <a:t>AzureServiceUsage</a:t>
            </a:r>
            <a:r>
              <a:rPr lang="en-IN" sz="1400" dirty="0"/>
              <a:t> \ Subscription (D), </a:t>
            </a:r>
            <a:r>
              <a:rPr lang="en-IN" sz="1400" dirty="0" err="1"/>
              <a:t>AzureServiceUsage</a:t>
            </a:r>
            <a:r>
              <a:rPr lang="en-IN" sz="1400" dirty="0"/>
              <a:t> \ Subscription (U), </a:t>
            </a:r>
            <a:r>
              <a:rPr lang="en-IN" sz="1400" dirty="0" err="1"/>
              <a:t>AzureServiceUsage</a:t>
            </a:r>
            <a:r>
              <a:rPr lang="en-IN" sz="1400" dirty="0"/>
              <a:t> \ Subscription (P)</a:t>
            </a:r>
          </a:p>
        </p:txBody>
      </p:sp>
    </p:spTree>
    <p:extLst>
      <p:ext uri="{BB962C8B-B14F-4D97-AF65-F5344CB8AC3E}">
        <p14:creationId xmlns:p14="http://schemas.microsoft.com/office/powerpoint/2010/main" val="181229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513</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 Nanda (PNA.IN)</dc:creator>
  <cp:lastModifiedBy>Prasant Nanda (PNA.IN)</cp:lastModifiedBy>
  <cp:revision>14</cp:revision>
  <dcterms:created xsi:type="dcterms:W3CDTF">2021-09-18T18:41:45Z</dcterms:created>
  <dcterms:modified xsi:type="dcterms:W3CDTF">2021-09-18T21:18:01Z</dcterms:modified>
</cp:coreProperties>
</file>