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5" r:id="rId7"/>
    <p:sldId id="266" r:id="rId8"/>
    <p:sldId id="260" r:id="rId9"/>
    <p:sldId id="261" r:id="rId10"/>
    <p:sldId id="262" r:id="rId11"/>
    <p:sldId id="263" r:id="rId12"/>
    <p:sldId id="264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Lato Black" panose="020F0502020204030203" pitchFamily="34" charset="0"/>
      <p:bold r:id="rId19"/>
      <p:boldItalic r:id="rId20"/>
    </p:embeddedFont>
    <p:embeddedFont>
      <p:font typeface="Trebuchet MS" panose="020B0603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873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278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9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: DataDiggy</a:t>
            </a:r>
            <a:endParaRPr sz="29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58562" y="2992500"/>
            <a:ext cx="5483348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 : The team consists of one member i.e. Prasant is executing role as Cloud (Azure) Architect</a:t>
            </a:r>
            <a:endParaRPr sz="17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 :09-09-2022</a:t>
            </a:r>
            <a:endParaRPr sz="12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0" y="1044150"/>
            <a:ext cx="8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far it can go?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/>
              <a:t>Team member names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Problem Statement?</a:t>
            </a:r>
            <a:endParaRPr sz="2000" dirty="0"/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did you decide to solve this Problem statement?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algn="l"/>
            <a:r>
              <a:rPr lang="en-IN" sz="1400" dirty="0">
                <a:solidFill>
                  <a:srgbClr val="444444"/>
                </a:solidFill>
                <a:latin typeface="Arial" panose="020B0604020202020204" pitchFamily="34" charset="0"/>
              </a:rPr>
              <a:t>Today’s cheque processing is still manual and risky</a:t>
            </a:r>
          </a:p>
          <a:p>
            <a:pPr algn="l"/>
            <a:endParaRPr lang="en-IN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444444"/>
                </a:solidFill>
                <a:latin typeface="Arial" panose="020B0604020202020204" pitchFamily="34" charset="0"/>
              </a:rPr>
              <a:t>The sender does not know the recipient details fully, results fraudulent transactions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444444"/>
                </a:solidFill>
                <a:latin typeface="Arial" panose="020B0604020202020204" pitchFamily="34" charset="0"/>
              </a:rPr>
              <a:t>Cheque bounces because of various reasons like insufficient funds, mismatch of signature, incorrect account number etc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444444"/>
                </a:solidFill>
                <a:latin typeface="Arial" panose="020B0604020202020204" pitchFamily="34" charset="0"/>
              </a:rPr>
              <a:t>The processing time may take </a:t>
            </a:r>
            <a:r>
              <a:rPr lang="en-IN" dirty="0" err="1">
                <a:solidFill>
                  <a:srgbClr val="444444"/>
                </a:solidFill>
                <a:latin typeface="Arial" panose="020B0604020202020204" pitchFamily="34" charset="0"/>
              </a:rPr>
              <a:t>upto</a:t>
            </a:r>
            <a:r>
              <a:rPr lang="en-IN" dirty="0">
                <a:solidFill>
                  <a:srgbClr val="444444"/>
                </a:solidFill>
                <a:latin typeface="Arial" panose="020B0604020202020204" pitchFamily="34" charset="0"/>
              </a:rPr>
              <a:t> 3 - 5 days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444444"/>
                </a:solidFill>
                <a:latin typeface="Arial" panose="020B0604020202020204" pitchFamily="34" charset="0"/>
              </a:rPr>
              <a:t>The cheque leaf may be damaged or mishandled</a:t>
            </a:r>
          </a:p>
          <a:p>
            <a:pPr algn="l"/>
            <a:endParaRPr lang="en-IN" sz="1400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user /advertiser segment would be early adopter of your product &amp; why?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idea presented here is not just for a bank, it is for the nation and future of banking, automation and the governance. The nation will be benefited with the solution in below areas.</a:t>
            </a:r>
          </a:p>
          <a:p>
            <a:pPr marL="171450" marR="0" lvl="0" indent="-1714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IN" sz="12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Reduce the processing time to hours to max 1 day</a:t>
            </a:r>
          </a:p>
          <a:p>
            <a:pPr marL="171450" marR="0" lvl="0" indent="-1714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IN" sz="1200" dirty="0">
                <a:latin typeface="Lato"/>
                <a:ea typeface="Lato"/>
                <a:cs typeface="Lato"/>
                <a:sym typeface="Lato"/>
              </a:rPr>
              <a:t>Very transparent financial transaction (sender and recipient are aware of the transaction)</a:t>
            </a:r>
          </a:p>
          <a:p>
            <a:pPr marL="171450" marR="0" lvl="0" indent="-1714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IN" sz="1200" dirty="0">
                <a:latin typeface="Lato"/>
                <a:ea typeface="Lato"/>
                <a:cs typeface="Lato"/>
                <a:sym typeface="Lato"/>
              </a:rPr>
              <a:t>Gives full governance of the interbank financial transactions</a:t>
            </a:r>
          </a:p>
          <a:p>
            <a:pPr marL="171450" marR="0" lvl="0" indent="-1714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IN" sz="1200" dirty="0">
                <a:latin typeface="Lato"/>
                <a:ea typeface="Lato"/>
                <a:cs typeface="Lato"/>
                <a:sym typeface="Lato"/>
              </a:rPr>
              <a:t>0 (zero) effort for rejection / bounce</a:t>
            </a:r>
          </a:p>
          <a:p>
            <a:pPr marL="171450" indent="-17145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Font typeface="Arial" panose="020B0604020202020204" pitchFamily="34" charset="0"/>
              <a:buChar char="•"/>
            </a:pPr>
            <a:r>
              <a:rPr lang="en-IN" sz="1200" dirty="0">
                <a:latin typeface="Lato"/>
                <a:ea typeface="Lato"/>
                <a:cs typeface="Lato"/>
                <a:sym typeface="Lato"/>
              </a:rPr>
              <a:t>0 (zero) damage or mishandle as it is e-cheque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IN" sz="1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IN"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436175" y="12275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are the alternatives/competitive products for the problem you are solving?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existing process could be improved by technology in automating the signature verification, shorting etc. </a:t>
            </a: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436175" y="12275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if the cheque process be changed from current PULL (the cheque is submitted at the recipient branch and the amount is pulled from sender account) mechanism to PUSH (the e-cheque converts to NEFT / RTGS transaction) mechanism?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Introduction of a new central system to integrate accounts of all banks. Since all the accounts are mapped with Aadhar card number or PAN number, it will easy to integrate.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National Central Account ID is a unique id generated per Aadhar Number / PAN number. This ID to be created by the bank or self in banking portal. Each bank can access this common system. If a customer provides this ID, any bank can see the Customer name even there is no relationship with the customer.</a:t>
            </a:r>
          </a:p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user issues e-cheque (mobile app / at bank branch), by providing NCAID, Account Number, Mobile Number, Receiver Name etc.</a:t>
            </a: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Proposal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08360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Proposal</a:t>
            </a:r>
            <a:endParaRPr sz="2000" dirty="0"/>
          </a:p>
        </p:txBody>
      </p:sp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47DC4447-35A1-31F6-EBEE-0C67F2EF3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0857" y="1420973"/>
            <a:ext cx="706017" cy="7060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FB825-A758-CBFF-07A4-F5043E462250}"/>
              </a:ext>
            </a:extLst>
          </p:cNvPr>
          <p:cNvSpPr txBox="1"/>
          <p:nvPr/>
        </p:nvSpPr>
        <p:spPr>
          <a:xfrm>
            <a:off x="825759" y="2000541"/>
            <a:ext cx="796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Sender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F6F721-0BED-C539-D0DE-A45EB5BE5B22}"/>
              </a:ext>
            </a:extLst>
          </p:cNvPr>
          <p:cNvSpPr/>
          <p:nvPr/>
        </p:nvSpPr>
        <p:spPr>
          <a:xfrm>
            <a:off x="2202024" y="995265"/>
            <a:ext cx="2948474" cy="2220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BC6B05-8917-1B2C-B038-D56F15688620}"/>
              </a:ext>
            </a:extLst>
          </p:cNvPr>
          <p:cNvSpPr txBox="1"/>
          <p:nvPr/>
        </p:nvSpPr>
        <p:spPr>
          <a:xfrm>
            <a:off x="2156927" y="1408533"/>
            <a:ext cx="1604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Receiver NCAID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F9B603-D748-00A8-470F-4EF739F8ED9A}"/>
              </a:ext>
            </a:extLst>
          </p:cNvPr>
          <p:cNvSpPr/>
          <p:nvPr/>
        </p:nvSpPr>
        <p:spPr>
          <a:xfrm>
            <a:off x="3657599" y="1430696"/>
            <a:ext cx="1206759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E4BE2-B117-9404-5A3B-37ECDB9457AD}"/>
              </a:ext>
            </a:extLst>
          </p:cNvPr>
          <p:cNvSpPr txBox="1"/>
          <p:nvPr/>
        </p:nvSpPr>
        <p:spPr>
          <a:xfrm>
            <a:off x="2156927" y="1697271"/>
            <a:ext cx="1604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Receiver Account Number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2D67CA-9D66-8970-7BFF-582A220D7C16}"/>
              </a:ext>
            </a:extLst>
          </p:cNvPr>
          <p:cNvSpPr/>
          <p:nvPr/>
        </p:nvSpPr>
        <p:spPr>
          <a:xfrm>
            <a:off x="3657600" y="1719555"/>
            <a:ext cx="1206759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40CC40-C83C-3BAF-F07C-EFB29EB9840A}"/>
              </a:ext>
            </a:extLst>
          </p:cNvPr>
          <p:cNvSpPr txBox="1"/>
          <p:nvPr/>
        </p:nvSpPr>
        <p:spPr>
          <a:xfrm>
            <a:off x="2156927" y="2296215"/>
            <a:ext cx="1604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Receiver Account 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F605B7-C6BC-6DF9-5287-C521A849D1D8}"/>
              </a:ext>
            </a:extLst>
          </p:cNvPr>
          <p:cNvSpPr/>
          <p:nvPr/>
        </p:nvSpPr>
        <p:spPr>
          <a:xfrm>
            <a:off x="3657600" y="2312279"/>
            <a:ext cx="1206759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EAD54-D65B-FEC3-814B-626A2D399134}"/>
              </a:ext>
            </a:extLst>
          </p:cNvPr>
          <p:cNvSpPr txBox="1"/>
          <p:nvPr/>
        </p:nvSpPr>
        <p:spPr>
          <a:xfrm>
            <a:off x="2156927" y="1993795"/>
            <a:ext cx="1604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Receiver Mobile Number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5259FF-F863-71AC-6F60-D7981EE5B62A}"/>
              </a:ext>
            </a:extLst>
          </p:cNvPr>
          <p:cNvSpPr/>
          <p:nvPr/>
        </p:nvSpPr>
        <p:spPr>
          <a:xfrm>
            <a:off x="3657600" y="2016079"/>
            <a:ext cx="1206759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76FB956-02C2-3911-D729-F952E44B99A5}"/>
              </a:ext>
            </a:extLst>
          </p:cNvPr>
          <p:cNvSpPr/>
          <p:nvPr/>
        </p:nvSpPr>
        <p:spPr>
          <a:xfrm rot="5195167">
            <a:off x="6796371" y="-139305"/>
            <a:ext cx="495130" cy="2601903"/>
          </a:xfrm>
          <a:prstGeom prst="wedgeRectCallout">
            <a:avLst>
              <a:gd name="adj1" fmla="val 28810"/>
              <a:gd name="adj2" fmla="val 837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4FD2EC-671C-2B47-D12F-991833015B2C}"/>
              </a:ext>
            </a:extLst>
          </p:cNvPr>
          <p:cNvSpPr txBox="1"/>
          <p:nvPr/>
        </p:nvSpPr>
        <p:spPr>
          <a:xfrm rot="21364805">
            <a:off x="5747468" y="909931"/>
            <a:ext cx="26579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If NACID is provided, the recipient’s name can be retrieved from the NCA system to let the sender know whom he / she is sending money to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D3841D77-091C-585D-7A20-32D78CEEF26B}"/>
              </a:ext>
            </a:extLst>
          </p:cNvPr>
          <p:cNvSpPr/>
          <p:nvPr/>
        </p:nvSpPr>
        <p:spPr>
          <a:xfrm rot="5195167">
            <a:off x="6793703" y="416404"/>
            <a:ext cx="495130" cy="2601903"/>
          </a:xfrm>
          <a:prstGeom prst="wedgeRectCallout">
            <a:avLst>
              <a:gd name="adj1" fmla="val -6155"/>
              <a:gd name="adj2" fmla="val 828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EF9B9-CA0D-5C0B-A639-9A657ED88151}"/>
              </a:ext>
            </a:extLst>
          </p:cNvPr>
          <p:cNvSpPr txBox="1"/>
          <p:nvPr/>
        </p:nvSpPr>
        <p:spPr>
          <a:xfrm rot="21364805">
            <a:off x="5744800" y="1534889"/>
            <a:ext cx="265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If only account number is provided, it will be treated as regular money transfer 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23B27E44-B12E-C94D-0EC5-AB72AEFBEC66}"/>
              </a:ext>
            </a:extLst>
          </p:cNvPr>
          <p:cNvSpPr/>
          <p:nvPr/>
        </p:nvSpPr>
        <p:spPr>
          <a:xfrm rot="5195167">
            <a:off x="6834065" y="1009127"/>
            <a:ext cx="495130" cy="2601903"/>
          </a:xfrm>
          <a:prstGeom prst="wedgeRectCallout">
            <a:avLst>
              <a:gd name="adj1" fmla="val -33446"/>
              <a:gd name="adj2" fmla="val 816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31E758-69E1-D043-8C62-19471CFD8D87}"/>
              </a:ext>
            </a:extLst>
          </p:cNvPr>
          <p:cNvSpPr txBox="1"/>
          <p:nvPr/>
        </p:nvSpPr>
        <p:spPr>
          <a:xfrm rot="21364805">
            <a:off x="5785162" y="2058363"/>
            <a:ext cx="26579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If only name and mobile number is known, a link need to be provided to the receiver, to fill the Account details like Bank name, IFSC code etc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BA0E0D40-959D-4355-A6BF-0AB280CF11A9}"/>
              </a:ext>
            </a:extLst>
          </p:cNvPr>
          <p:cNvSpPr/>
          <p:nvPr/>
        </p:nvSpPr>
        <p:spPr>
          <a:xfrm>
            <a:off x="4880844" y="2000541"/>
            <a:ext cx="45719" cy="4917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33E2B2E1-A0F1-3372-FBDC-CD9DE4EDA462}"/>
              </a:ext>
            </a:extLst>
          </p:cNvPr>
          <p:cNvSpPr/>
          <p:nvPr/>
        </p:nvSpPr>
        <p:spPr>
          <a:xfrm>
            <a:off x="4859516" y="1991199"/>
            <a:ext cx="113080" cy="5473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B6595D-C4CD-DD29-EC1C-CF4CFCA7D701}"/>
              </a:ext>
            </a:extLst>
          </p:cNvPr>
          <p:cNvSpPr txBox="1"/>
          <p:nvPr/>
        </p:nvSpPr>
        <p:spPr>
          <a:xfrm>
            <a:off x="2156927" y="2561926"/>
            <a:ext cx="1604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Amount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37C7C4-A2EE-3101-6F00-EB2BC80AAA30}"/>
              </a:ext>
            </a:extLst>
          </p:cNvPr>
          <p:cNvSpPr/>
          <p:nvPr/>
        </p:nvSpPr>
        <p:spPr>
          <a:xfrm>
            <a:off x="3657600" y="2577990"/>
            <a:ext cx="1206759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99B89D-EA49-C8F3-8275-D49D0300FA93}"/>
              </a:ext>
            </a:extLst>
          </p:cNvPr>
          <p:cNvSpPr txBox="1"/>
          <p:nvPr/>
        </p:nvSpPr>
        <p:spPr>
          <a:xfrm>
            <a:off x="2156927" y="2780073"/>
            <a:ext cx="1604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Date to Process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74E9BA-131C-A905-14F7-1DDD7762500F}"/>
              </a:ext>
            </a:extLst>
          </p:cNvPr>
          <p:cNvSpPr/>
          <p:nvPr/>
        </p:nvSpPr>
        <p:spPr>
          <a:xfrm>
            <a:off x="3657600" y="2796137"/>
            <a:ext cx="1206759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CAA34326-1A41-F942-F410-8F6AD4213762}"/>
              </a:ext>
            </a:extLst>
          </p:cNvPr>
          <p:cNvSpPr/>
          <p:nvPr/>
        </p:nvSpPr>
        <p:spPr>
          <a:xfrm rot="5195167">
            <a:off x="6905044" y="1618984"/>
            <a:ext cx="368030" cy="2601903"/>
          </a:xfrm>
          <a:prstGeom prst="wedgeRectCallout">
            <a:avLst>
              <a:gd name="adj1" fmla="val -33446"/>
              <a:gd name="adj2" fmla="val 816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F29F54-2514-74CC-BFA9-1D3EAE2233D3}"/>
              </a:ext>
            </a:extLst>
          </p:cNvPr>
          <p:cNvSpPr txBox="1"/>
          <p:nvPr/>
        </p:nvSpPr>
        <p:spPr>
          <a:xfrm rot="21364805">
            <a:off x="5785161" y="2804519"/>
            <a:ext cx="26579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The date can be future</a:t>
            </a:r>
          </a:p>
        </p:txBody>
      </p:sp>
    </p:spTree>
    <p:extLst>
      <p:ext uri="{BB962C8B-B14F-4D97-AF65-F5344CB8AC3E}">
        <p14:creationId xmlns:p14="http://schemas.microsoft.com/office/powerpoint/2010/main" val="114991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4" y="8186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4" y="2019825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b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 which are likely to be used by you for the prototype, if your idea gets selected</a:t>
            </a:r>
            <a:endParaRPr sz="1400"/>
          </a:p>
        </p:txBody>
      </p:sp>
      <p:pic>
        <p:nvPicPr>
          <p:cNvPr id="2" name="Picture 6" descr="Video Indexer (V2) - Connectors | Microsoft Docs">
            <a:extLst>
              <a:ext uri="{FF2B5EF4-FFF2-40B4-BE49-F238E27FC236}">
                <a16:creationId xmlns:a16="http://schemas.microsoft.com/office/drawing/2014/main" id="{CB1B4B9B-DDFC-7ADD-FD3E-A4AF1CB1F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873" y="3748832"/>
            <a:ext cx="749674" cy="74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43D2E7-255F-3117-40E3-339D67A8428C}"/>
              </a:ext>
            </a:extLst>
          </p:cNvPr>
          <p:cNvSpPr txBox="1"/>
          <p:nvPr/>
        </p:nvSpPr>
        <p:spPr>
          <a:xfrm>
            <a:off x="3316383" y="4498506"/>
            <a:ext cx="1900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Azure Video Indexer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F691BAE-C647-5CD3-11D1-DBCCBDEEE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7257" y="3357438"/>
            <a:ext cx="806643" cy="8066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DC5905-5800-55C5-ECCD-76F8EE07C23A}"/>
              </a:ext>
            </a:extLst>
          </p:cNvPr>
          <p:cNvSpPr txBox="1"/>
          <p:nvPr/>
        </p:nvSpPr>
        <p:spPr>
          <a:xfrm>
            <a:off x="1163631" y="4172564"/>
            <a:ext cx="133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Azure Logic App</a:t>
            </a:r>
          </a:p>
        </p:txBody>
      </p:sp>
      <p:pic>
        <p:nvPicPr>
          <p:cNvPr id="6" name="Picture 2" descr="Connecting your own Hadoop or Spark to Azure Data Lake Store | by Amit  Kulkarni | Azure Data Lake | Medium">
            <a:extLst>
              <a:ext uri="{FF2B5EF4-FFF2-40B4-BE49-F238E27FC236}">
                <a16:creationId xmlns:a16="http://schemas.microsoft.com/office/drawing/2014/main" id="{ABC5E3B0-81F1-927B-7CA8-F02596977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152" y="2480394"/>
            <a:ext cx="882343" cy="46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EFDD00-15E2-2D29-D5F8-676FED1E9714}"/>
              </a:ext>
            </a:extLst>
          </p:cNvPr>
          <p:cNvSpPr txBox="1"/>
          <p:nvPr/>
        </p:nvSpPr>
        <p:spPr>
          <a:xfrm>
            <a:off x="5437870" y="3282888"/>
            <a:ext cx="1631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Azure Cosmos DB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D3C443-77F0-8AE9-3848-E951AF0E93BD}"/>
              </a:ext>
            </a:extLst>
          </p:cNvPr>
          <p:cNvSpPr txBox="1"/>
          <p:nvPr/>
        </p:nvSpPr>
        <p:spPr>
          <a:xfrm>
            <a:off x="1030523" y="2966938"/>
            <a:ext cx="1504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Data Lake Store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6D52DBA-8D54-FAC8-8586-8A15CE278A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44328" y="2604859"/>
            <a:ext cx="677529" cy="677529"/>
          </a:xfrm>
          <a:prstGeom prst="rect">
            <a:avLst/>
          </a:prstGeom>
        </p:spPr>
      </p:pic>
      <p:pic>
        <p:nvPicPr>
          <p:cNvPr id="8" name="Picture 8" descr="Придбати Power BI Desktop – Microsoft Store (uk-UA)">
            <a:extLst>
              <a:ext uri="{FF2B5EF4-FFF2-40B4-BE49-F238E27FC236}">
                <a16:creationId xmlns:a16="http://schemas.microsoft.com/office/drawing/2014/main" id="{0B1F5E6E-40A3-A3CC-A7F4-7B1E2F383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078" y="2638823"/>
            <a:ext cx="1474730" cy="147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8CB91E-CB12-6EB2-23EF-E463BB11AE98}"/>
              </a:ext>
            </a:extLst>
          </p:cNvPr>
          <p:cNvSpPr txBox="1"/>
          <p:nvPr/>
        </p:nvSpPr>
        <p:spPr>
          <a:xfrm>
            <a:off x="7006588" y="3817675"/>
            <a:ext cx="1631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Power BI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AECAA16-60BD-4307-FBC1-7FE208591A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59320" y="2511911"/>
            <a:ext cx="749674" cy="7496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2F8D89-D459-CCAC-71E7-11F90D7AA481}"/>
              </a:ext>
            </a:extLst>
          </p:cNvPr>
          <p:cNvSpPr txBox="1"/>
          <p:nvPr/>
        </p:nvSpPr>
        <p:spPr>
          <a:xfrm>
            <a:off x="3316383" y="3194834"/>
            <a:ext cx="1900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Azure Cognitive Services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 your solution, talk about methodology, architecture &amp; scalability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D9F47A9-B9F6-F039-1587-D710F30C5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73" y="1792224"/>
            <a:ext cx="8428653" cy="27733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adoption?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3297</TotalTime>
  <Words>612</Words>
  <Application>Microsoft Office PowerPoint</Application>
  <PresentationFormat>On-screen Show (16:9)</PresentationFormat>
  <Paragraphs>62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Trebuchet MS</vt:lpstr>
      <vt:lpstr>Arial</vt:lpstr>
      <vt:lpstr>Lato Black</vt:lpstr>
      <vt:lpstr>Lato</vt:lpstr>
      <vt:lpstr>TI Template</vt:lpstr>
      <vt:lpstr>TI Template</vt:lpstr>
      <vt:lpstr>Bank of Baroda Hackathon - 2022                       </vt:lpstr>
      <vt:lpstr>Problem Statement?</vt:lpstr>
      <vt:lpstr>User Segment &amp; Pain Points</vt:lpstr>
      <vt:lpstr>Pre-Requisite</vt:lpstr>
      <vt:lpstr>Proposal</vt:lpstr>
      <vt:lpstr>Proposal</vt:lpstr>
      <vt:lpstr>Azure tools or resources</vt:lpstr>
      <vt:lpstr>Any Supporting Functional Documents</vt:lpstr>
      <vt:lpstr>Key Differentiators &amp; Adoption Plan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                       </dc:title>
  <cp:lastModifiedBy>Prasant Nanda (PNA.DK)</cp:lastModifiedBy>
  <cp:revision>16</cp:revision>
  <dcterms:modified xsi:type="dcterms:W3CDTF">2022-09-11T20:25:24Z</dcterms:modified>
</cp:coreProperties>
</file>