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8"/>
  </p:notesMasterIdLst>
  <p:sldIdLst>
    <p:sldId id="256" r:id="rId3"/>
    <p:sldId id="257" r:id="rId4"/>
    <p:sldId id="258" r:id="rId5"/>
    <p:sldId id="259" r:id="rId6"/>
    <p:sldId id="265" r:id="rId7"/>
    <p:sldId id="266" r:id="rId8"/>
    <p:sldId id="267" r:id="rId9"/>
    <p:sldId id="268" r:id="rId10"/>
    <p:sldId id="269" r:id="rId11"/>
    <p:sldId id="260" r:id="rId12"/>
    <p:sldId id="270" r:id="rId13"/>
    <p:sldId id="261" r:id="rId14"/>
    <p:sldId id="262" r:id="rId15"/>
    <p:sldId id="263" r:id="rId16"/>
    <p:sldId id="264"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Lato Black" panose="020F0502020204030203" pitchFamily="34" charset="0"/>
      <p:bold r:id="rId23"/>
      <p:boldItalic r:id="rId24"/>
    </p:embeddedFont>
    <p:embeddedFont>
      <p:font typeface="Trebuchet MS" panose="020B0603020202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2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88989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56873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01278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26391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12390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840779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DataDiggy</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5483348"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 The team consists of one member i.e. Prasant is executing role as Cloud (Azure) Architect</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:09-09-2022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p>
        </p:txBody>
      </p:sp>
      <p:sp>
        <p:nvSpPr>
          <p:cNvPr id="366" name="Google Shape;366;p5"/>
          <p:cNvSpPr txBox="1">
            <a:spLocks noGrp="1"/>
          </p:cNvSpPr>
          <p:nvPr>
            <p:ph type="title"/>
          </p:nvPr>
        </p:nvSpPr>
        <p:spPr>
          <a:xfrm>
            <a:off x="4" y="201982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a:solidFill>
                  <a:srgbClr val="4A4548"/>
                </a:solidFill>
                <a:highlight>
                  <a:srgbClr val="FFFFFF"/>
                </a:highlight>
              </a:rPr>
              <a:t>Azure tools or resources which are likely to be used by you for the prototype, if your idea gets selected</a:t>
            </a:r>
            <a:endParaRPr sz="1400"/>
          </a:p>
        </p:txBody>
      </p:sp>
      <p:pic>
        <p:nvPicPr>
          <p:cNvPr id="4" name="Graphic 3">
            <a:extLst>
              <a:ext uri="{FF2B5EF4-FFF2-40B4-BE49-F238E27FC236}">
                <a16:creationId xmlns:a16="http://schemas.microsoft.com/office/drawing/2014/main" id="{6F691BAE-C647-5CD3-11D1-DBCCBDEEE6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67257" y="3357438"/>
            <a:ext cx="806643" cy="806643"/>
          </a:xfrm>
          <a:prstGeom prst="rect">
            <a:avLst/>
          </a:prstGeom>
        </p:spPr>
      </p:pic>
      <p:sp>
        <p:nvSpPr>
          <p:cNvPr id="5" name="TextBox 4">
            <a:extLst>
              <a:ext uri="{FF2B5EF4-FFF2-40B4-BE49-F238E27FC236}">
                <a16:creationId xmlns:a16="http://schemas.microsoft.com/office/drawing/2014/main" id="{0CDC5905-5800-55C5-ECCD-76F8EE07C23A}"/>
              </a:ext>
            </a:extLst>
          </p:cNvPr>
          <p:cNvSpPr txBox="1"/>
          <p:nvPr/>
        </p:nvSpPr>
        <p:spPr>
          <a:xfrm>
            <a:off x="1163631" y="4172564"/>
            <a:ext cx="1332408" cy="276999"/>
          </a:xfrm>
          <a:prstGeom prst="rect">
            <a:avLst/>
          </a:prstGeom>
          <a:noFill/>
        </p:spPr>
        <p:txBody>
          <a:bodyPr wrap="square" rtlCol="0">
            <a:spAutoFit/>
          </a:bodyPr>
          <a:lstStyle/>
          <a:p>
            <a:pPr algn="ctr"/>
            <a:r>
              <a:rPr lang="en-IN" sz="1200" dirty="0"/>
              <a:t>Azure Logic App</a:t>
            </a:r>
          </a:p>
        </p:txBody>
      </p:sp>
      <p:pic>
        <p:nvPicPr>
          <p:cNvPr id="6" name="Picture 2" descr="Connecting your own Hadoop or Spark to Azure Data Lake Store | by Amit  Kulkarni | Azure Data Lake | Medium">
            <a:extLst>
              <a:ext uri="{FF2B5EF4-FFF2-40B4-BE49-F238E27FC236}">
                <a16:creationId xmlns:a16="http://schemas.microsoft.com/office/drawing/2014/main" id="{ABC5E3B0-81F1-927B-7CA8-F02596977B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9152" y="2480394"/>
            <a:ext cx="882343" cy="4632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1EFDD00-15E2-2D29-D5F8-676FED1E9714}"/>
              </a:ext>
            </a:extLst>
          </p:cNvPr>
          <p:cNvSpPr txBox="1"/>
          <p:nvPr/>
        </p:nvSpPr>
        <p:spPr>
          <a:xfrm>
            <a:off x="3488013" y="4173064"/>
            <a:ext cx="1631208" cy="276999"/>
          </a:xfrm>
          <a:prstGeom prst="rect">
            <a:avLst/>
          </a:prstGeom>
          <a:noFill/>
        </p:spPr>
        <p:txBody>
          <a:bodyPr wrap="square" rtlCol="0">
            <a:spAutoFit/>
          </a:bodyPr>
          <a:lstStyle/>
          <a:p>
            <a:pPr algn="ctr"/>
            <a:r>
              <a:rPr lang="en-IN" sz="1200" dirty="0"/>
              <a:t>Azure Cosmos DB</a:t>
            </a:r>
          </a:p>
        </p:txBody>
      </p:sp>
      <p:sp>
        <p:nvSpPr>
          <p:cNvPr id="10" name="TextBox 9">
            <a:extLst>
              <a:ext uri="{FF2B5EF4-FFF2-40B4-BE49-F238E27FC236}">
                <a16:creationId xmlns:a16="http://schemas.microsoft.com/office/drawing/2014/main" id="{1BD3C443-77F0-8AE9-3848-E951AF0E93BD}"/>
              </a:ext>
            </a:extLst>
          </p:cNvPr>
          <p:cNvSpPr txBox="1"/>
          <p:nvPr/>
        </p:nvSpPr>
        <p:spPr>
          <a:xfrm>
            <a:off x="1030523" y="2966938"/>
            <a:ext cx="1504682" cy="276999"/>
          </a:xfrm>
          <a:prstGeom prst="rect">
            <a:avLst/>
          </a:prstGeom>
          <a:noFill/>
        </p:spPr>
        <p:txBody>
          <a:bodyPr wrap="square" rtlCol="0">
            <a:spAutoFit/>
          </a:bodyPr>
          <a:lstStyle/>
          <a:p>
            <a:pPr algn="ctr"/>
            <a:r>
              <a:rPr lang="en-IN" sz="1200" dirty="0"/>
              <a:t>Data Lake Store</a:t>
            </a:r>
          </a:p>
        </p:txBody>
      </p:sp>
      <p:pic>
        <p:nvPicPr>
          <p:cNvPr id="11" name="Graphic 10">
            <a:extLst>
              <a:ext uri="{FF2B5EF4-FFF2-40B4-BE49-F238E27FC236}">
                <a16:creationId xmlns:a16="http://schemas.microsoft.com/office/drawing/2014/main" id="{06D52DBA-8D54-FAC8-8586-8A15CE278A8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94471" y="3495035"/>
            <a:ext cx="677529" cy="677529"/>
          </a:xfrm>
          <a:prstGeom prst="rect">
            <a:avLst/>
          </a:prstGeom>
        </p:spPr>
      </p:pic>
      <p:pic>
        <p:nvPicPr>
          <p:cNvPr id="8" name="Picture 8" descr="Придбати Power BI Desktop – Microsoft Store (uk-UA)">
            <a:extLst>
              <a:ext uri="{FF2B5EF4-FFF2-40B4-BE49-F238E27FC236}">
                <a16:creationId xmlns:a16="http://schemas.microsoft.com/office/drawing/2014/main" id="{0B1F5E6E-40A3-A3CC-A7F4-7B1E2F383EB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6819" y="2595968"/>
            <a:ext cx="1474730" cy="147473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A8CB91E-CB12-6EB2-23EF-E463BB11AE98}"/>
              </a:ext>
            </a:extLst>
          </p:cNvPr>
          <p:cNvSpPr txBox="1"/>
          <p:nvPr/>
        </p:nvSpPr>
        <p:spPr>
          <a:xfrm>
            <a:off x="6024329" y="3774820"/>
            <a:ext cx="1631208" cy="276999"/>
          </a:xfrm>
          <a:prstGeom prst="rect">
            <a:avLst/>
          </a:prstGeom>
          <a:noFill/>
        </p:spPr>
        <p:txBody>
          <a:bodyPr wrap="square" rtlCol="0">
            <a:spAutoFit/>
          </a:bodyPr>
          <a:lstStyle/>
          <a:p>
            <a:pPr algn="ctr"/>
            <a:r>
              <a:rPr lang="en-IN" sz="1200" dirty="0"/>
              <a:t>Power BI</a:t>
            </a:r>
          </a:p>
        </p:txBody>
      </p:sp>
      <p:pic>
        <p:nvPicPr>
          <p:cNvPr id="13" name="Graphic 12">
            <a:extLst>
              <a:ext uri="{FF2B5EF4-FFF2-40B4-BE49-F238E27FC236}">
                <a16:creationId xmlns:a16="http://schemas.microsoft.com/office/drawing/2014/main" id="{1AECAA16-60BD-4307-FBC1-7FE208591A7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759320" y="2511911"/>
            <a:ext cx="749674" cy="749674"/>
          </a:xfrm>
          <a:prstGeom prst="rect">
            <a:avLst/>
          </a:prstGeom>
        </p:spPr>
      </p:pic>
      <p:sp>
        <p:nvSpPr>
          <p:cNvPr id="14" name="TextBox 13">
            <a:extLst>
              <a:ext uri="{FF2B5EF4-FFF2-40B4-BE49-F238E27FC236}">
                <a16:creationId xmlns:a16="http://schemas.microsoft.com/office/drawing/2014/main" id="{282F8D89-D459-CCAC-71E7-11F90D7AA481}"/>
              </a:ext>
            </a:extLst>
          </p:cNvPr>
          <p:cNvSpPr txBox="1"/>
          <p:nvPr/>
        </p:nvSpPr>
        <p:spPr>
          <a:xfrm>
            <a:off x="3316383" y="3194834"/>
            <a:ext cx="1900362" cy="276999"/>
          </a:xfrm>
          <a:prstGeom prst="rect">
            <a:avLst/>
          </a:prstGeom>
          <a:noFill/>
        </p:spPr>
        <p:txBody>
          <a:bodyPr wrap="square" rtlCol="0">
            <a:spAutoFit/>
          </a:bodyPr>
          <a:lstStyle/>
          <a:p>
            <a:pPr algn="ctr"/>
            <a:r>
              <a:rPr lang="en-IN" sz="1200" dirty="0"/>
              <a:t>Azure Cognitive Services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p>
        </p:txBody>
      </p:sp>
      <p:pic>
        <p:nvPicPr>
          <p:cNvPr id="4" name="Graphic 3">
            <a:extLst>
              <a:ext uri="{FF2B5EF4-FFF2-40B4-BE49-F238E27FC236}">
                <a16:creationId xmlns:a16="http://schemas.microsoft.com/office/drawing/2014/main" id="{6F691BAE-C647-5CD3-11D1-DBCCBDEEE6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1820" y="2906238"/>
            <a:ext cx="806643" cy="806643"/>
          </a:xfrm>
          <a:prstGeom prst="rect">
            <a:avLst/>
          </a:prstGeom>
        </p:spPr>
      </p:pic>
      <p:sp>
        <p:nvSpPr>
          <p:cNvPr id="5" name="TextBox 4">
            <a:extLst>
              <a:ext uri="{FF2B5EF4-FFF2-40B4-BE49-F238E27FC236}">
                <a16:creationId xmlns:a16="http://schemas.microsoft.com/office/drawing/2014/main" id="{0CDC5905-5800-55C5-ECCD-76F8EE07C23A}"/>
              </a:ext>
            </a:extLst>
          </p:cNvPr>
          <p:cNvSpPr txBox="1"/>
          <p:nvPr/>
        </p:nvSpPr>
        <p:spPr>
          <a:xfrm>
            <a:off x="478194" y="3721364"/>
            <a:ext cx="1332408" cy="276999"/>
          </a:xfrm>
          <a:prstGeom prst="rect">
            <a:avLst/>
          </a:prstGeom>
          <a:noFill/>
        </p:spPr>
        <p:txBody>
          <a:bodyPr wrap="square" rtlCol="0">
            <a:spAutoFit/>
          </a:bodyPr>
          <a:lstStyle/>
          <a:p>
            <a:pPr algn="ctr"/>
            <a:r>
              <a:rPr lang="en-IN" sz="1200" dirty="0"/>
              <a:t>Azure Logic App</a:t>
            </a:r>
          </a:p>
        </p:txBody>
      </p:sp>
      <p:pic>
        <p:nvPicPr>
          <p:cNvPr id="6" name="Picture 2" descr="Connecting your own Hadoop or Spark to Azure Data Lake Store | by Amit  Kulkarni | Azure Data Lake | Medium">
            <a:extLst>
              <a:ext uri="{FF2B5EF4-FFF2-40B4-BE49-F238E27FC236}">
                <a16:creationId xmlns:a16="http://schemas.microsoft.com/office/drawing/2014/main" id="{ABC5E3B0-81F1-927B-7CA8-F02596977B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671" y="1681330"/>
            <a:ext cx="882343" cy="4632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1EFDD00-15E2-2D29-D5F8-676FED1E9714}"/>
              </a:ext>
            </a:extLst>
          </p:cNvPr>
          <p:cNvSpPr txBox="1"/>
          <p:nvPr/>
        </p:nvSpPr>
        <p:spPr>
          <a:xfrm>
            <a:off x="4167871" y="3530715"/>
            <a:ext cx="1631208" cy="276999"/>
          </a:xfrm>
          <a:prstGeom prst="rect">
            <a:avLst/>
          </a:prstGeom>
          <a:noFill/>
        </p:spPr>
        <p:txBody>
          <a:bodyPr wrap="square" rtlCol="0">
            <a:spAutoFit/>
          </a:bodyPr>
          <a:lstStyle/>
          <a:p>
            <a:pPr algn="ctr"/>
            <a:r>
              <a:rPr lang="en-IN" sz="1200" dirty="0"/>
              <a:t>Azure Cosmos DB</a:t>
            </a:r>
          </a:p>
        </p:txBody>
      </p:sp>
      <p:sp>
        <p:nvSpPr>
          <p:cNvPr id="10" name="TextBox 9">
            <a:extLst>
              <a:ext uri="{FF2B5EF4-FFF2-40B4-BE49-F238E27FC236}">
                <a16:creationId xmlns:a16="http://schemas.microsoft.com/office/drawing/2014/main" id="{1BD3C443-77F0-8AE9-3848-E951AF0E93BD}"/>
              </a:ext>
            </a:extLst>
          </p:cNvPr>
          <p:cNvSpPr txBox="1"/>
          <p:nvPr/>
        </p:nvSpPr>
        <p:spPr>
          <a:xfrm>
            <a:off x="396042" y="2167874"/>
            <a:ext cx="1504682" cy="276999"/>
          </a:xfrm>
          <a:prstGeom prst="rect">
            <a:avLst/>
          </a:prstGeom>
          <a:noFill/>
        </p:spPr>
        <p:txBody>
          <a:bodyPr wrap="square" rtlCol="0">
            <a:spAutoFit/>
          </a:bodyPr>
          <a:lstStyle/>
          <a:p>
            <a:pPr algn="ctr"/>
            <a:r>
              <a:rPr lang="en-IN" sz="1200" dirty="0"/>
              <a:t>Data Lake Store</a:t>
            </a:r>
          </a:p>
        </p:txBody>
      </p:sp>
      <p:pic>
        <p:nvPicPr>
          <p:cNvPr id="11" name="Graphic 10">
            <a:extLst>
              <a:ext uri="{FF2B5EF4-FFF2-40B4-BE49-F238E27FC236}">
                <a16:creationId xmlns:a16="http://schemas.microsoft.com/office/drawing/2014/main" id="{06D52DBA-8D54-FAC8-8586-8A15CE278A8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4329" y="2852686"/>
            <a:ext cx="677529" cy="677529"/>
          </a:xfrm>
          <a:prstGeom prst="rect">
            <a:avLst/>
          </a:prstGeom>
        </p:spPr>
      </p:pic>
      <p:pic>
        <p:nvPicPr>
          <p:cNvPr id="8" name="Picture 8" descr="Придбати Power BI Desktop – Microsoft Store (uk-UA)">
            <a:extLst>
              <a:ext uri="{FF2B5EF4-FFF2-40B4-BE49-F238E27FC236}">
                <a16:creationId xmlns:a16="http://schemas.microsoft.com/office/drawing/2014/main" id="{0B1F5E6E-40A3-A3CC-A7F4-7B1E2F383EB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53320" y="3392594"/>
            <a:ext cx="1474730" cy="147473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A8CB91E-CB12-6EB2-23EF-E463BB11AE98}"/>
              </a:ext>
            </a:extLst>
          </p:cNvPr>
          <p:cNvSpPr txBox="1"/>
          <p:nvPr/>
        </p:nvSpPr>
        <p:spPr>
          <a:xfrm>
            <a:off x="5890830" y="4571446"/>
            <a:ext cx="1631208" cy="276999"/>
          </a:xfrm>
          <a:prstGeom prst="rect">
            <a:avLst/>
          </a:prstGeom>
          <a:noFill/>
        </p:spPr>
        <p:txBody>
          <a:bodyPr wrap="square" rtlCol="0">
            <a:spAutoFit/>
          </a:bodyPr>
          <a:lstStyle/>
          <a:p>
            <a:pPr algn="ctr"/>
            <a:r>
              <a:rPr lang="en-IN" sz="1200" dirty="0"/>
              <a:t>Power BI</a:t>
            </a:r>
          </a:p>
        </p:txBody>
      </p:sp>
      <p:pic>
        <p:nvPicPr>
          <p:cNvPr id="13" name="Graphic 12">
            <a:extLst>
              <a:ext uri="{FF2B5EF4-FFF2-40B4-BE49-F238E27FC236}">
                <a16:creationId xmlns:a16="http://schemas.microsoft.com/office/drawing/2014/main" id="{1AECAA16-60BD-4307-FBC1-7FE208591A7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10759" y="1521045"/>
            <a:ext cx="749674" cy="749674"/>
          </a:xfrm>
          <a:prstGeom prst="rect">
            <a:avLst/>
          </a:prstGeom>
        </p:spPr>
      </p:pic>
      <p:sp>
        <p:nvSpPr>
          <p:cNvPr id="14" name="TextBox 13">
            <a:extLst>
              <a:ext uri="{FF2B5EF4-FFF2-40B4-BE49-F238E27FC236}">
                <a16:creationId xmlns:a16="http://schemas.microsoft.com/office/drawing/2014/main" id="{282F8D89-D459-CCAC-71E7-11F90D7AA481}"/>
              </a:ext>
            </a:extLst>
          </p:cNvPr>
          <p:cNvSpPr txBox="1"/>
          <p:nvPr/>
        </p:nvSpPr>
        <p:spPr>
          <a:xfrm>
            <a:off x="4167822" y="2203968"/>
            <a:ext cx="1900362" cy="276999"/>
          </a:xfrm>
          <a:prstGeom prst="rect">
            <a:avLst/>
          </a:prstGeom>
          <a:noFill/>
        </p:spPr>
        <p:txBody>
          <a:bodyPr wrap="square" rtlCol="0">
            <a:spAutoFit/>
          </a:bodyPr>
          <a:lstStyle/>
          <a:p>
            <a:pPr algn="ctr"/>
            <a:r>
              <a:rPr lang="en-IN" sz="1200" dirty="0"/>
              <a:t>Azure Cognitive Services</a:t>
            </a:r>
          </a:p>
        </p:txBody>
      </p:sp>
      <p:sp>
        <p:nvSpPr>
          <p:cNvPr id="12" name="TextBox 11">
            <a:extLst>
              <a:ext uri="{FF2B5EF4-FFF2-40B4-BE49-F238E27FC236}">
                <a16:creationId xmlns:a16="http://schemas.microsoft.com/office/drawing/2014/main" id="{8C43DE52-5137-CAA3-48D8-5DD15F812DBD}"/>
              </a:ext>
            </a:extLst>
          </p:cNvPr>
          <p:cNvSpPr txBox="1"/>
          <p:nvPr/>
        </p:nvSpPr>
        <p:spPr>
          <a:xfrm>
            <a:off x="1900724" y="1791478"/>
            <a:ext cx="2229627" cy="430887"/>
          </a:xfrm>
          <a:prstGeom prst="rect">
            <a:avLst/>
          </a:prstGeom>
          <a:noFill/>
        </p:spPr>
        <p:txBody>
          <a:bodyPr wrap="square" rtlCol="0">
            <a:spAutoFit/>
          </a:bodyPr>
          <a:lstStyle/>
          <a:p>
            <a:r>
              <a:rPr lang="en-IN" sz="1100" dirty="0"/>
              <a:t>The storage to hold the scanned images of cheque leaves</a:t>
            </a:r>
          </a:p>
        </p:txBody>
      </p:sp>
      <p:sp>
        <p:nvSpPr>
          <p:cNvPr id="15" name="TextBox 14">
            <a:extLst>
              <a:ext uri="{FF2B5EF4-FFF2-40B4-BE49-F238E27FC236}">
                <a16:creationId xmlns:a16="http://schemas.microsoft.com/office/drawing/2014/main" id="{C947ED1D-9482-A902-2763-AB10DBA3C6E4}"/>
              </a:ext>
            </a:extLst>
          </p:cNvPr>
          <p:cNvSpPr txBox="1"/>
          <p:nvPr/>
        </p:nvSpPr>
        <p:spPr>
          <a:xfrm>
            <a:off x="1637992" y="2852686"/>
            <a:ext cx="2229627" cy="1277273"/>
          </a:xfrm>
          <a:prstGeom prst="rect">
            <a:avLst/>
          </a:prstGeom>
          <a:noFill/>
        </p:spPr>
        <p:txBody>
          <a:bodyPr wrap="square" rtlCol="0">
            <a:spAutoFit/>
          </a:bodyPr>
          <a:lstStyle/>
          <a:p>
            <a:r>
              <a:rPr lang="en-IN" sz="1100" dirty="0"/>
              <a:t>The process flow automation to complete the process of filling e-cheque i.e. receiver to fill account number, IFSC code etc to enable NEFT / RTGS transaction / scheduling for future date process</a:t>
            </a:r>
          </a:p>
        </p:txBody>
      </p:sp>
      <p:sp>
        <p:nvSpPr>
          <p:cNvPr id="16" name="TextBox 15">
            <a:extLst>
              <a:ext uri="{FF2B5EF4-FFF2-40B4-BE49-F238E27FC236}">
                <a16:creationId xmlns:a16="http://schemas.microsoft.com/office/drawing/2014/main" id="{86F52328-3FFF-9A43-B46D-F237A3D63E3E}"/>
              </a:ext>
            </a:extLst>
          </p:cNvPr>
          <p:cNvSpPr txBox="1"/>
          <p:nvPr/>
        </p:nvSpPr>
        <p:spPr>
          <a:xfrm>
            <a:off x="5953320" y="1839832"/>
            <a:ext cx="2526009" cy="600164"/>
          </a:xfrm>
          <a:prstGeom prst="rect">
            <a:avLst/>
          </a:prstGeom>
          <a:noFill/>
        </p:spPr>
        <p:txBody>
          <a:bodyPr wrap="square" rtlCol="0">
            <a:spAutoFit/>
          </a:bodyPr>
          <a:lstStyle/>
          <a:p>
            <a:r>
              <a:rPr lang="en-IN" sz="1100" dirty="0"/>
              <a:t>The OCR service can extract the information from the scanned image of the cheques for further processing</a:t>
            </a:r>
          </a:p>
        </p:txBody>
      </p:sp>
      <p:sp>
        <p:nvSpPr>
          <p:cNvPr id="17" name="TextBox 16">
            <a:extLst>
              <a:ext uri="{FF2B5EF4-FFF2-40B4-BE49-F238E27FC236}">
                <a16:creationId xmlns:a16="http://schemas.microsoft.com/office/drawing/2014/main" id="{027959FE-7F78-7FFB-B5F9-6A1C3B27A78A}"/>
              </a:ext>
            </a:extLst>
          </p:cNvPr>
          <p:cNvSpPr txBox="1"/>
          <p:nvPr/>
        </p:nvSpPr>
        <p:spPr>
          <a:xfrm>
            <a:off x="6987742" y="3815551"/>
            <a:ext cx="1950985" cy="769441"/>
          </a:xfrm>
          <a:prstGeom prst="rect">
            <a:avLst/>
          </a:prstGeom>
          <a:noFill/>
        </p:spPr>
        <p:txBody>
          <a:bodyPr wrap="square" rtlCol="0">
            <a:spAutoFit/>
          </a:bodyPr>
          <a:lstStyle/>
          <a:p>
            <a:r>
              <a:rPr lang="en-IN" sz="1100" dirty="0"/>
              <a:t>Various analytical or transactional report be built to know about the fund management process</a:t>
            </a:r>
          </a:p>
        </p:txBody>
      </p:sp>
      <p:sp>
        <p:nvSpPr>
          <p:cNvPr id="18" name="TextBox 17">
            <a:extLst>
              <a:ext uri="{FF2B5EF4-FFF2-40B4-BE49-F238E27FC236}">
                <a16:creationId xmlns:a16="http://schemas.microsoft.com/office/drawing/2014/main" id="{E0FB1851-5E6B-BBE8-84AF-5159BDB76CCA}"/>
              </a:ext>
            </a:extLst>
          </p:cNvPr>
          <p:cNvSpPr txBox="1"/>
          <p:nvPr/>
        </p:nvSpPr>
        <p:spPr>
          <a:xfrm>
            <a:off x="5674778" y="2970640"/>
            <a:ext cx="2526009" cy="600164"/>
          </a:xfrm>
          <a:prstGeom prst="rect">
            <a:avLst/>
          </a:prstGeom>
          <a:noFill/>
        </p:spPr>
        <p:txBody>
          <a:bodyPr wrap="square" rtlCol="0">
            <a:spAutoFit/>
          </a:bodyPr>
          <a:lstStyle/>
          <a:p>
            <a:r>
              <a:rPr lang="en-IN" sz="1100" dirty="0"/>
              <a:t>The storage of the OCR data, NEFT / RTGS data which can be shared with inter banks</a:t>
            </a:r>
          </a:p>
        </p:txBody>
      </p:sp>
      <p:sp>
        <p:nvSpPr>
          <p:cNvPr id="19" name="TextBox 18">
            <a:extLst>
              <a:ext uri="{FF2B5EF4-FFF2-40B4-BE49-F238E27FC236}">
                <a16:creationId xmlns:a16="http://schemas.microsoft.com/office/drawing/2014/main" id="{460F5BCA-79A6-50EE-152F-A28CF4BD75FF}"/>
              </a:ext>
            </a:extLst>
          </p:cNvPr>
          <p:cNvSpPr txBox="1"/>
          <p:nvPr/>
        </p:nvSpPr>
        <p:spPr>
          <a:xfrm>
            <a:off x="681820" y="4466253"/>
            <a:ext cx="5271500" cy="430887"/>
          </a:xfrm>
          <a:prstGeom prst="rect">
            <a:avLst/>
          </a:prstGeom>
          <a:noFill/>
        </p:spPr>
        <p:txBody>
          <a:bodyPr wrap="square" rtlCol="0">
            <a:spAutoFit/>
          </a:bodyPr>
          <a:lstStyle/>
          <a:p>
            <a:r>
              <a:rPr lang="en-IN" sz="1100" dirty="0"/>
              <a:t>Inter banks use XML based data set for communication. This can be automated with the JSON format data available in the cosmos db. </a:t>
            </a:r>
          </a:p>
        </p:txBody>
      </p:sp>
    </p:spTree>
    <p:extLst>
      <p:ext uri="{BB962C8B-B14F-4D97-AF65-F5344CB8AC3E}">
        <p14:creationId xmlns:p14="http://schemas.microsoft.com/office/powerpoint/2010/main" val="2393415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677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Present your solution, talk about methodology, architecture &amp; scalability</a:t>
            </a:r>
            <a:endParaRPr sz="1400" b="0" i="0" u="none" strike="noStrike" cap="none">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Lato"/>
              <a:ea typeface="Lato"/>
              <a:cs typeface="Lato"/>
              <a:sym typeface="Lato"/>
            </a:endParaRPr>
          </a:p>
        </p:txBody>
      </p:sp>
      <p:sp>
        <p:nvSpPr>
          <p:cNvPr id="2" name="Rectangle 1">
            <a:extLst>
              <a:ext uri="{FF2B5EF4-FFF2-40B4-BE49-F238E27FC236}">
                <a16:creationId xmlns:a16="http://schemas.microsoft.com/office/drawing/2014/main" id="{E004EC1D-F289-6F7A-DEEA-9B413FDB73A9}"/>
              </a:ext>
            </a:extLst>
          </p:cNvPr>
          <p:cNvSpPr/>
          <p:nvPr/>
        </p:nvSpPr>
        <p:spPr>
          <a:xfrm>
            <a:off x="659363" y="2799184"/>
            <a:ext cx="1268964" cy="7899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Banking App</a:t>
            </a:r>
          </a:p>
        </p:txBody>
      </p:sp>
      <p:pic>
        <p:nvPicPr>
          <p:cNvPr id="4" name="Graphic 3" descr="Internet Banking with solid fill">
            <a:extLst>
              <a:ext uri="{FF2B5EF4-FFF2-40B4-BE49-F238E27FC236}">
                <a16:creationId xmlns:a16="http://schemas.microsoft.com/office/drawing/2014/main" id="{E4066654-7C52-63BD-A5C5-A41FA2A8AD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9363" y="2571750"/>
            <a:ext cx="556727" cy="556727"/>
          </a:xfrm>
          <a:prstGeom prst="rect">
            <a:avLst/>
          </a:prstGeom>
        </p:spPr>
      </p:pic>
      <p:pic>
        <p:nvPicPr>
          <p:cNvPr id="6" name="Graphic 5" descr="Bank with solid fill">
            <a:extLst>
              <a:ext uri="{FF2B5EF4-FFF2-40B4-BE49-F238E27FC236}">
                <a16:creationId xmlns:a16="http://schemas.microsoft.com/office/drawing/2014/main" id="{65BE4A95-A1BD-22D2-DD7C-EDEDB9C1BCF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30318" y="1550109"/>
            <a:ext cx="624441" cy="624441"/>
          </a:xfrm>
          <a:prstGeom prst="rect">
            <a:avLst/>
          </a:prstGeom>
        </p:spPr>
      </p:pic>
      <p:sp>
        <p:nvSpPr>
          <p:cNvPr id="7" name="TextBox 6">
            <a:extLst>
              <a:ext uri="{FF2B5EF4-FFF2-40B4-BE49-F238E27FC236}">
                <a16:creationId xmlns:a16="http://schemas.microsoft.com/office/drawing/2014/main" id="{0B9421D6-38D8-9374-D47D-E9DC1209A5D5}"/>
              </a:ext>
            </a:extLst>
          </p:cNvPr>
          <p:cNvSpPr txBox="1"/>
          <p:nvPr/>
        </p:nvSpPr>
        <p:spPr>
          <a:xfrm>
            <a:off x="3090342" y="2077039"/>
            <a:ext cx="1704392" cy="523220"/>
          </a:xfrm>
          <a:prstGeom prst="rect">
            <a:avLst/>
          </a:prstGeom>
          <a:noFill/>
        </p:spPr>
        <p:txBody>
          <a:bodyPr wrap="square" rtlCol="0">
            <a:spAutoFit/>
          </a:bodyPr>
          <a:lstStyle/>
          <a:p>
            <a:pPr algn="ctr"/>
            <a:r>
              <a:rPr lang="en-IN" dirty="0"/>
              <a:t>Central Banking System (NCA)</a:t>
            </a:r>
          </a:p>
        </p:txBody>
      </p:sp>
      <p:pic>
        <p:nvPicPr>
          <p:cNvPr id="8" name="Graphic 7" descr="Bank with solid fill">
            <a:extLst>
              <a:ext uri="{FF2B5EF4-FFF2-40B4-BE49-F238E27FC236}">
                <a16:creationId xmlns:a16="http://schemas.microsoft.com/office/drawing/2014/main" id="{76A00293-07AC-27EC-067A-54D2F35CBA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39045" y="3914936"/>
            <a:ext cx="624441" cy="624441"/>
          </a:xfrm>
          <a:prstGeom prst="rect">
            <a:avLst/>
          </a:prstGeom>
        </p:spPr>
      </p:pic>
      <p:sp>
        <p:nvSpPr>
          <p:cNvPr id="9" name="TextBox 8">
            <a:extLst>
              <a:ext uri="{FF2B5EF4-FFF2-40B4-BE49-F238E27FC236}">
                <a16:creationId xmlns:a16="http://schemas.microsoft.com/office/drawing/2014/main" id="{2F7071C5-3C42-A2A9-4BA3-6F95941748B0}"/>
              </a:ext>
            </a:extLst>
          </p:cNvPr>
          <p:cNvSpPr txBox="1"/>
          <p:nvPr/>
        </p:nvSpPr>
        <p:spPr>
          <a:xfrm>
            <a:off x="599069" y="4475007"/>
            <a:ext cx="1704392" cy="307777"/>
          </a:xfrm>
          <a:prstGeom prst="rect">
            <a:avLst/>
          </a:prstGeom>
          <a:noFill/>
        </p:spPr>
        <p:txBody>
          <a:bodyPr wrap="square" rtlCol="0">
            <a:spAutoFit/>
          </a:bodyPr>
          <a:lstStyle/>
          <a:p>
            <a:pPr algn="ctr"/>
            <a:r>
              <a:rPr lang="en-IN" dirty="0"/>
              <a:t>Consumer Bank</a:t>
            </a:r>
          </a:p>
        </p:txBody>
      </p:sp>
      <p:sp>
        <p:nvSpPr>
          <p:cNvPr id="10" name="Flowchart: Process 9">
            <a:extLst>
              <a:ext uri="{FF2B5EF4-FFF2-40B4-BE49-F238E27FC236}">
                <a16:creationId xmlns:a16="http://schemas.microsoft.com/office/drawing/2014/main" id="{6122AE1C-8170-34E2-17C6-DFC7704E9BBF}"/>
              </a:ext>
            </a:extLst>
          </p:cNvPr>
          <p:cNvSpPr/>
          <p:nvPr/>
        </p:nvSpPr>
        <p:spPr>
          <a:xfrm>
            <a:off x="2519265" y="2712097"/>
            <a:ext cx="211494" cy="1635968"/>
          </a:xfrm>
          <a:prstGeom prst="flowChartProces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Connector: Curved 11">
            <a:extLst>
              <a:ext uri="{FF2B5EF4-FFF2-40B4-BE49-F238E27FC236}">
                <a16:creationId xmlns:a16="http://schemas.microsoft.com/office/drawing/2014/main" id="{8383CF53-6D89-E299-1A70-ACF20FCB50BF}"/>
              </a:ext>
            </a:extLst>
          </p:cNvPr>
          <p:cNvCxnSpPr>
            <a:stCxn id="2" idx="3"/>
            <a:endCxn id="10" idx="1"/>
          </p:cNvCxnSpPr>
          <p:nvPr/>
        </p:nvCxnSpPr>
        <p:spPr>
          <a:xfrm>
            <a:off x="1928327" y="3194180"/>
            <a:ext cx="590938" cy="33590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Curved 13">
            <a:extLst>
              <a:ext uri="{FF2B5EF4-FFF2-40B4-BE49-F238E27FC236}">
                <a16:creationId xmlns:a16="http://schemas.microsoft.com/office/drawing/2014/main" id="{1F61BF4D-7A7B-19C5-54D6-F059887C917B}"/>
              </a:ext>
            </a:extLst>
          </p:cNvPr>
          <p:cNvCxnSpPr>
            <a:stCxn id="8" idx="3"/>
            <a:endCxn id="10" idx="1"/>
          </p:cNvCxnSpPr>
          <p:nvPr/>
        </p:nvCxnSpPr>
        <p:spPr>
          <a:xfrm flipV="1">
            <a:off x="1763486" y="3530081"/>
            <a:ext cx="755779" cy="69707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B87262D-2CAD-57CD-63CD-FA5B488C163F}"/>
              </a:ext>
            </a:extLst>
          </p:cNvPr>
          <p:cNvSpPr txBox="1"/>
          <p:nvPr/>
        </p:nvSpPr>
        <p:spPr>
          <a:xfrm rot="16200000">
            <a:off x="1713299" y="3399276"/>
            <a:ext cx="1786458" cy="261610"/>
          </a:xfrm>
          <a:prstGeom prst="rect">
            <a:avLst/>
          </a:prstGeom>
          <a:noFill/>
        </p:spPr>
        <p:txBody>
          <a:bodyPr wrap="square" rtlCol="0">
            <a:spAutoFit/>
          </a:bodyPr>
          <a:lstStyle/>
          <a:p>
            <a:pPr algn="ctr"/>
            <a:r>
              <a:rPr lang="en-IN" sz="1100" dirty="0"/>
              <a:t>Register NCAID</a:t>
            </a:r>
          </a:p>
        </p:txBody>
      </p:sp>
      <p:cxnSp>
        <p:nvCxnSpPr>
          <p:cNvPr id="17" name="Connector: Curved 16">
            <a:extLst>
              <a:ext uri="{FF2B5EF4-FFF2-40B4-BE49-F238E27FC236}">
                <a16:creationId xmlns:a16="http://schemas.microsoft.com/office/drawing/2014/main" id="{8BC6BFAD-18AE-3E97-0970-944EEEEEA369}"/>
              </a:ext>
            </a:extLst>
          </p:cNvPr>
          <p:cNvCxnSpPr>
            <a:stCxn id="15" idx="2"/>
            <a:endCxn id="7" idx="1"/>
          </p:cNvCxnSpPr>
          <p:nvPr/>
        </p:nvCxnSpPr>
        <p:spPr>
          <a:xfrm flipV="1">
            <a:off x="2737333" y="2338649"/>
            <a:ext cx="353009" cy="1191432"/>
          </a:xfrm>
          <a:prstGeom prst="curvedConnector5">
            <a:avLst>
              <a:gd name="adj1" fmla="val 64758"/>
              <a:gd name="adj2" fmla="val 44511"/>
              <a:gd name="adj3" fmla="val 3524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Graphic 17" descr="Bank with solid fill">
            <a:extLst>
              <a:ext uri="{FF2B5EF4-FFF2-40B4-BE49-F238E27FC236}">
                <a16:creationId xmlns:a16="http://schemas.microsoft.com/office/drawing/2014/main" id="{316746AD-F958-7BCF-ED1F-08EF5F9B57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41439" y="2569739"/>
            <a:ext cx="624441" cy="624441"/>
          </a:xfrm>
          <a:prstGeom prst="rect">
            <a:avLst/>
          </a:prstGeom>
        </p:spPr>
      </p:pic>
      <p:sp>
        <p:nvSpPr>
          <p:cNvPr id="19" name="TextBox 18">
            <a:extLst>
              <a:ext uri="{FF2B5EF4-FFF2-40B4-BE49-F238E27FC236}">
                <a16:creationId xmlns:a16="http://schemas.microsoft.com/office/drawing/2014/main" id="{52469C96-F04D-5126-3458-4DD6CFC03D9D}"/>
              </a:ext>
            </a:extLst>
          </p:cNvPr>
          <p:cNvSpPr txBox="1"/>
          <p:nvPr/>
        </p:nvSpPr>
        <p:spPr>
          <a:xfrm>
            <a:off x="5201463" y="3129810"/>
            <a:ext cx="1704392" cy="307777"/>
          </a:xfrm>
          <a:prstGeom prst="rect">
            <a:avLst/>
          </a:prstGeom>
          <a:noFill/>
        </p:spPr>
        <p:txBody>
          <a:bodyPr wrap="square" rtlCol="0">
            <a:spAutoFit/>
          </a:bodyPr>
          <a:lstStyle/>
          <a:p>
            <a:pPr algn="ctr"/>
            <a:r>
              <a:rPr lang="en-IN" dirty="0"/>
              <a:t>Consumer Bank</a:t>
            </a:r>
          </a:p>
        </p:txBody>
      </p:sp>
      <p:pic>
        <p:nvPicPr>
          <p:cNvPr id="20" name="Graphic 19" descr="Bank with solid fill">
            <a:extLst>
              <a:ext uri="{FF2B5EF4-FFF2-40B4-BE49-F238E27FC236}">
                <a16:creationId xmlns:a16="http://schemas.microsoft.com/office/drawing/2014/main" id="{70C27BE1-FAD5-C3A8-72A0-A2A49681AC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4785" y="3582567"/>
            <a:ext cx="624441" cy="624441"/>
          </a:xfrm>
          <a:prstGeom prst="rect">
            <a:avLst/>
          </a:prstGeom>
        </p:spPr>
      </p:pic>
      <p:sp>
        <p:nvSpPr>
          <p:cNvPr id="21" name="TextBox 20">
            <a:extLst>
              <a:ext uri="{FF2B5EF4-FFF2-40B4-BE49-F238E27FC236}">
                <a16:creationId xmlns:a16="http://schemas.microsoft.com/office/drawing/2014/main" id="{5EE638F8-F2C0-8833-54A9-0FA6221DFE6B}"/>
              </a:ext>
            </a:extLst>
          </p:cNvPr>
          <p:cNvSpPr txBox="1"/>
          <p:nvPr/>
        </p:nvSpPr>
        <p:spPr>
          <a:xfrm>
            <a:off x="5154809" y="4142638"/>
            <a:ext cx="1704392" cy="307777"/>
          </a:xfrm>
          <a:prstGeom prst="rect">
            <a:avLst/>
          </a:prstGeom>
          <a:noFill/>
        </p:spPr>
        <p:txBody>
          <a:bodyPr wrap="square" rtlCol="0">
            <a:spAutoFit/>
          </a:bodyPr>
          <a:lstStyle/>
          <a:p>
            <a:pPr algn="ctr"/>
            <a:r>
              <a:rPr lang="en-IN" dirty="0"/>
              <a:t>Consumer Bank</a:t>
            </a:r>
          </a:p>
        </p:txBody>
      </p:sp>
      <p:sp>
        <p:nvSpPr>
          <p:cNvPr id="22" name="Flowchart: Process 21">
            <a:extLst>
              <a:ext uri="{FF2B5EF4-FFF2-40B4-BE49-F238E27FC236}">
                <a16:creationId xmlns:a16="http://schemas.microsoft.com/office/drawing/2014/main" id="{EF97270E-F1C6-D039-86E0-CC4704605A5C}"/>
              </a:ext>
            </a:extLst>
          </p:cNvPr>
          <p:cNvSpPr/>
          <p:nvPr/>
        </p:nvSpPr>
        <p:spPr>
          <a:xfrm>
            <a:off x="3517997" y="3031401"/>
            <a:ext cx="1306423" cy="1449955"/>
          </a:xfrm>
          <a:prstGeom prst="flowChartProcess">
            <a:avLst/>
          </a:pr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15326EC1-2870-BFDF-7F22-B049EFB6FB97}"/>
              </a:ext>
            </a:extLst>
          </p:cNvPr>
          <p:cNvSpPr txBox="1"/>
          <p:nvPr/>
        </p:nvSpPr>
        <p:spPr>
          <a:xfrm>
            <a:off x="3592995" y="3360826"/>
            <a:ext cx="1138828" cy="738664"/>
          </a:xfrm>
          <a:prstGeom prst="rect">
            <a:avLst/>
          </a:prstGeom>
          <a:noFill/>
        </p:spPr>
        <p:txBody>
          <a:bodyPr wrap="square" rtlCol="0">
            <a:spAutoFit/>
          </a:bodyPr>
          <a:lstStyle/>
          <a:p>
            <a:r>
              <a:rPr lang="en-IN" dirty="0"/>
              <a:t>Fund Transfer API</a:t>
            </a:r>
          </a:p>
        </p:txBody>
      </p:sp>
      <p:cxnSp>
        <p:nvCxnSpPr>
          <p:cNvPr id="25" name="Connector: Curved 24">
            <a:extLst>
              <a:ext uri="{FF2B5EF4-FFF2-40B4-BE49-F238E27FC236}">
                <a16:creationId xmlns:a16="http://schemas.microsoft.com/office/drawing/2014/main" id="{6CE5188F-2388-B008-13AE-805C128B0F04}"/>
              </a:ext>
            </a:extLst>
          </p:cNvPr>
          <p:cNvCxnSpPr>
            <a:stCxn id="18" idx="1"/>
            <a:endCxn id="22" idx="3"/>
          </p:cNvCxnSpPr>
          <p:nvPr/>
        </p:nvCxnSpPr>
        <p:spPr>
          <a:xfrm rot="10800000" flipV="1">
            <a:off x="4824421" y="2881959"/>
            <a:ext cx="917019" cy="874419"/>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4610A00E-C8AC-EC17-46A8-926790AFF6FA}"/>
              </a:ext>
            </a:extLst>
          </p:cNvPr>
          <p:cNvCxnSpPr>
            <a:stCxn id="20" idx="1"/>
          </p:cNvCxnSpPr>
          <p:nvPr/>
        </p:nvCxnSpPr>
        <p:spPr>
          <a:xfrm rot="10800000">
            <a:off x="4844853" y="3754252"/>
            <a:ext cx="849932" cy="140537"/>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50A3B25C-DE57-AC37-A168-A4982ABDD0B8}"/>
              </a:ext>
            </a:extLst>
          </p:cNvPr>
          <p:cNvCxnSpPr>
            <a:stCxn id="22" idx="1"/>
            <a:endCxn id="8" idx="3"/>
          </p:cNvCxnSpPr>
          <p:nvPr/>
        </p:nvCxnSpPr>
        <p:spPr>
          <a:xfrm rot="10800000" flipV="1">
            <a:off x="1763487" y="3756379"/>
            <a:ext cx="1754511" cy="470778"/>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Digitalisation – The digital management of cheque book (issue, delivery etc) helps in stoping mis handling of leaves.</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Stoping fraud – The e-cheque process will bring transparency, the NCAID will let the banking facility know about the receipient name (only displayed to the sender), receipient ac number, bank name etc. Inter banking facility will be improved by central system and reporting.</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Quick turn around time – since the enitre process is digitalised, it will take less time (in hrs) to process fund transfer (NEFT / RTGS). The banks can access the report of fund transfer to NCAID.</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A new dimension in banking – NCAID is the new ID for banking to bring transparency among banks. It will be easy in inter banking communication. It will also provide details analytical insights related to NCAID fund transfer (sender / receiver). </a:t>
            </a: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No need of signature verification, as the transaction  will be verified electronically.</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How far it can go?</a:t>
            </a:r>
            <a:endParaRPr sz="1400" b="0" i="0" u="none" strike="noStrike" cap="none">
              <a:solidFill>
                <a:srgbClr val="000000"/>
              </a:solidFill>
              <a:latin typeface="Lato"/>
              <a:ea typeface="Lato"/>
              <a:cs typeface="Lato"/>
              <a:sym typeface="Lato"/>
            </a:endParaRPr>
          </a:p>
        </p:txBody>
      </p:sp>
      <p:sp>
        <p:nvSpPr>
          <p:cNvPr id="2" name="TextBox 1">
            <a:extLst>
              <a:ext uri="{FF2B5EF4-FFF2-40B4-BE49-F238E27FC236}">
                <a16:creationId xmlns:a16="http://schemas.microsoft.com/office/drawing/2014/main" id="{6A32C823-AD13-F44D-A1E9-AE6DFDEE66EF}"/>
              </a:ext>
            </a:extLst>
          </p:cNvPr>
          <p:cNvSpPr txBox="1"/>
          <p:nvPr/>
        </p:nvSpPr>
        <p:spPr>
          <a:xfrm>
            <a:off x="485192" y="3054220"/>
            <a:ext cx="7240555" cy="307777"/>
          </a:xfrm>
          <a:prstGeom prst="rect">
            <a:avLst/>
          </a:prstGeom>
          <a:noFill/>
        </p:spPr>
        <p:txBody>
          <a:bodyPr wrap="square" rtlCol="0">
            <a:spAutoFit/>
          </a:bodyPr>
          <a:lstStyle/>
          <a:p>
            <a:r>
              <a:rPr lang="en-IN" dirty="0"/>
              <a:t>Github repo - https://github.com/PrasantHub/BoBChequeAutomation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a:t>Team member names</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algn="l"/>
            <a:r>
              <a:rPr lang="en-IN" sz="1400" dirty="0">
                <a:solidFill>
                  <a:srgbClr val="444444"/>
                </a:solidFill>
                <a:latin typeface="Arial" panose="020B0604020202020204" pitchFamily="34" charset="0"/>
              </a:rPr>
              <a:t>Today’s cheque processing is still manual and risky</a:t>
            </a:r>
          </a:p>
          <a:p>
            <a:pPr algn="l"/>
            <a:endParaRPr lang="en-IN" dirty="0">
              <a:solidFill>
                <a:srgbClr val="444444"/>
              </a:solidFill>
              <a:latin typeface="Arial" panose="020B0604020202020204" pitchFamily="34" charset="0"/>
            </a:endParaRPr>
          </a:p>
          <a:p>
            <a:pPr marL="285750" indent="-285750" algn="l">
              <a:buFont typeface="Arial" panose="020B0604020202020204" pitchFamily="34" charset="0"/>
              <a:buChar char="•"/>
            </a:pPr>
            <a:r>
              <a:rPr lang="en-IN" sz="1400" dirty="0">
                <a:solidFill>
                  <a:srgbClr val="444444"/>
                </a:solidFill>
                <a:latin typeface="Arial" panose="020B0604020202020204" pitchFamily="34" charset="0"/>
              </a:rPr>
              <a:t>The sender does not know the recipient details fully, results fraudulent transactions</a:t>
            </a:r>
          </a:p>
          <a:p>
            <a:pPr marL="285750" indent="-285750" algn="l">
              <a:buFont typeface="Arial" panose="020B0604020202020204" pitchFamily="34" charset="0"/>
              <a:buChar char="•"/>
            </a:pPr>
            <a:endParaRPr lang="en-IN" sz="1400" dirty="0">
              <a:solidFill>
                <a:srgbClr val="444444"/>
              </a:solidFill>
              <a:latin typeface="Arial" panose="020B0604020202020204" pitchFamily="34" charset="0"/>
            </a:endParaRPr>
          </a:p>
          <a:p>
            <a:pPr marL="285750" indent="-285750" algn="l">
              <a:buFont typeface="Arial" panose="020B0604020202020204" pitchFamily="34" charset="0"/>
              <a:buChar char="•"/>
            </a:pPr>
            <a:r>
              <a:rPr lang="en-IN" dirty="0">
                <a:solidFill>
                  <a:srgbClr val="444444"/>
                </a:solidFill>
                <a:latin typeface="Arial" panose="020B0604020202020204" pitchFamily="34" charset="0"/>
              </a:rPr>
              <a:t>Cheque bounces because of various reasons like insufficient funds, mismatch of signature, incorrect account number etc</a:t>
            </a:r>
          </a:p>
          <a:p>
            <a:pPr marL="285750" indent="-285750" algn="l">
              <a:buFont typeface="Arial" panose="020B0604020202020204" pitchFamily="34" charset="0"/>
              <a:buChar char="•"/>
            </a:pPr>
            <a:endParaRPr lang="en-IN" dirty="0">
              <a:solidFill>
                <a:srgbClr val="444444"/>
              </a:solidFill>
              <a:latin typeface="Arial" panose="020B0604020202020204" pitchFamily="34" charset="0"/>
            </a:endParaRPr>
          </a:p>
          <a:p>
            <a:pPr marL="285750" indent="-285750" algn="l">
              <a:buFont typeface="Arial" panose="020B0604020202020204" pitchFamily="34" charset="0"/>
              <a:buChar char="•"/>
            </a:pPr>
            <a:r>
              <a:rPr lang="en-IN" dirty="0">
                <a:solidFill>
                  <a:srgbClr val="444444"/>
                </a:solidFill>
                <a:latin typeface="Arial" panose="020B0604020202020204" pitchFamily="34" charset="0"/>
              </a:rPr>
              <a:t>The processing time may take </a:t>
            </a:r>
            <a:r>
              <a:rPr lang="en-IN" dirty="0" err="1">
                <a:solidFill>
                  <a:srgbClr val="444444"/>
                </a:solidFill>
                <a:latin typeface="Arial" panose="020B0604020202020204" pitchFamily="34" charset="0"/>
              </a:rPr>
              <a:t>upto</a:t>
            </a:r>
            <a:r>
              <a:rPr lang="en-IN" dirty="0">
                <a:solidFill>
                  <a:srgbClr val="444444"/>
                </a:solidFill>
                <a:latin typeface="Arial" panose="020B0604020202020204" pitchFamily="34" charset="0"/>
              </a:rPr>
              <a:t> 3 - 5 days</a:t>
            </a:r>
          </a:p>
          <a:p>
            <a:pPr marL="285750" indent="-285750" algn="l">
              <a:buFont typeface="Arial" panose="020B0604020202020204" pitchFamily="34" charset="0"/>
              <a:buChar char="•"/>
            </a:pPr>
            <a:endParaRPr lang="en-IN" dirty="0">
              <a:solidFill>
                <a:srgbClr val="444444"/>
              </a:solidFill>
              <a:latin typeface="Arial" panose="020B0604020202020204" pitchFamily="34" charset="0"/>
            </a:endParaRPr>
          </a:p>
          <a:p>
            <a:pPr marL="285750" indent="-285750" algn="l">
              <a:buFont typeface="Arial" panose="020B0604020202020204" pitchFamily="34" charset="0"/>
              <a:buChar char="•"/>
            </a:pPr>
            <a:r>
              <a:rPr lang="en-IN" dirty="0">
                <a:solidFill>
                  <a:srgbClr val="444444"/>
                </a:solidFill>
                <a:latin typeface="Arial" panose="020B0604020202020204" pitchFamily="34" charset="0"/>
              </a:rPr>
              <a:t>The cheque leaf may be damaged or mishandled</a:t>
            </a:r>
          </a:p>
          <a:p>
            <a:pPr algn="l"/>
            <a:endParaRPr lang="en-IN" sz="1400" dirty="0">
              <a:solidFill>
                <a:srgbClr val="444444"/>
              </a:solidFill>
              <a:latin typeface="Arial" panose="020B0604020202020204" pitchFamily="34" charset="0"/>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p>
          <a:p>
            <a:pPr marL="0" marR="0" lvl="0" indent="0" algn="l" rtl="0">
              <a:lnSpc>
                <a:spcPct val="115000"/>
              </a:lnSpc>
              <a:spcBef>
                <a:spcPts val="1000"/>
              </a:spcBef>
              <a:spcAft>
                <a:spcPts val="1000"/>
              </a:spcAft>
              <a:buClr>
                <a:srgbClr val="000000"/>
              </a:buClr>
              <a:buSzPts val="1200"/>
              <a:buFont typeface="Arial"/>
              <a:buNone/>
            </a:pPr>
            <a:r>
              <a:rPr lang="en-IN" sz="1200" b="0" i="0" u="none" strike="noStrike" cap="none" dirty="0">
                <a:solidFill>
                  <a:srgbClr val="000000"/>
                </a:solidFill>
                <a:latin typeface="Lato"/>
                <a:ea typeface="Lato"/>
                <a:cs typeface="Lato"/>
                <a:sym typeface="Lato"/>
              </a:rPr>
              <a:t>The idea presented here is not just for a bank, it is for the nation and future of banking, automation and the governance. The nation will be benefited with the solution in below areas.</a:t>
            </a:r>
          </a:p>
          <a:p>
            <a:pPr marL="171450" marR="0" lvl="0" indent="-171450" algn="l" rtl="0">
              <a:lnSpc>
                <a:spcPct val="115000"/>
              </a:lnSpc>
              <a:spcBef>
                <a:spcPts val="1000"/>
              </a:spcBef>
              <a:spcAft>
                <a:spcPts val="1000"/>
              </a:spcAft>
              <a:buClr>
                <a:srgbClr val="000000"/>
              </a:buClr>
              <a:buSzPts val="1200"/>
              <a:buFont typeface="Arial" panose="020B0604020202020204" pitchFamily="34" charset="0"/>
              <a:buChar char="•"/>
            </a:pPr>
            <a:r>
              <a:rPr lang="en-IN" sz="1200" b="0" i="0" u="none" strike="noStrike" cap="none" dirty="0">
                <a:solidFill>
                  <a:srgbClr val="000000"/>
                </a:solidFill>
                <a:latin typeface="Lato"/>
                <a:ea typeface="Lato"/>
                <a:cs typeface="Lato"/>
                <a:sym typeface="Lato"/>
              </a:rPr>
              <a:t>Reduce the processing time to hours to max 1 day</a:t>
            </a:r>
          </a:p>
          <a:p>
            <a:pPr marL="171450" marR="0" lvl="0" indent="-171450" algn="l" rtl="0">
              <a:lnSpc>
                <a:spcPct val="115000"/>
              </a:lnSpc>
              <a:spcBef>
                <a:spcPts val="1000"/>
              </a:spcBef>
              <a:spcAft>
                <a:spcPts val="1000"/>
              </a:spcAft>
              <a:buClr>
                <a:srgbClr val="000000"/>
              </a:buClr>
              <a:buSzPts val="1200"/>
              <a:buFont typeface="Arial" panose="020B0604020202020204" pitchFamily="34" charset="0"/>
              <a:buChar char="•"/>
            </a:pPr>
            <a:r>
              <a:rPr lang="en-IN" sz="1200" dirty="0">
                <a:latin typeface="Lato"/>
                <a:ea typeface="Lato"/>
                <a:cs typeface="Lato"/>
                <a:sym typeface="Lato"/>
              </a:rPr>
              <a:t>Very transparent financial transaction (sender and recipient are aware of the transaction)</a:t>
            </a:r>
          </a:p>
          <a:p>
            <a:pPr marL="171450" marR="0" lvl="0" indent="-171450" algn="l" rtl="0">
              <a:lnSpc>
                <a:spcPct val="115000"/>
              </a:lnSpc>
              <a:spcBef>
                <a:spcPts val="1000"/>
              </a:spcBef>
              <a:spcAft>
                <a:spcPts val="1000"/>
              </a:spcAft>
              <a:buClr>
                <a:srgbClr val="000000"/>
              </a:buClr>
              <a:buSzPts val="1200"/>
              <a:buFont typeface="Arial" panose="020B0604020202020204" pitchFamily="34" charset="0"/>
              <a:buChar char="•"/>
            </a:pPr>
            <a:r>
              <a:rPr lang="en-IN" sz="1200" dirty="0">
                <a:latin typeface="Lato"/>
                <a:ea typeface="Lato"/>
                <a:cs typeface="Lato"/>
                <a:sym typeface="Lato"/>
              </a:rPr>
              <a:t>Gives full governance of the interbank financial transactions</a:t>
            </a:r>
          </a:p>
          <a:p>
            <a:pPr marL="171450" marR="0" lvl="0" indent="-171450" algn="l" rtl="0">
              <a:lnSpc>
                <a:spcPct val="115000"/>
              </a:lnSpc>
              <a:spcBef>
                <a:spcPts val="1000"/>
              </a:spcBef>
              <a:spcAft>
                <a:spcPts val="1000"/>
              </a:spcAft>
              <a:buClr>
                <a:srgbClr val="000000"/>
              </a:buClr>
              <a:buSzPts val="1200"/>
              <a:buFont typeface="Arial" panose="020B0604020202020204" pitchFamily="34" charset="0"/>
              <a:buChar char="•"/>
            </a:pPr>
            <a:r>
              <a:rPr lang="en-IN" sz="1200" dirty="0">
                <a:latin typeface="Lato"/>
                <a:ea typeface="Lato"/>
                <a:cs typeface="Lato"/>
                <a:sym typeface="Lato"/>
              </a:rPr>
              <a:t>0 (zero) effort for rejection / bounce</a:t>
            </a:r>
          </a:p>
          <a:p>
            <a:pPr marL="171450" indent="-171450">
              <a:lnSpc>
                <a:spcPct val="115000"/>
              </a:lnSpc>
              <a:spcBef>
                <a:spcPts val="1000"/>
              </a:spcBef>
              <a:spcAft>
                <a:spcPts val="1000"/>
              </a:spcAft>
              <a:buSzPts val="1200"/>
              <a:buFont typeface="Arial" panose="020B0604020202020204" pitchFamily="34" charset="0"/>
              <a:buChar char="•"/>
            </a:pPr>
            <a:r>
              <a:rPr lang="en-IN" sz="1200" dirty="0">
                <a:latin typeface="Lato"/>
                <a:ea typeface="Lato"/>
                <a:cs typeface="Lato"/>
                <a:sym typeface="Lato"/>
              </a:rPr>
              <a:t>0 (zero) damage or mishandle as it is e-cheque</a:t>
            </a:r>
          </a:p>
          <a:p>
            <a:pPr marL="0" marR="0" lvl="0" indent="0" algn="l" rtl="0">
              <a:lnSpc>
                <a:spcPct val="115000"/>
              </a:lnSpc>
              <a:spcBef>
                <a:spcPts val="1000"/>
              </a:spcBef>
              <a:spcAft>
                <a:spcPts val="1000"/>
              </a:spcAft>
              <a:buClr>
                <a:srgbClr val="000000"/>
              </a:buClr>
              <a:buSzPts val="1200"/>
              <a:buFont typeface="Arial"/>
              <a:buNone/>
            </a:pPr>
            <a:endParaRPr lang="en-IN" sz="1200" dirty="0">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l" rtl="0">
              <a:lnSpc>
                <a:spcPct val="115000"/>
              </a:lnSpc>
              <a:spcBef>
                <a:spcPts val="1000"/>
              </a:spcBef>
              <a:spcAft>
                <a:spcPts val="1000"/>
              </a:spcAft>
              <a:buClr>
                <a:srgbClr val="000000"/>
              </a:buClr>
              <a:buSzPts val="1400"/>
              <a:buFont typeface="Arial"/>
              <a:buNone/>
            </a:pPr>
            <a:r>
              <a:rPr lang="en" dirty="0">
                <a:solidFill>
                  <a:srgbClr val="222222"/>
                </a:solidFill>
                <a:highlight>
                  <a:srgbClr val="FFFFFF"/>
                </a:highlight>
                <a:latin typeface="Lato"/>
                <a:ea typeface="Lato"/>
                <a:cs typeface="Lato"/>
                <a:sym typeface="Lato"/>
              </a:rPr>
              <a:t>The existing process could be improved by technology in automating the signature verification, shorting etc. </a:t>
            </a: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if the cheque process be changed from current PULL (the cheque is submitted at the recipient branch and the amount is pulled from sender account) mechanism to PUSH (the e-cheque converts to NEFT / RTGS transaction) mechanism?</a:t>
            </a:r>
          </a:p>
          <a:p>
            <a:pPr marL="0" marR="0" lvl="0" indent="0" algn="l" rtl="0">
              <a:lnSpc>
                <a:spcPct val="115000"/>
              </a:lnSpc>
              <a:spcBef>
                <a:spcPts val="1000"/>
              </a:spcBef>
              <a:spcAft>
                <a:spcPts val="1000"/>
              </a:spcAft>
              <a:buClr>
                <a:srgbClr val="000000"/>
              </a:buClr>
              <a:buSzPts val="1400"/>
              <a:buFont typeface="Arial"/>
              <a:buNone/>
            </a:pPr>
            <a:r>
              <a:rPr lang="en" dirty="0">
                <a:solidFill>
                  <a:srgbClr val="222222"/>
                </a:solidFill>
                <a:highlight>
                  <a:srgbClr val="FFFFFF"/>
                </a:highlight>
                <a:latin typeface="Lato"/>
                <a:ea typeface="Lato"/>
                <a:cs typeface="Lato"/>
                <a:sym typeface="Lato"/>
              </a:rPr>
              <a:t>Introduction of a new central system to integrate accounts of all banks. Since all the accounts are mapped with Aadhar card number or PAN number, it will easy to integrate.</a:t>
            </a:r>
          </a:p>
          <a:p>
            <a:pPr marL="0" marR="0" lvl="0" indent="0" algn="l" rtl="0">
              <a:lnSpc>
                <a:spcPct val="115000"/>
              </a:lnSpc>
              <a:spcBef>
                <a:spcPts val="1000"/>
              </a:spcBef>
              <a:spcAft>
                <a:spcPts val="1000"/>
              </a:spcAft>
              <a:buClr>
                <a:srgbClr val="000000"/>
              </a:buClr>
              <a:buSzPts val="1400"/>
              <a:buFont typeface="Arial"/>
              <a:buNone/>
            </a:pPr>
            <a:r>
              <a:rPr lang="en" dirty="0">
                <a:solidFill>
                  <a:srgbClr val="222222"/>
                </a:solidFill>
                <a:highlight>
                  <a:srgbClr val="FFFFFF"/>
                </a:highlight>
                <a:latin typeface="Lato"/>
                <a:ea typeface="Lato"/>
                <a:cs typeface="Lato"/>
                <a:sym typeface="Lato"/>
              </a:rPr>
              <a:t>National Central Account ID is a unique id generated per Aadhar Number / PAN number. This ID to be created by the bank or self in banking portal. Each bank can access this common system. If a customer provides this ID, any bank can see the Customer name even there is no relationship with the customer.</a:t>
            </a:r>
          </a:p>
          <a:p>
            <a:pPr>
              <a:lnSpc>
                <a:spcPct val="115000"/>
              </a:lnSpc>
              <a:spcBef>
                <a:spcPts val="1000"/>
              </a:spcBef>
              <a:spcAft>
                <a:spcPts val="1000"/>
              </a:spcAft>
              <a:buSzPts val="1400"/>
            </a:pPr>
            <a:r>
              <a:rPr lang="en" dirty="0">
                <a:solidFill>
                  <a:srgbClr val="222222"/>
                </a:solidFill>
                <a:highlight>
                  <a:srgbClr val="FFFFFF"/>
                </a:highlight>
                <a:latin typeface="Lato"/>
                <a:ea typeface="Lato"/>
                <a:cs typeface="Lato"/>
                <a:sym typeface="Lato"/>
              </a:rPr>
              <a:t>The user issues e-cheque (mobile app / at bank branch), by providing NCAID, Account Number, Mobile Number, Receiver Name etc.</a:t>
            </a: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Proposal</a:t>
            </a:r>
            <a:endParaRPr sz="2000" dirty="0"/>
          </a:p>
        </p:txBody>
      </p:sp>
    </p:spTree>
    <p:extLst>
      <p:ext uri="{BB962C8B-B14F-4D97-AF65-F5344CB8AC3E}">
        <p14:creationId xmlns:p14="http://schemas.microsoft.com/office/powerpoint/2010/main" val="308360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Proposal</a:t>
            </a:r>
            <a:endParaRPr sz="2000" dirty="0"/>
          </a:p>
        </p:txBody>
      </p:sp>
      <p:pic>
        <p:nvPicPr>
          <p:cNvPr id="3" name="Graphic 2" descr="User with solid fill">
            <a:extLst>
              <a:ext uri="{FF2B5EF4-FFF2-40B4-BE49-F238E27FC236}">
                <a16:creationId xmlns:a16="http://schemas.microsoft.com/office/drawing/2014/main" id="{47DC4447-35A1-31F6-EBEE-0C67F2EF3D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0857" y="1296573"/>
            <a:ext cx="706017" cy="706017"/>
          </a:xfrm>
          <a:prstGeom prst="rect">
            <a:avLst/>
          </a:prstGeom>
        </p:spPr>
      </p:pic>
      <p:sp>
        <p:nvSpPr>
          <p:cNvPr id="4" name="TextBox 3">
            <a:extLst>
              <a:ext uri="{FF2B5EF4-FFF2-40B4-BE49-F238E27FC236}">
                <a16:creationId xmlns:a16="http://schemas.microsoft.com/office/drawing/2014/main" id="{8D6FB825-A758-CBFF-07A4-F5043E462250}"/>
              </a:ext>
            </a:extLst>
          </p:cNvPr>
          <p:cNvSpPr txBox="1"/>
          <p:nvPr/>
        </p:nvSpPr>
        <p:spPr>
          <a:xfrm>
            <a:off x="825759" y="1876141"/>
            <a:ext cx="796212" cy="276999"/>
          </a:xfrm>
          <a:prstGeom prst="rect">
            <a:avLst/>
          </a:prstGeom>
          <a:noFill/>
        </p:spPr>
        <p:txBody>
          <a:bodyPr wrap="square" rtlCol="0">
            <a:spAutoFit/>
          </a:bodyPr>
          <a:lstStyle/>
          <a:p>
            <a:pPr algn="ctr"/>
            <a:r>
              <a:rPr lang="en-IN" sz="1200" dirty="0"/>
              <a:t>Sender</a:t>
            </a:r>
            <a:endParaRPr lang="en-IN" dirty="0"/>
          </a:p>
        </p:txBody>
      </p:sp>
      <p:sp>
        <p:nvSpPr>
          <p:cNvPr id="5" name="Rectangle 4">
            <a:extLst>
              <a:ext uri="{FF2B5EF4-FFF2-40B4-BE49-F238E27FC236}">
                <a16:creationId xmlns:a16="http://schemas.microsoft.com/office/drawing/2014/main" id="{AFF6F721-0BED-C539-D0DE-A45EB5BE5B22}"/>
              </a:ext>
            </a:extLst>
          </p:cNvPr>
          <p:cNvSpPr/>
          <p:nvPr/>
        </p:nvSpPr>
        <p:spPr>
          <a:xfrm>
            <a:off x="2202024" y="870865"/>
            <a:ext cx="2948474" cy="2220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DEBC6B05-8917-1B2C-B038-D56F15688620}"/>
              </a:ext>
            </a:extLst>
          </p:cNvPr>
          <p:cNvSpPr txBox="1"/>
          <p:nvPr/>
        </p:nvSpPr>
        <p:spPr>
          <a:xfrm>
            <a:off x="2156927" y="1284133"/>
            <a:ext cx="1604865" cy="230832"/>
          </a:xfrm>
          <a:prstGeom prst="rect">
            <a:avLst/>
          </a:prstGeom>
          <a:noFill/>
        </p:spPr>
        <p:txBody>
          <a:bodyPr wrap="square" rtlCol="0">
            <a:spAutoFit/>
          </a:bodyPr>
          <a:lstStyle/>
          <a:p>
            <a:r>
              <a:rPr lang="en-IN" sz="900" dirty="0"/>
              <a:t>Receiver NCAID</a:t>
            </a:r>
          </a:p>
        </p:txBody>
      </p:sp>
      <p:sp>
        <p:nvSpPr>
          <p:cNvPr id="7" name="Rectangle 6">
            <a:extLst>
              <a:ext uri="{FF2B5EF4-FFF2-40B4-BE49-F238E27FC236}">
                <a16:creationId xmlns:a16="http://schemas.microsoft.com/office/drawing/2014/main" id="{E3F9B603-D748-00A8-470F-4EF739F8ED9A}"/>
              </a:ext>
            </a:extLst>
          </p:cNvPr>
          <p:cNvSpPr/>
          <p:nvPr/>
        </p:nvSpPr>
        <p:spPr>
          <a:xfrm>
            <a:off x="3657599" y="1306296"/>
            <a:ext cx="1206759" cy="1800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09EE4BE2-B117-9404-5A3B-37ECDB9457AD}"/>
              </a:ext>
            </a:extLst>
          </p:cNvPr>
          <p:cNvSpPr txBox="1"/>
          <p:nvPr/>
        </p:nvSpPr>
        <p:spPr>
          <a:xfrm>
            <a:off x="2156927" y="1572871"/>
            <a:ext cx="1604865" cy="230832"/>
          </a:xfrm>
          <a:prstGeom prst="rect">
            <a:avLst/>
          </a:prstGeom>
          <a:noFill/>
        </p:spPr>
        <p:txBody>
          <a:bodyPr wrap="square" rtlCol="0">
            <a:spAutoFit/>
          </a:bodyPr>
          <a:lstStyle/>
          <a:p>
            <a:r>
              <a:rPr lang="en-IN" sz="900" dirty="0"/>
              <a:t>Receiver Account Number</a:t>
            </a:r>
          </a:p>
        </p:txBody>
      </p:sp>
      <p:sp>
        <p:nvSpPr>
          <p:cNvPr id="9" name="Rectangle 8">
            <a:extLst>
              <a:ext uri="{FF2B5EF4-FFF2-40B4-BE49-F238E27FC236}">
                <a16:creationId xmlns:a16="http://schemas.microsoft.com/office/drawing/2014/main" id="{EF2D67CA-9D66-8970-7BFF-582A220D7C16}"/>
              </a:ext>
            </a:extLst>
          </p:cNvPr>
          <p:cNvSpPr/>
          <p:nvPr/>
        </p:nvSpPr>
        <p:spPr>
          <a:xfrm>
            <a:off x="3657600" y="1595155"/>
            <a:ext cx="1206759" cy="1800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7240CC40-C83C-3BAF-F07C-EFB29EB9840A}"/>
              </a:ext>
            </a:extLst>
          </p:cNvPr>
          <p:cNvSpPr txBox="1"/>
          <p:nvPr/>
        </p:nvSpPr>
        <p:spPr>
          <a:xfrm>
            <a:off x="2156927" y="2171815"/>
            <a:ext cx="1604865" cy="230832"/>
          </a:xfrm>
          <a:prstGeom prst="rect">
            <a:avLst/>
          </a:prstGeom>
          <a:noFill/>
        </p:spPr>
        <p:txBody>
          <a:bodyPr wrap="square" rtlCol="0">
            <a:spAutoFit/>
          </a:bodyPr>
          <a:lstStyle/>
          <a:p>
            <a:r>
              <a:rPr lang="en-IN" sz="900" dirty="0"/>
              <a:t>Receiver Account Name</a:t>
            </a:r>
          </a:p>
        </p:txBody>
      </p:sp>
      <p:sp>
        <p:nvSpPr>
          <p:cNvPr id="11" name="Rectangle 10">
            <a:extLst>
              <a:ext uri="{FF2B5EF4-FFF2-40B4-BE49-F238E27FC236}">
                <a16:creationId xmlns:a16="http://schemas.microsoft.com/office/drawing/2014/main" id="{85F605B7-C6BC-6DF9-5287-C521A849D1D8}"/>
              </a:ext>
            </a:extLst>
          </p:cNvPr>
          <p:cNvSpPr/>
          <p:nvPr/>
        </p:nvSpPr>
        <p:spPr>
          <a:xfrm>
            <a:off x="3657600" y="2187879"/>
            <a:ext cx="1206759" cy="1800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07EAD54-D65B-FEC3-814B-626A2D399134}"/>
              </a:ext>
            </a:extLst>
          </p:cNvPr>
          <p:cNvSpPr txBox="1"/>
          <p:nvPr/>
        </p:nvSpPr>
        <p:spPr>
          <a:xfrm>
            <a:off x="2156927" y="1869395"/>
            <a:ext cx="1604865" cy="230832"/>
          </a:xfrm>
          <a:prstGeom prst="rect">
            <a:avLst/>
          </a:prstGeom>
          <a:noFill/>
        </p:spPr>
        <p:txBody>
          <a:bodyPr wrap="square" rtlCol="0">
            <a:spAutoFit/>
          </a:bodyPr>
          <a:lstStyle/>
          <a:p>
            <a:r>
              <a:rPr lang="en-IN" sz="900" dirty="0"/>
              <a:t>Receiver Mobile Number</a:t>
            </a:r>
          </a:p>
        </p:txBody>
      </p:sp>
      <p:sp>
        <p:nvSpPr>
          <p:cNvPr id="13" name="Rectangle 12">
            <a:extLst>
              <a:ext uri="{FF2B5EF4-FFF2-40B4-BE49-F238E27FC236}">
                <a16:creationId xmlns:a16="http://schemas.microsoft.com/office/drawing/2014/main" id="{C35259FF-F863-71AC-6F60-D7981EE5B62A}"/>
              </a:ext>
            </a:extLst>
          </p:cNvPr>
          <p:cNvSpPr/>
          <p:nvPr/>
        </p:nvSpPr>
        <p:spPr>
          <a:xfrm>
            <a:off x="3657600" y="1891679"/>
            <a:ext cx="1206759" cy="1800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Speech Bubble: Rectangle 13">
            <a:extLst>
              <a:ext uri="{FF2B5EF4-FFF2-40B4-BE49-F238E27FC236}">
                <a16:creationId xmlns:a16="http://schemas.microsoft.com/office/drawing/2014/main" id="{676FB956-02C2-3911-D729-F952E44B99A5}"/>
              </a:ext>
            </a:extLst>
          </p:cNvPr>
          <p:cNvSpPr/>
          <p:nvPr/>
        </p:nvSpPr>
        <p:spPr>
          <a:xfrm rot="5195167">
            <a:off x="6796371" y="-263705"/>
            <a:ext cx="495130" cy="2601903"/>
          </a:xfrm>
          <a:prstGeom prst="wedgeRectCallout">
            <a:avLst>
              <a:gd name="adj1" fmla="val 28810"/>
              <a:gd name="adj2" fmla="val 837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E94FD2EC-671C-2B47-D12F-991833015B2C}"/>
              </a:ext>
            </a:extLst>
          </p:cNvPr>
          <p:cNvSpPr txBox="1"/>
          <p:nvPr/>
        </p:nvSpPr>
        <p:spPr>
          <a:xfrm rot="21364805">
            <a:off x="5747468" y="785531"/>
            <a:ext cx="2657918" cy="507831"/>
          </a:xfrm>
          <a:prstGeom prst="rect">
            <a:avLst/>
          </a:prstGeom>
          <a:noFill/>
        </p:spPr>
        <p:txBody>
          <a:bodyPr wrap="square" rtlCol="0">
            <a:spAutoFit/>
          </a:bodyPr>
          <a:lstStyle/>
          <a:p>
            <a:r>
              <a:rPr lang="en-IN" sz="900" dirty="0"/>
              <a:t>If NACID is provided, the recipient’s name can be retrieved from the NCA system to let the sender know whom he / she is sending money to</a:t>
            </a:r>
          </a:p>
        </p:txBody>
      </p:sp>
      <p:sp>
        <p:nvSpPr>
          <p:cNvPr id="16" name="Speech Bubble: Rectangle 15">
            <a:extLst>
              <a:ext uri="{FF2B5EF4-FFF2-40B4-BE49-F238E27FC236}">
                <a16:creationId xmlns:a16="http://schemas.microsoft.com/office/drawing/2014/main" id="{D3841D77-091C-585D-7A20-32D78CEEF26B}"/>
              </a:ext>
            </a:extLst>
          </p:cNvPr>
          <p:cNvSpPr/>
          <p:nvPr/>
        </p:nvSpPr>
        <p:spPr>
          <a:xfrm rot="5195167">
            <a:off x="6793703" y="292004"/>
            <a:ext cx="495130" cy="2601903"/>
          </a:xfrm>
          <a:prstGeom prst="wedgeRectCallout">
            <a:avLst>
              <a:gd name="adj1" fmla="val -6155"/>
              <a:gd name="adj2" fmla="val 828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4B3EF9B9-CA0D-5C0B-A639-9A657ED88151}"/>
              </a:ext>
            </a:extLst>
          </p:cNvPr>
          <p:cNvSpPr txBox="1"/>
          <p:nvPr/>
        </p:nvSpPr>
        <p:spPr>
          <a:xfrm rot="21364805">
            <a:off x="5744800" y="1410489"/>
            <a:ext cx="2657918" cy="369332"/>
          </a:xfrm>
          <a:prstGeom prst="rect">
            <a:avLst/>
          </a:prstGeom>
          <a:noFill/>
        </p:spPr>
        <p:txBody>
          <a:bodyPr wrap="square" rtlCol="0">
            <a:spAutoFit/>
          </a:bodyPr>
          <a:lstStyle/>
          <a:p>
            <a:r>
              <a:rPr lang="en-IN" sz="900" dirty="0"/>
              <a:t>If only account number is provided, it will be treated as regular money transfer </a:t>
            </a:r>
          </a:p>
        </p:txBody>
      </p:sp>
      <p:sp>
        <p:nvSpPr>
          <p:cNvPr id="18" name="Speech Bubble: Rectangle 17">
            <a:extLst>
              <a:ext uri="{FF2B5EF4-FFF2-40B4-BE49-F238E27FC236}">
                <a16:creationId xmlns:a16="http://schemas.microsoft.com/office/drawing/2014/main" id="{23B27E44-B12E-C94D-0EC5-AB72AEFBEC66}"/>
              </a:ext>
            </a:extLst>
          </p:cNvPr>
          <p:cNvSpPr/>
          <p:nvPr/>
        </p:nvSpPr>
        <p:spPr>
          <a:xfrm rot="5195167">
            <a:off x="6834065" y="884727"/>
            <a:ext cx="495130" cy="2601903"/>
          </a:xfrm>
          <a:prstGeom prst="wedgeRectCallout">
            <a:avLst>
              <a:gd name="adj1" fmla="val -33446"/>
              <a:gd name="adj2" fmla="val 816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7131E758-69E1-D043-8C62-19471CFD8D87}"/>
              </a:ext>
            </a:extLst>
          </p:cNvPr>
          <p:cNvSpPr txBox="1"/>
          <p:nvPr/>
        </p:nvSpPr>
        <p:spPr>
          <a:xfrm rot="21364805">
            <a:off x="5785162" y="1933963"/>
            <a:ext cx="2657918" cy="507831"/>
          </a:xfrm>
          <a:prstGeom prst="rect">
            <a:avLst/>
          </a:prstGeom>
          <a:noFill/>
        </p:spPr>
        <p:txBody>
          <a:bodyPr wrap="square" rtlCol="0">
            <a:spAutoFit/>
          </a:bodyPr>
          <a:lstStyle/>
          <a:p>
            <a:r>
              <a:rPr lang="en-IN" sz="900" dirty="0"/>
              <a:t>If only name and mobile number is known, a link need to be provided to the receiver, to fill the Account details like Bank name, IFSC code etc</a:t>
            </a:r>
          </a:p>
        </p:txBody>
      </p:sp>
      <p:sp>
        <p:nvSpPr>
          <p:cNvPr id="20" name="Right Brace 19">
            <a:extLst>
              <a:ext uri="{FF2B5EF4-FFF2-40B4-BE49-F238E27FC236}">
                <a16:creationId xmlns:a16="http://schemas.microsoft.com/office/drawing/2014/main" id="{BA0E0D40-959D-4355-A6BF-0AB280CF11A9}"/>
              </a:ext>
            </a:extLst>
          </p:cNvPr>
          <p:cNvSpPr/>
          <p:nvPr/>
        </p:nvSpPr>
        <p:spPr>
          <a:xfrm>
            <a:off x="4880844" y="1876141"/>
            <a:ext cx="45719" cy="4917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ight Brace 20">
            <a:extLst>
              <a:ext uri="{FF2B5EF4-FFF2-40B4-BE49-F238E27FC236}">
                <a16:creationId xmlns:a16="http://schemas.microsoft.com/office/drawing/2014/main" id="{33E2B2E1-A0F1-3372-FBDC-CD9DE4EDA462}"/>
              </a:ext>
            </a:extLst>
          </p:cNvPr>
          <p:cNvSpPr/>
          <p:nvPr/>
        </p:nvSpPr>
        <p:spPr>
          <a:xfrm>
            <a:off x="4859516" y="1866799"/>
            <a:ext cx="113080" cy="54739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2" name="TextBox 21">
            <a:extLst>
              <a:ext uri="{FF2B5EF4-FFF2-40B4-BE49-F238E27FC236}">
                <a16:creationId xmlns:a16="http://schemas.microsoft.com/office/drawing/2014/main" id="{39B6595D-C4CD-DD29-EC1C-CF4CFCA7D701}"/>
              </a:ext>
            </a:extLst>
          </p:cNvPr>
          <p:cNvSpPr txBox="1"/>
          <p:nvPr/>
        </p:nvSpPr>
        <p:spPr>
          <a:xfrm>
            <a:off x="2156927" y="2437526"/>
            <a:ext cx="1604865" cy="230832"/>
          </a:xfrm>
          <a:prstGeom prst="rect">
            <a:avLst/>
          </a:prstGeom>
          <a:noFill/>
        </p:spPr>
        <p:txBody>
          <a:bodyPr wrap="square" rtlCol="0">
            <a:spAutoFit/>
          </a:bodyPr>
          <a:lstStyle/>
          <a:p>
            <a:r>
              <a:rPr lang="en-IN" sz="900" dirty="0"/>
              <a:t>Amount</a:t>
            </a:r>
          </a:p>
        </p:txBody>
      </p:sp>
      <p:sp>
        <p:nvSpPr>
          <p:cNvPr id="23" name="Rectangle 22">
            <a:extLst>
              <a:ext uri="{FF2B5EF4-FFF2-40B4-BE49-F238E27FC236}">
                <a16:creationId xmlns:a16="http://schemas.microsoft.com/office/drawing/2014/main" id="{D337C7C4-A2EE-3101-6F00-EB2BC80AAA30}"/>
              </a:ext>
            </a:extLst>
          </p:cNvPr>
          <p:cNvSpPr/>
          <p:nvPr/>
        </p:nvSpPr>
        <p:spPr>
          <a:xfrm>
            <a:off x="3657600" y="2453590"/>
            <a:ext cx="1206759" cy="1800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BB99B89D-EA49-C8F3-8275-D49D0300FA93}"/>
              </a:ext>
            </a:extLst>
          </p:cNvPr>
          <p:cNvSpPr txBox="1"/>
          <p:nvPr/>
        </p:nvSpPr>
        <p:spPr>
          <a:xfrm>
            <a:off x="2156927" y="2655673"/>
            <a:ext cx="1604865" cy="230832"/>
          </a:xfrm>
          <a:prstGeom prst="rect">
            <a:avLst/>
          </a:prstGeom>
          <a:noFill/>
        </p:spPr>
        <p:txBody>
          <a:bodyPr wrap="square" rtlCol="0">
            <a:spAutoFit/>
          </a:bodyPr>
          <a:lstStyle/>
          <a:p>
            <a:r>
              <a:rPr lang="en-IN" sz="900" dirty="0"/>
              <a:t>Date to Process</a:t>
            </a:r>
          </a:p>
        </p:txBody>
      </p:sp>
      <p:sp>
        <p:nvSpPr>
          <p:cNvPr id="25" name="Rectangle 24">
            <a:extLst>
              <a:ext uri="{FF2B5EF4-FFF2-40B4-BE49-F238E27FC236}">
                <a16:creationId xmlns:a16="http://schemas.microsoft.com/office/drawing/2014/main" id="{5274E9BA-131C-A905-14F7-1DDD7762500F}"/>
              </a:ext>
            </a:extLst>
          </p:cNvPr>
          <p:cNvSpPr/>
          <p:nvPr/>
        </p:nvSpPr>
        <p:spPr>
          <a:xfrm>
            <a:off x="3657600" y="2671737"/>
            <a:ext cx="1206759" cy="1800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peech Bubble: Rectangle 25">
            <a:extLst>
              <a:ext uri="{FF2B5EF4-FFF2-40B4-BE49-F238E27FC236}">
                <a16:creationId xmlns:a16="http://schemas.microsoft.com/office/drawing/2014/main" id="{CAA34326-1A41-F942-F410-8F6AD4213762}"/>
              </a:ext>
            </a:extLst>
          </p:cNvPr>
          <p:cNvSpPr/>
          <p:nvPr/>
        </p:nvSpPr>
        <p:spPr>
          <a:xfrm rot="5195167">
            <a:off x="6905044" y="1494584"/>
            <a:ext cx="368030" cy="2601903"/>
          </a:xfrm>
          <a:prstGeom prst="wedgeRectCallout">
            <a:avLst>
              <a:gd name="adj1" fmla="val -33446"/>
              <a:gd name="adj2" fmla="val 816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TextBox 26">
            <a:extLst>
              <a:ext uri="{FF2B5EF4-FFF2-40B4-BE49-F238E27FC236}">
                <a16:creationId xmlns:a16="http://schemas.microsoft.com/office/drawing/2014/main" id="{20F29F54-2514-74CC-BFA9-1D3EAE2233D3}"/>
              </a:ext>
            </a:extLst>
          </p:cNvPr>
          <p:cNvSpPr txBox="1"/>
          <p:nvPr/>
        </p:nvSpPr>
        <p:spPr>
          <a:xfrm rot="21364805">
            <a:off x="5785161" y="2680119"/>
            <a:ext cx="2657918" cy="230832"/>
          </a:xfrm>
          <a:prstGeom prst="rect">
            <a:avLst/>
          </a:prstGeom>
          <a:noFill/>
        </p:spPr>
        <p:txBody>
          <a:bodyPr wrap="square" rtlCol="0">
            <a:spAutoFit/>
          </a:bodyPr>
          <a:lstStyle/>
          <a:p>
            <a:r>
              <a:rPr lang="en-IN" sz="900" dirty="0"/>
              <a:t>The date can be future</a:t>
            </a:r>
          </a:p>
        </p:txBody>
      </p:sp>
      <p:sp>
        <p:nvSpPr>
          <p:cNvPr id="2" name="TextBox 1">
            <a:extLst>
              <a:ext uri="{FF2B5EF4-FFF2-40B4-BE49-F238E27FC236}">
                <a16:creationId xmlns:a16="http://schemas.microsoft.com/office/drawing/2014/main" id="{58623ABC-82F7-BCFE-EF11-72B7C1D60AAB}"/>
              </a:ext>
            </a:extLst>
          </p:cNvPr>
          <p:cNvSpPr txBox="1"/>
          <p:nvPr/>
        </p:nvSpPr>
        <p:spPr>
          <a:xfrm>
            <a:off x="438414" y="3219679"/>
            <a:ext cx="8183815" cy="1938992"/>
          </a:xfrm>
          <a:prstGeom prst="rect">
            <a:avLst/>
          </a:prstGeom>
          <a:noFill/>
        </p:spPr>
        <p:txBody>
          <a:bodyPr wrap="square" rtlCol="0">
            <a:spAutoFit/>
          </a:bodyPr>
          <a:lstStyle/>
          <a:p>
            <a:r>
              <a:rPr lang="en-IN" sz="1200" dirty="0"/>
              <a:t>The NCAID is generated by bank only and can be accessed by any bank. The customers can get the customer name by entering the NCAID in the bank app. In this way, the sender can find to whom the fund is transferred.</a:t>
            </a:r>
          </a:p>
          <a:p>
            <a:endParaRPr lang="en-IN" sz="1200" dirty="0"/>
          </a:p>
          <a:p>
            <a:r>
              <a:rPr lang="en-IN" sz="1200" dirty="0"/>
              <a:t>The NCAID can be mapped to only bank account and can be updated by the customer (if he has multiple accounts). If the NCAID mapped bank account is closed, the NCAID will be updated as inactive. In this way, no other user can use the same NCAID to send money.</a:t>
            </a:r>
          </a:p>
          <a:p>
            <a:endParaRPr lang="en-IN" sz="1200" dirty="0"/>
          </a:p>
          <a:p>
            <a:r>
              <a:rPr lang="en-IN" sz="1200" dirty="0"/>
              <a:t>In this way banking fund transfer fraud can be controlled. Currently, during emergency fake users share some account number and give name as national emergency fund and the donors donate without knowing whose account they are sending.</a:t>
            </a:r>
          </a:p>
        </p:txBody>
      </p:sp>
    </p:spTree>
    <p:extLst>
      <p:ext uri="{BB962C8B-B14F-4D97-AF65-F5344CB8AC3E}">
        <p14:creationId xmlns:p14="http://schemas.microsoft.com/office/powerpoint/2010/main" val="1149911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Proposal e-cheque</a:t>
            </a:r>
            <a:endParaRPr sz="2000" dirty="0"/>
          </a:p>
        </p:txBody>
      </p:sp>
      <p:sp>
        <p:nvSpPr>
          <p:cNvPr id="2" name="TextBox 1">
            <a:extLst>
              <a:ext uri="{FF2B5EF4-FFF2-40B4-BE49-F238E27FC236}">
                <a16:creationId xmlns:a16="http://schemas.microsoft.com/office/drawing/2014/main" id="{58623ABC-82F7-BCFE-EF11-72B7C1D60AAB}"/>
              </a:ext>
            </a:extLst>
          </p:cNvPr>
          <p:cNvSpPr txBox="1"/>
          <p:nvPr/>
        </p:nvSpPr>
        <p:spPr>
          <a:xfrm>
            <a:off x="390321" y="1131064"/>
            <a:ext cx="8183815" cy="1200329"/>
          </a:xfrm>
          <a:prstGeom prst="rect">
            <a:avLst/>
          </a:prstGeom>
          <a:noFill/>
        </p:spPr>
        <p:txBody>
          <a:bodyPr wrap="square" rtlCol="0">
            <a:spAutoFit/>
          </a:bodyPr>
          <a:lstStyle/>
          <a:p>
            <a:pPr marL="171450" indent="-171450">
              <a:buFont typeface="Arial" panose="020B0604020202020204" pitchFamily="34" charset="0"/>
              <a:buChar char="•"/>
            </a:pPr>
            <a:r>
              <a:rPr lang="en-IN" sz="1200" dirty="0"/>
              <a:t>The sender will use mobile app or request at bank to release an e-cheque. The e-cheque is treated same as the physical cheque. The e-cheque has number and once processed is treated as completed and automatically the next number cheque will be opened next time. </a:t>
            </a:r>
          </a:p>
          <a:p>
            <a:pPr marL="171450" indent="-171450">
              <a:buFont typeface="Arial" panose="020B0604020202020204" pitchFamily="34" charset="0"/>
              <a:buChar char="•"/>
            </a:pPr>
            <a:endParaRPr lang="en-IN" sz="1200" dirty="0"/>
          </a:p>
          <a:p>
            <a:pPr marL="171450" indent="-171450">
              <a:buFont typeface="Arial" panose="020B0604020202020204" pitchFamily="34" charset="0"/>
              <a:buChar char="•"/>
            </a:pPr>
            <a:r>
              <a:rPr lang="en-IN" sz="1200" dirty="0"/>
              <a:t>By default the e-cheque is account payable. If it needs to be self cheque type, a unique number will be generated which can be provided at the branch or ATM, to withdraw the cash (cardless withdrawal).</a:t>
            </a:r>
          </a:p>
        </p:txBody>
      </p:sp>
    </p:spTree>
    <p:extLst>
      <p:ext uri="{BB962C8B-B14F-4D97-AF65-F5344CB8AC3E}">
        <p14:creationId xmlns:p14="http://schemas.microsoft.com/office/powerpoint/2010/main" val="343466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Support of existing cheques</a:t>
            </a:r>
            <a:endParaRPr sz="2000" dirty="0"/>
          </a:p>
        </p:txBody>
      </p:sp>
      <p:sp>
        <p:nvSpPr>
          <p:cNvPr id="2" name="TextBox 1">
            <a:extLst>
              <a:ext uri="{FF2B5EF4-FFF2-40B4-BE49-F238E27FC236}">
                <a16:creationId xmlns:a16="http://schemas.microsoft.com/office/drawing/2014/main" id="{58623ABC-82F7-BCFE-EF11-72B7C1D60AAB}"/>
              </a:ext>
            </a:extLst>
          </p:cNvPr>
          <p:cNvSpPr txBox="1"/>
          <p:nvPr/>
        </p:nvSpPr>
        <p:spPr>
          <a:xfrm>
            <a:off x="390321" y="1131064"/>
            <a:ext cx="8183815" cy="1384995"/>
          </a:xfrm>
          <a:prstGeom prst="rect">
            <a:avLst/>
          </a:prstGeom>
          <a:noFill/>
        </p:spPr>
        <p:txBody>
          <a:bodyPr wrap="square" rtlCol="0">
            <a:spAutoFit/>
          </a:bodyPr>
          <a:lstStyle/>
          <a:p>
            <a:pPr marL="171450" indent="-171450">
              <a:buFont typeface="Arial" panose="020B0604020202020204" pitchFamily="34" charset="0"/>
              <a:buChar char="•"/>
            </a:pPr>
            <a:r>
              <a:rPr lang="en-IN" sz="1200" dirty="0"/>
              <a:t>The e-cheques will be available to the customer with same number as pre-issued and unused cheques (physical).</a:t>
            </a:r>
          </a:p>
          <a:p>
            <a:pPr marL="171450" indent="-171450">
              <a:buFont typeface="Arial" panose="020B0604020202020204" pitchFamily="34" charset="0"/>
              <a:buChar char="•"/>
            </a:pPr>
            <a:r>
              <a:rPr lang="en-IN" sz="1200" dirty="0"/>
              <a:t>If any customer wishes to use the cheque leaf, the leaf can be scanned and be converted as e-cheque.</a:t>
            </a:r>
          </a:p>
          <a:p>
            <a:pPr marL="171450" indent="-171450">
              <a:buFont typeface="Arial" panose="020B0604020202020204" pitchFamily="34" charset="0"/>
              <a:buChar char="•"/>
            </a:pPr>
            <a:r>
              <a:rPr lang="en-IN" sz="1200" dirty="0"/>
              <a:t>Bank should promote usage of NCAID which is single id per customer / organization can be accessed by the banks.</a:t>
            </a:r>
          </a:p>
          <a:p>
            <a:pPr marL="171450" indent="-171450">
              <a:buFont typeface="Arial" panose="020B0604020202020204" pitchFamily="34" charset="0"/>
              <a:buChar char="•"/>
            </a:pPr>
            <a:r>
              <a:rPr lang="en-IN" sz="1200" dirty="0"/>
              <a:t>Since the central id can be accessed by the banks, they can raise request to reserve fund in case of wrong account transfer.</a:t>
            </a:r>
          </a:p>
          <a:p>
            <a:pPr marL="171450" indent="-171450">
              <a:buFont typeface="Arial" panose="020B0604020202020204" pitchFamily="34" charset="0"/>
              <a:buChar char="•"/>
            </a:pPr>
            <a:r>
              <a:rPr lang="en-IN" sz="1200" dirty="0"/>
              <a:t>The NCAID will help in interbank communication steady and address any issue quickly i.e. in days rather than weeks.</a:t>
            </a:r>
          </a:p>
        </p:txBody>
      </p:sp>
    </p:spTree>
    <p:extLst>
      <p:ext uri="{BB962C8B-B14F-4D97-AF65-F5344CB8AC3E}">
        <p14:creationId xmlns:p14="http://schemas.microsoft.com/office/powerpoint/2010/main" val="288790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dirty="0"/>
              <a:t>E</a:t>
            </a:r>
            <a:r>
              <a:rPr lang="en" sz="2000" dirty="0"/>
              <a:t> Cheque clearing</a:t>
            </a:r>
            <a:endParaRPr sz="2000" dirty="0"/>
          </a:p>
        </p:txBody>
      </p:sp>
      <p:sp>
        <p:nvSpPr>
          <p:cNvPr id="2" name="TextBox 1">
            <a:extLst>
              <a:ext uri="{FF2B5EF4-FFF2-40B4-BE49-F238E27FC236}">
                <a16:creationId xmlns:a16="http://schemas.microsoft.com/office/drawing/2014/main" id="{58623ABC-82F7-BCFE-EF11-72B7C1D60AAB}"/>
              </a:ext>
            </a:extLst>
          </p:cNvPr>
          <p:cNvSpPr txBox="1"/>
          <p:nvPr/>
        </p:nvSpPr>
        <p:spPr>
          <a:xfrm>
            <a:off x="390321" y="1131064"/>
            <a:ext cx="8183815" cy="1938992"/>
          </a:xfrm>
          <a:prstGeom prst="rect">
            <a:avLst/>
          </a:prstGeom>
          <a:noFill/>
        </p:spPr>
        <p:txBody>
          <a:bodyPr wrap="square" rtlCol="0">
            <a:spAutoFit/>
          </a:bodyPr>
          <a:lstStyle/>
          <a:p>
            <a:pPr marL="171450" indent="-171450">
              <a:buFont typeface="Arial" panose="020B0604020202020204" pitchFamily="34" charset="0"/>
              <a:buChar char="•"/>
            </a:pPr>
            <a:r>
              <a:rPr lang="en-IN" sz="1200" dirty="0"/>
              <a:t>Since the cheques are in digital format, they can be sorted and communicated automatically to various banks during intra day business.</a:t>
            </a:r>
          </a:p>
          <a:p>
            <a:pPr marL="171450" indent="-171450">
              <a:buFont typeface="Arial" panose="020B0604020202020204" pitchFamily="34" charset="0"/>
              <a:buChar char="•"/>
            </a:pPr>
            <a:r>
              <a:rPr lang="en-IN" sz="1200" dirty="0"/>
              <a:t>Auto validation of funds and account numbers (NCAID) will never result insufficient fund, wrong account number issue. There will not be any fraud transaction.</a:t>
            </a:r>
          </a:p>
          <a:p>
            <a:pPr marL="171450" indent="-171450">
              <a:buFont typeface="Arial" panose="020B0604020202020204" pitchFamily="34" charset="0"/>
              <a:buChar char="•"/>
            </a:pPr>
            <a:r>
              <a:rPr lang="en-IN" sz="1200" dirty="0"/>
              <a:t>The sender and receiver will be notified and be aware of the fund transfer status at every step. This will result in transparency of fund status.</a:t>
            </a:r>
          </a:p>
          <a:p>
            <a:pPr marL="171450" indent="-171450">
              <a:buFont typeface="Arial" panose="020B0604020202020204" pitchFamily="34" charset="0"/>
              <a:buChar char="•"/>
            </a:pPr>
            <a:r>
              <a:rPr lang="en-IN" sz="1200" dirty="0"/>
              <a:t>Since NCAID can be accessed by all the banks, they can view the inwards / outward fund requests instantly.</a:t>
            </a:r>
          </a:p>
          <a:p>
            <a:pPr marL="171450" indent="-171450">
              <a:buFont typeface="Arial" panose="020B0604020202020204" pitchFamily="34" charset="0"/>
              <a:buChar char="•"/>
            </a:pPr>
            <a:r>
              <a:rPr lang="en-IN" sz="1200" dirty="0"/>
              <a:t>This way it is prompt to know the fund clearing status.</a:t>
            </a:r>
          </a:p>
          <a:p>
            <a:pPr marL="171450" indent="-171450">
              <a:buFont typeface="Arial" panose="020B0604020202020204" pitchFamily="34" charset="0"/>
              <a:buChar char="•"/>
            </a:pPr>
            <a:r>
              <a:rPr lang="en-IN" sz="1200" dirty="0"/>
              <a:t>E-cheques can be sent to the various non banking organizations as proof for bank account (cancelled e-cheque for non banking organizations to verify account number and name).</a:t>
            </a:r>
          </a:p>
        </p:txBody>
      </p:sp>
    </p:spTree>
    <p:extLst>
      <p:ext uri="{BB962C8B-B14F-4D97-AF65-F5344CB8AC3E}">
        <p14:creationId xmlns:p14="http://schemas.microsoft.com/office/powerpoint/2010/main" val="152278463"/>
      </p:ext>
    </p:extLst>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3403</TotalTime>
  <Words>1441</Words>
  <Application>Microsoft Office PowerPoint</Application>
  <PresentationFormat>On-screen Show (16:9)</PresentationFormat>
  <Paragraphs>112</Paragraphs>
  <Slides>15</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Lato</vt:lpstr>
      <vt:lpstr>Lato Black</vt:lpstr>
      <vt:lpstr>Trebuchet MS</vt:lpstr>
      <vt:lpstr>Arial</vt:lpstr>
      <vt:lpstr>TI Template</vt:lpstr>
      <vt:lpstr>TI Template</vt:lpstr>
      <vt:lpstr>Bank of Baroda Hackathon - 2022                       </vt:lpstr>
      <vt:lpstr>Problem Statement?</vt:lpstr>
      <vt:lpstr>User Segment &amp; Pain Points</vt:lpstr>
      <vt:lpstr>Pre-Requisite</vt:lpstr>
      <vt:lpstr>Proposal</vt:lpstr>
      <vt:lpstr>Proposal</vt:lpstr>
      <vt:lpstr>Proposal e-cheque</vt:lpstr>
      <vt:lpstr>Support of existing cheques</vt:lpstr>
      <vt:lpstr>E Cheque clearing</vt:lpstr>
      <vt:lpstr>Azure tools or resources</vt:lpstr>
      <vt:lpstr>Azure 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Prasant Nanda (PNA.DK)</cp:lastModifiedBy>
  <cp:revision>36</cp:revision>
  <dcterms:modified xsi:type="dcterms:W3CDTF">2022-09-20T17:38:01Z</dcterms:modified>
</cp:coreProperties>
</file>