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VideoAnalyzer</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5483348"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The team consists of one member i.e. Prasant is executing role as Cloud (Azure) Architect</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:09-09-2022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lgn="l"/>
            <a:r>
              <a:rPr lang="en-IN" sz="1400" dirty="0">
                <a:solidFill>
                  <a:srgbClr val="444444"/>
                </a:solidFill>
                <a:latin typeface="Arial" panose="020B0604020202020204" pitchFamily="34" charset="0"/>
              </a:rPr>
              <a:t>With this advanced digital age when a customer approaches a bank in person, it means </a:t>
            </a:r>
          </a:p>
          <a:p>
            <a:pPr marL="342900" indent="-342900" algn="l">
              <a:buAutoNum type="arabicPeriod"/>
            </a:pPr>
            <a:r>
              <a:rPr lang="en-IN" sz="1400" dirty="0">
                <a:solidFill>
                  <a:srgbClr val="444444"/>
                </a:solidFill>
                <a:latin typeface="Arial" panose="020B0604020202020204" pitchFamily="34" charset="0"/>
              </a:rPr>
              <a:t>They need to be heard (queries, suggestions)</a:t>
            </a:r>
          </a:p>
          <a:p>
            <a:pPr marL="342900" indent="-342900" algn="l">
              <a:buAutoNum type="arabicPeriod"/>
            </a:pPr>
            <a:r>
              <a:rPr lang="en-IN" sz="1400" dirty="0">
                <a:solidFill>
                  <a:srgbClr val="444444"/>
                </a:solidFill>
                <a:latin typeface="Arial" panose="020B0604020202020204" pitchFamily="34" charset="0"/>
              </a:rPr>
              <a:t>Financial (cash/ cheque) transaction which either not possible through digitally or trust issue</a:t>
            </a:r>
          </a:p>
          <a:p>
            <a:pPr marL="342900" indent="-342900" algn="l">
              <a:buAutoNum type="arabicPeriod"/>
            </a:pPr>
            <a:r>
              <a:rPr lang="en-IN" sz="1400" dirty="0">
                <a:solidFill>
                  <a:srgbClr val="444444"/>
                </a:solidFill>
                <a:latin typeface="Arial" panose="020B0604020202020204" pitchFamily="34" charset="0"/>
              </a:rPr>
              <a:t>Belief (security for item like locker, money etc)</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lgn="l"/>
            <a:r>
              <a:rPr lang="en-IN" sz="1400" dirty="0">
                <a:solidFill>
                  <a:srgbClr val="444444"/>
                </a:solidFill>
                <a:latin typeface="Arial" panose="020B0604020202020204" pitchFamily="34" charset="0"/>
              </a:rPr>
              <a:t>If the customer’s issues are not addressed properly, it will head towards churn. It is also needed to find the sentiment of the visitors and there could be risks involve in security.</a:t>
            </a:r>
          </a:p>
          <a:p>
            <a:pPr algn="l"/>
            <a:endParaRPr lang="en-IN" dirty="0">
              <a:solidFill>
                <a:srgbClr val="444444"/>
              </a:solidFill>
              <a:latin typeface="Arial" panose="020B0604020202020204" pitchFamily="34" charset="0"/>
            </a:endParaRPr>
          </a:p>
          <a:p>
            <a:pPr algn="l"/>
            <a:r>
              <a:rPr lang="en-IN" sz="1400" dirty="0">
                <a:solidFill>
                  <a:srgbClr val="444444"/>
                </a:solidFill>
                <a:latin typeface="Arial" panose="020B0604020202020204" pitchFamily="34" charset="0"/>
              </a:rPr>
              <a:t>Even the banks are having the CCTV cameras, they are used to do the reactive analysis. </a:t>
            </a:r>
          </a:p>
          <a:p>
            <a:pPr algn="l"/>
            <a:endParaRPr lang="en-IN" sz="1400" dirty="0">
              <a:solidFill>
                <a:srgbClr val="444444"/>
              </a:solidFill>
              <a:latin typeface="Arial" panose="020B0604020202020204" pitchFamily="34"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Not just the banks but any customer facing business can be benefitted with the solution.</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 solution helps in</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1400" b="0" i="0" u="none" strike="noStrike" cap="none" dirty="0">
                <a:solidFill>
                  <a:srgbClr val="222222"/>
                </a:solidFill>
                <a:highlight>
                  <a:srgbClr val="FFFFFF"/>
                </a:highlight>
                <a:latin typeface="Lato"/>
                <a:ea typeface="Lato"/>
                <a:cs typeface="Lato"/>
                <a:sym typeface="Lato"/>
              </a:rPr>
              <a:t>Understanding the staffs behaviour, monitoring their action</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1400" b="0" i="0" u="none" strike="noStrike" cap="none" dirty="0">
                <a:solidFill>
                  <a:srgbClr val="222222"/>
                </a:solidFill>
                <a:highlight>
                  <a:srgbClr val="FFFFFF"/>
                </a:highlight>
                <a:latin typeface="Lato"/>
                <a:ea typeface="Lato"/>
                <a:cs typeface="Lato"/>
                <a:sym typeface="Lato"/>
              </a:rPr>
              <a:t>Understanding the visitors and find whether they have any relationship with the business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dirty="0">
                <a:solidFill>
                  <a:srgbClr val="222222"/>
                </a:solidFill>
                <a:highlight>
                  <a:srgbClr val="FFFFFF"/>
                </a:highlight>
                <a:latin typeface="Lato"/>
                <a:ea typeface="Lato"/>
                <a:cs typeface="Lato"/>
                <a:sym typeface="Lato"/>
              </a:rPr>
              <a:t>If new visitors are there, that is an opportunity to establish a deal</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1400" b="0" i="0" u="none" strike="noStrike" cap="none" dirty="0">
                <a:solidFill>
                  <a:srgbClr val="222222"/>
                </a:solidFill>
                <a:highlight>
                  <a:srgbClr val="FFFFFF"/>
                </a:highlight>
                <a:latin typeface="Lato"/>
                <a:ea typeface="Lato"/>
                <a:cs typeface="Lato"/>
                <a:sym typeface="Lato"/>
              </a:rPr>
              <a:t>Understanding the risk in proactive way</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dirty="0">
                <a:solidFill>
                  <a:srgbClr val="222222"/>
                </a:solidFill>
                <a:highlight>
                  <a:srgbClr val="FFFFFF"/>
                </a:highlight>
                <a:latin typeface="Lato"/>
                <a:ea typeface="Lato"/>
                <a:cs typeface="Lato"/>
                <a:sym typeface="Lato"/>
              </a:rPr>
              <a:t>Shift from knowing your customer to understand your customer</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this is more of specific business oriented, there is no a single solution to fit all is available. </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a:solidFill>
                  <a:srgbClr val="4A4548"/>
                </a:solidFill>
                <a:highlight>
                  <a:srgbClr val="FFFFFF"/>
                </a:highlight>
              </a:rPr>
              <a:t>Azure tools or resources which are likely to be used by you for the prototype, if your idea gets selected</a:t>
            </a:r>
            <a:endParaRPr sz="1400"/>
          </a:p>
        </p:txBody>
      </p:sp>
      <p:pic>
        <p:nvPicPr>
          <p:cNvPr id="2" name="Picture 6" descr="Video Indexer (V2) - Connectors | Microsoft Docs">
            <a:extLst>
              <a:ext uri="{FF2B5EF4-FFF2-40B4-BE49-F238E27FC236}">
                <a16:creationId xmlns:a16="http://schemas.microsoft.com/office/drawing/2014/main" id="{CB1B4B9B-DDFC-7ADD-FD3E-A4AF1CB1F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873" y="3748832"/>
            <a:ext cx="749674" cy="7496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43D2E7-255F-3117-40E3-339D67A8428C}"/>
              </a:ext>
            </a:extLst>
          </p:cNvPr>
          <p:cNvSpPr txBox="1"/>
          <p:nvPr/>
        </p:nvSpPr>
        <p:spPr>
          <a:xfrm>
            <a:off x="3316383" y="4498506"/>
            <a:ext cx="1900362" cy="276999"/>
          </a:xfrm>
          <a:prstGeom prst="rect">
            <a:avLst/>
          </a:prstGeom>
          <a:noFill/>
        </p:spPr>
        <p:txBody>
          <a:bodyPr wrap="square" rtlCol="0">
            <a:spAutoFit/>
          </a:bodyPr>
          <a:lstStyle/>
          <a:p>
            <a:pPr algn="ctr"/>
            <a:r>
              <a:rPr lang="en-IN" sz="1200" dirty="0"/>
              <a:t>Azure Video Indexer</a:t>
            </a:r>
          </a:p>
        </p:txBody>
      </p:sp>
      <p:pic>
        <p:nvPicPr>
          <p:cNvPr id="4" name="Graphic 3">
            <a:extLst>
              <a:ext uri="{FF2B5EF4-FFF2-40B4-BE49-F238E27FC236}">
                <a16:creationId xmlns:a16="http://schemas.microsoft.com/office/drawing/2014/main" id="{6F691BAE-C647-5CD3-11D1-DBCCBDEEE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7257" y="3357438"/>
            <a:ext cx="806643" cy="806643"/>
          </a:xfrm>
          <a:prstGeom prst="rect">
            <a:avLst/>
          </a:prstGeom>
        </p:spPr>
      </p:pic>
      <p:sp>
        <p:nvSpPr>
          <p:cNvPr id="5" name="TextBox 4">
            <a:extLst>
              <a:ext uri="{FF2B5EF4-FFF2-40B4-BE49-F238E27FC236}">
                <a16:creationId xmlns:a16="http://schemas.microsoft.com/office/drawing/2014/main" id="{0CDC5905-5800-55C5-ECCD-76F8EE07C23A}"/>
              </a:ext>
            </a:extLst>
          </p:cNvPr>
          <p:cNvSpPr txBox="1"/>
          <p:nvPr/>
        </p:nvSpPr>
        <p:spPr>
          <a:xfrm>
            <a:off x="1163631" y="4172564"/>
            <a:ext cx="1332408" cy="276999"/>
          </a:xfrm>
          <a:prstGeom prst="rect">
            <a:avLst/>
          </a:prstGeom>
          <a:noFill/>
        </p:spPr>
        <p:txBody>
          <a:bodyPr wrap="square" rtlCol="0">
            <a:spAutoFit/>
          </a:bodyPr>
          <a:lstStyle/>
          <a:p>
            <a:pPr algn="ctr"/>
            <a:r>
              <a:rPr lang="en-IN" sz="1200" dirty="0"/>
              <a:t>Azure Logic App</a:t>
            </a:r>
          </a:p>
        </p:txBody>
      </p:sp>
      <p:pic>
        <p:nvPicPr>
          <p:cNvPr id="6" name="Picture 2" descr="Connecting your own Hadoop or Spark to Azure Data Lake Store | by Amit  Kulkarni | Azure Data Lake | Medium">
            <a:extLst>
              <a:ext uri="{FF2B5EF4-FFF2-40B4-BE49-F238E27FC236}">
                <a16:creationId xmlns:a16="http://schemas.microsoft.com/office/drawing/2014/main" id="{ABC5E3B0-81F1-927B-7CA8-F02596977B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9152" y="2480394"/>
            <a:ext cx="882343" cy="4632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EFDD00-15E2-2D29-D5F8-676FED1E9714}"/>
              </a:ext>
            </a:extLst>
          </p:cNvPr>
          <p:cNvSpPr txBox="1"/>
          <p:nvPr/>
        </p:nvSpPr>
        <p:spPr>
          <a:xfrm>
            <a:off x="5437870" y="3282888"/>
            <a:ext cx="1631208" cy="276999"/>
          </a:xfrm>
          <a:prstGeom prst="rect">
            <a:avLst/>
          </a:prstGeom>
          <a:noFill/>
        </p:spPr>
        <p:txBody>
          <a:bodyPr wrap="square" rtlCol="0">
            <a:spAutoFit/>
          </a:bodyPr>
          <a:lstStyle/>
          <a:p>
            <a:pPr algn="ctr"/>
            <a:r>
              <a:rPr lang="en-IN" sz="1200" dirty="0"/>
              <a:t>Azure Cosmos DB</a:t>
            </a:r>
          </a:p>
        </p:txBody>
      </p:sp>
      <p:sp>
        <p:nvSpPr>
          <p:cNvPr id="10" name="TextBox 9">
            <a:extLst>
              <a:ext uri="{FF2B5EF4-FFF2-40B4-BE49-F238E27FC236}">
                <a16:creationId xmlns:a16="http://schemas.microsoft.com/office/drawing/2014/main" id="{1BD3C443-77F0-8AE9-3848-E951AF0E93BD}"/>
              </a:ext>
            </a:extLst>
          </p:cNvPr>
          <p:cNvSpPr txBox="1"/>
          <p:nvPr/>
        </p:nvSpPr>
        <p:spPr>
          <a:xfrm>
            <a:off x="1030523" y="2966938"/>
            <a:ext cx="1504682" cy="276999"/>
          </a:xfrm>
          <a:prstGeom prst="rect">
            <a:avLst/>
          </a:prstGeom>
          <a:noFill/>
        </p:spPr>
        <p:txBody>
          <a:bodyPr wrap="square" rtlCol="0">
            <a:spAutoFit/>
          </a:bodyPr>
          <a:lstStyle/>
          <a:p>
            <a:pPr algn="ctr"/>
            <a:r>
              <a:rPr lang="en-IN" sz="1200" dirty="0"/>
              <a:t>Data Lake Store</a:t>
            </a:r>
          </a:p>
        </p:txBody>
      </p:sp>
      <p:pic>
        <p:nvPicPr>
          <p:cNvPr id="11" name="Graphic 10">
            <a:extLst>
              <a:ext uri="{FF2B5EF4-FFF2-40B4-BE49-F238E27FC236}">
                <a16:creationId xmlns:a16="http://schemas.microsoft.com/office/drawing/2014/main" id="{06D52DBA-8D54-FAC8-8586-8A15CE278A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4328" y="2604859"/>
            <a:ext cx="677529" cy="677529"/>
          </a:xfrm>
          <a:prstGeom prst="rect">
            <a:avLst/>
          </a:prstGeom>
        </p:spPr>
      </p:pic>
      <p:pic>
        <p:nvPicPr>
          <p:cNvPr id="8" name="Picture 8" descr="Придбати Power BI Desktop – Microsoft Store (uk-UA)">
            <a:extLst>
              <a:ext uri="{FF2B5EF4-FFF2-40B4-BE49-F238E27FC236}">
                <a16:creationId xmlns:a16="http://schemas.microsoft.com/office/drawing/2014/main" id="{0B1F5E6E-40A3-A3CC-A7F4-7B1E2F383E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9078" y="2638823"/>
            <a:ext cx="1474730" cy="14747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A8CB91E-CB12-6EB2-23EF-E463BB11AE98}"/>
              </a:ext>
            </a:extLst>
          </p:cNvPr>
          <p:cNvSpPr txBox="1"/>
          <p:nvPr/>
        </p:nvSpPr>
        <p:spPr>
          <a:xfrm>
            <a:off x="7006588" y="3817675"/>
            <a:ext cx="1631208" cy="276999"/>
          </a:xfrm>
          <a:prstGeom prst="rect">
            <a:avLst/>
          </a:prstGeom>
          <a:noFill/>
        </p:spPr>
        <p:txBody>
          <a:bodyPr wrap="square" rtlCol="0">
            <a:spAutoFit/>
          </a:bodyPr>
          <a:lstStyle/>
          <a:p>
            <a:pPr algn="ctr"/>
            <a:r>
              <a:rPr lang="en-IN" sz="1200" dirty="0"/>
              <a:t>Power BI</a:t>
            </a:r>
          </a:p>
        </p:txBody>
      </p:sp>
      <p:pic>
        <p:nvPicPr>
          <p:cNvPr id="13" name="Graphic 12">
            <a:extLst>
              <a:ext uri="{FF2B5EF4-FFF2-40B4-BE49-F238E27FC236}">
                <a16:creationId xmlns:a16="http://schemas.microsoft.com/office/drawing/2014/main" id="{1AECAA16-60BD-4307-FBC1-7FE208591A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59320" y="2511911"/>
            <a:ext cx="749674" cy="749674"/>
          </a:xfrm>
          <a:prstGeom prst="rect">
            <a:avLst/>
          </a:prstGeom>
        </p:spPr>
      </p:pic>
      <p:sp>
        <p:nvSpPr>
          <p:cNvPr id="14" name="TextBox 13">
            <a:extLst>
              <a:ext uri="{FF2B5EF4-FFF2-40B4-BE49-F238E27FC236}">
                <a16:creationId xmlns:a16="http://schemas.microsoft.com/office/drawing/2014/main" id="{282F8D89-D459-CCAC-71E7-11F90D7AA481}"/>
              </a:ext>
            </a:extLst>
          </p:cNvPr>
          <p:cNvSpPr txBox="1"/>
          <p:nvPr/>
        </p:nvSpPr>
        <p:spPr>
          <a:xfrm>
            <a:off x="3316383" y="3194834"/>
            <a:ext cx="1900362" cy="276999"/>
          </a:xfrm>
          <a:prstGeom prst="rect">
            <a:avLst/>
          </a:prstGeom>
          <a:noFill/>
        </p:spPr>
        <p:txBody>
          <a:bodyPr wrap="square" rtlCol="0">
            <a:spAutoFit/>
          </a:bodyPr>
          <a:lstStyle/>
          <a:p>
            <a:pPr algn="ctr"/>
            <a:r>
              <a:rPr lang="en-IN" sz="1200" dirty="0"/>
              <a:t>Azure Cognitive 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63" name="Picture 62">
            <a:extLst>
              <a:ext uri="{FF2B5EF4-FFF2-40B4-BE49-F238E27FC236}">
                <a16:creationId xmlns:a16="http://schemas.microsoft.com/office/drawing/2014/main" id="{5D9F47A9-B9F6-F039-1587-D710F30C5FC2}"/>
              </a:ext>
            </a:extLst>
          </p:cNvPr>
          <p:cNvPicPr>
            <a:picLocks noChangeAspect="1"/>
          </p:cNvPicPr>
          <p:nvPr/>
        </p:nvPicPr>
        <p:blipFill>
          <a:blip r:embed="rId3"/>
          <a:stretch>
            <a:fillRect/>
          </a:stretch>
        </p:blipFill>
        <p:spPr>
          <a:xfrm>
            <a:off x="357673" y="1792224"/>
            <a:ext cx="8428653" cy="27733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is your solution better than alternatives and how do you plan to build adoption?</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How far it can go?</a:t>
            </a:r>
            <a:endParaRPr sz="1400" b="0" i="0" u="none" strike="noStrike" cap="none">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2466</TotalTime>
  <Words>385</Words>
  <Application>Microsoft Office PowerPoint</Application>
  <PresentationFormat>On-screen Show (16:9)</PresentationFormat>
  <Paragraphs>44</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Trebuchet MS</vt:lpstr>
      <vt:lpstr>Arial</vt:lpstr>
      <vt:lpstr>Lato</vt:lpstr>
      <vt:lpstr>Lato Black</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Prasant Nanda (PNA.DK)</cp:lastModifiedBy>
  <cp:revision>7</cp:revision>
  <dcterms:modified xsi:type="dcterms:W3CDTF">2022-09-11T06:32:43Z</dcterms:modified>
</cp:coreProperties>
</file>