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4" r:id="rId2"/>
  </p:sldMasterIdLst>
  <p:notesMasterIdLst>
    <p:notesMasterId r:id="rId12"/>
  </p:notesMasterIdLst>
  <p:sldIdLst>
    <p:sldId id="256" r:id="rId3"/>
    <p:sldId id="257" r:id="rId4"/>
    <p:sldId id="258" r:id="rId5"/>
    <p:sldId id="259" r:id="rId6"/>
    <p:sldId id="260" r:id="rId7"/>
    <p:sldId id="261" r:id="rId8"/>
    <p:sldId id="262" r:id="rId9"/>
    <p:sldId id="263" r:id="rId10"/>
    <p:sldId id="264" r:id="rId11"/>
  </p:sldIdLst>
  <p:sldSz cx="9144000" cy="5143500" type="screen16x9"/>
  <p:notesSz cx="6858000" cy="9144000"/>
  <p:embeddedFontLst>
    <p:embeddedFont>
      <p:font typeface="Lato" panose="020F0502020204030203" pitchFamily="34" charset="0"/>
      <p:regular r:id="rId13"/>
      <p:bold r:id="rId14"/>
      <p:italic r:id="rId15"/>
      <p:boldItalic r:id="rId16"/>
    </p:embeddedFont>
    <p:embeddedFont>
      <p:font typeface="Lato Black" panose="020F0502020204030203" pitchFamily="34" charset="0"/>
      <p:bold r:id="rId17"/>
      <p:boldItalic r:id="rId18"/>
    </p:embeddedFont>
    <p:embeddedFont>
      <p:font typeface="Trebuchet MS" panose="020B0603020202020204" pitchFamily="3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g4ID0MW+58A5oAZz0iuzSAYbU9/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3" d="100"/>
          <a:sy n="123" d="100"/>
        </p:scale>
        <p:origin x="29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font" Target="fonts/font9.fntdata"/><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font" Target="fonts/font3.fntdata"/><Relationship Id="rId23" Type="http://customschemas.google.com/relationships/presentationmetadata" Target="metadata"/><Relationship Id="rId10" Type="http://schemas.openxmlformats.org/officeDocument/2006/relationships/slide" Target="slides/slide8.xml"/><Relationship Id="rId19" Type="http://schemas.openxmlformats.org/officeDocument/2006/relationships/font" Target="fonts/font7.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
        <p:cNvGrpSpPr/>
        <p:nvPr/>
      </p:nvGrpSpPr>
      <p:grpSpPr>
        <a:xfrm>
          <a:off x="0" y="0"/>
          <a:ext cx="0" cy="0"/>
          <a:chOff x="0" y="0"/>
          <a:chExt cx="0" cy="0"/>
        </a:xfrm>
      </p:grpSpPr>
      <p:sp>
        <p:nvSpPr>
          <p:cNvPr id="9" name="Google Shape;9;p1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 name="Google Shape;10;p1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8" name="Google Shape;78;p23"/>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79" name="Google Shape;79;p23"/>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0" name="Google Shape;80;p2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83"/>
        <p:cNvGrpSpPr/>
        <p:nvPr/>
      </p:nvGrpSpPr>
      <p:grpSpPr>
        <a:xfrm>
          <a:off x="0" y="0"/>
          <a:ext cx="0" cy="0"/>
          <a:chOff x="0" y="0"/>
          <a:chExt cx="0" cy="0"/>
        </a:xfrm>
      </p:grpSpPr>
      <p:sp>
        <p:nvSpPr>
          <p:cNvPr id="84" name="Google Shape;84;p24"/>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5" name="Google Shape;85;p2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0" name="Google Shape;90;p25"/>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1" name="Google Shape;91;p2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6" name="Google Shape;96;p26"/>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7" name="Google Shape;97;p2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6" name="Google Shape;106;p2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09" name="Google Shape;109;p28"/>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9"/>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13" name="Google Shape;113;p2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16" name="Google Shape;116;p29"/>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30"/>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20" name="Google Shape;120;p3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23" name="Google Shape;123;p30"/>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1"/>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pic>
        <p:nvPicPr>
          <p:cNvPr id="127" name="Google Shape;127;p3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0" name="Google Shape;130;p31"/>
          <p:cNvSpPr txBox="1">
            <a:spLocks noGrp="1"/>
          </p:cNvSpPr>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131"/>
        <p:cNvGrpSpPr/>
        <p:nvPr/>
      </p:nvGrpSpPr>
      <p:grpSpPr>
        <a:xfrm>
          <a:off x="0" y="0"/>
          <a:ext cx="0" cy="0"/>
          <a:chOff x="0" y="0"/>
          <a:chExt cx="0" cy="0"/>
        </a:xfrm>
      </p:grpSpPr>
      <p:pic>
        <p:nvPicPr>
          <p:cNvPr id="132" name="Google Shape;132;p3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32"/>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37" name="Google Shape;137;p32"/>
          <p:cNvSpPr txBox="1">
            <a:spLocks noGrp="1"/>
          </p:cNvSpPr>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 name="Shape 18"/>
        <p:cNvGrpSpPr/>
        <p:nvPr/>
      </p:nvGrpSpPr>
      <p:grpSpPr>
        <a:xfrm>
          <a:off x="0" y="0"/>
          <a:ext cx="0" cy="0"/>
          <a:chOff x="0" y="0"/>
          <a:chExt cx="0" cy="0"/>
        </a:xfrm>
      </p:grpSpPr>
      <p:sp>
        <p:nvSpPr>
          <p:cNvPr id="19" name="Google Shape;19;p15"/>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138"/>
        <p:cNvGrpSpPr/>
        <p:nvPr/>
      </p:nvGrpSpPr>
      <p:grpSpPr>
        <a:xfrm>
          <a:off x="0" y="0"/>
          <a:ext cx="0" cy="0"/>
          <a:chOff x="0" y="0"/>
          <a:chExt cx="0" cy="0"/>
        </a:xfrm>
      </p:grpSpPr>
      <p:pic>
        <p:nvPicPr>
          <p:cNvPr id="139" name="Google Shape;139;p3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3"/>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44" name="Google Shape;144;p33"/>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34"/>
          <p:cNvSpPr txBox="1">
            <a:spLocks noGrp="1"/>
          </p:cNvSpPr>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48" name="Google Shape;148;p3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9" name="Google Shape;14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2"/>
        <p:cNvGrpSpPr/>
        <p:nvPr/>
      </p:nvGrpSpPr>
      <p:grpSpPr>
        <a:xfrm>
          <a:off x="0" y="0"/>
          <a:ext cx="0" cy="0"/>
          <a:chOff x="0" y="0"/>
          <a:chExt cx="0" cy="0"/>
        </a:xfrm>
      </p:grpSpPr>
      <p:sp>
        <p:nvSpPr>
          <p:cNvPr id="153" name="Google Shape;153;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154" name="Google Shape;154;p3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13"/>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67" name="Google Shape;167;p13"/>
          <p:cNvPicPr preferRelativeResize="0"/>
          <p:nvPr/>
        </p:nvPicPr>
        <p:blipFill rotWithShape="1">
          <a:blip r:embed="rId3">
            <a:alphaModFix/>
          </a:blip>
          <a:srcRect/>
          <a:stretch/>
        </p:blipFill>
        <p:spPr>
          <a:xfrm>
            <a:off x="551438" y="509891"/>
            <a:ext cx="1356876" cy="339219"/>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sp>
        <p:nvSpPr>
          <p:cNvPr id="169" name="Google Shape;169;p3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172" name="Google Shape;172;p38"/>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9"/>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alphaModFix/>
          </a:blip>
          <a:stretch>
            <a:fillRect/>
          </a:stretch>
        </a:blip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7" name="Google Shape;177;p40"/>
          <p:cNvSpPr txBox="1">
            <a:spLocks noGrp="1"/>
          </p:cNvSpPr>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alphaModFix/>
          </a:blip>
          <a:stretch>
            <a:fillRect/>
          </a:stretch>
        </a:blipFill>
        <a:effectLst/>
      </p:bgPr>
    </p:bg>
    <p:spTree>
      <p:nvGrpSpPr>
        <p:cNvPr id="1" name="Shape 178"/>
        <p:cNvGrpSpPr/>
        <p:nvPr/>
      </p:nvGrpSpPr>
      <p:grpSpPr>
        <a:xfrm>
          <a:off x="0" y="0"/>
          <a:ext cx="0" cy="0"/>
          <a:chOff x="0" y="0"/>
          <a:chExt cx="0" cy="0"/>
        </a:xfrm>
      </p:grpSpPr>
      <p:pic>
        <p:nvPicPr>
          <p:cNvPr id="179" name="Google Shape;179;p41"/>
          <p:cNvPicPr preferRelativeResize="0"/>
          <p:nvPr/>
        </p:nvPicPr>
        <p:blipFill rotWithShape="1">
          <a:blip r:embed="rId3">
            <a:alphaModFix/>
          </a:blip>
          <a:srcRect/>
          <a:stretch/>
        </p:blipFill>
        <p:spPr>
          <a:xfrm>
            <a:off x="3619500" y="2095500"/>
            <a:ext cx="1905000" cy="47625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0"/>
        <p:cNvGrpSpPr/>
        <p:nvPr/>
      </p:nvGrpSpPr>
      <p:grpSpPr>
        <a:xfrm>
          <a:off x="0" y="0"/>
          <a:ext cx="0" cy="0"/>
          <a:chOff x="0" y="0"/>
          <a:chExt cx="0" cy="0"/>
        </a:xfrm>
      </p:grpSpPr>
      <p:pic>
        <p:nvPicPr>
          <p:cNvPr id="21" name="Google Shape;21;p16"/>
          <p:cNvPicPr preferRelativeResize="0"/>
          <p:nvPr/>
        </p:nvPicPr>
        <p:blipFill rotWithShape="1">
          <a:blip r:embed="rId2">
            <a:alphaModFix/>
          </a:blip>
          <a:srcRect/>
          <a:stretch/>
        </p:blipFill>
        <p:spPr>
          <a:xfrm>
            <a:off x="3619500" y="2333625"/>
            <a:ext cx="1905000" cy="476250"/>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83" name="Google Shape;183;p42"/>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84" name="Google Shape;184;p42"/>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85" name="Google Shape;185;p42"/>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86" name="Google Shape;186;p4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90" name="Google Shape;190;p43"/>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1" name="Google Shape;191;p43"/>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92" name="Google Shape;192;p43"/>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93" name="Google Shape;193;p43"/>
          <p:cNvPicPr preferRelativeResize="0"/>
          <p:nvPr/>
        </p:nvPicPr>
        <p:blipFill rotWithShape="1">
          <a:blip r:embed="rId2">
            <a:alphaModFix/>
          </a:blip>
          <a:srcRect/>
          <a:stretch/>
        </p:blipFill>
        <p:spPr>
          <a:xfrm>
            <a:off x="756" y="4949090"/>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6" name="Google Shape;196;p44"/>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197" name="Google Shape;197;p4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98" name="Google Shape;198;p44"/>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01" name="Google Shape;201;p44"/>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02" name="Google Shape;202;p44"/>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03" name="Google Shape;203;p44"/>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204"/>
        <p:cNvGrpSpPr/>
        <p:nvPr/>
      </p:nvGrpSpPr>
      <p:grpSpPr>
        <a:xfrm>
          <a:off x="0" y="0"/>
          <a:ext cx="0" cy="0"/>
          <a:chOff x="0" y="0"/>
          <a:chExt cx="0" cy="0"/>
        </a:xfrm>
      </p:grpSpPr>
      <p:sp>
        <p:nvSpPr>
          <p:cNvPr id="205" name="Google Shape;205;p4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06" name="Google Shape;206;p45"/>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07" name="Google Shape;207;p4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08" name="Google Shape;208;p45"/>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11" name="Google Shape;211;p45"/>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2" name="Google Shape;212;p45"/>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13" name="Google Shape;213;p45"/>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4" name="Google Shape;214;p45"/>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15" name="Google Shape;215;p4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216"/>
        <p:cNvGrpSpPr/>
        <p:nvPr/>
      </p:nvGrpSpPr>
      <p:grpSpPr>
        <a:xfrm>
          <a:off x="0" y="0"/>
          <a:ext cx="0" cy="0"/>
          <a:chOff x="0" y="0"/>
          <a:chExt cx="0" cy="0"/>
        </a:xfrm>
      </p:grpSpPr>
      <p:sp>
        <p:nvSpPr>
          <p:cNvPr id="217" name="Google Shape;217;p46"/>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218" name="Google Shape;218;p4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19" name="Google Shape;219;p46"/>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22" name="Google Shape;222;p46"/>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3" name="Google Shape;223;p46"/>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4" name="Google Shape;224;p46"/>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5" name="Google Shape;225;p46"/>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6" name="Google Shape;226;p46"/>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7" name="Google Shape;227;p46"/>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8" name="Google Shape;228;p46"/>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29" name="Google Shape;229;p4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230"/>
        <p:cNvGrpSpPr/>
        <p:nvPr/>
      </p:nvGrpSpPr>
      <p:grpSpPr>
        <a:xfrm>
          <a:off x="0" y="0"/>
          <a:ext cx="0" cy="0"/>
          <a:chOff x="0" y="0"/>
          <a:chExt cx="0" cy="0"/>
        </a:xfrm>
      </p:grpSpPr>
      <p:sp>
        <p:nvSpPr>
          <p:cNvPr id="231" name="Google Shape;231;p47"/>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32" name="Google Shape;232;p47"/>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33" name="Google Shape;233;p47"/>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34" name="Google Shape;234;p4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37" name="Google Shape;237;p4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40" name="Google Shape;240;p48"/>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241" name="Google Shape;241;p48"/>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2" name="Google Shape;242;p4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45" name="Google Shape;245;p4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246"/>
        <p:cNvGrpSpPr/>
        <p:nvPr/>
      </p:nvGrpSpPr>
      <p:grpSpPr>
        <a:xfrm>
          <a:off x="0" y="0"/>
          <a:ext cx="0" cy="0"/>
          <a:chOff x="0" y="0"/>
          <a:chExt cx="0" cy="0"/>
        </a:xfrm>
      </p:grpSpPr>
      <p:sp>
        <p:nvSpPr>
          <p:cNvPr id="247" name="Google Shape;247;p49"/>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8" name="Google Shape;248;p4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1" name="Google Shape;251;p4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252"/>
        <p:cNvGrpSpPr/>
        <p:nvPr/>
      </p:nvGrpSpPr>
      <p:grpSpPr>
        <a:xfrm>
          <a:off x="0" y="0"/>
          <a:ext cx="0" cy="0"/>
          <a:chOff x="0" y="0"/>
          <a:chExt cx="0" cy="0"/>
        </a:xfrm>
      </p:grpSpPr>
      <p:sp>
        <p:nvSpPr>
          <p:cNvPr id="253" name="Google Shape;253;p5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54" name="Google Shape;254;p50"/>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55" name="Google Shape;255;p5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8" name="Google Shape;258;p5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259"/>
        <p:cNvGrpSpPr/>
        <p:nvPr/>
      </p:nvGrpSpPr>
      <p:grpSpPr>
        <a:xfrm>
          <a:off x="0" y="0"/>
          <a:ext cx="0" cy="0"/>
          <a:chOff x="0" y="0"/>
          <a:chExt cx="0" cy="0"/>
        </a:xfrm>
      </p:grpSpPr>
      <p:sp>
        <p:nvSpPr>
          <p:cNvPr id="260" name="Google Shape;260;p5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61" name="Google Shape;261;p51"/>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62" name="Google Shape;262;p5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65" name="Google Shape;265;p51"/>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22"/>
        <p:cNvGrpSpPr/>
        <p:nvPr/>
      </p:nvGrpSpPr>
      <p:grpSpPr>
        <a:xfrm>
          <a:off x="0" y="0"/>
          <a:ext cx="0" cy="0"/>
          <a:chOff x="0" y="0"/>
          <a:chExt cx="0" cy="0"/>
        </a:xfrm>
      </p:grpSpPr>
      <p:pic>
        <p:nvPicPr>
          <p:cNvPr id="23" name="Google Shape;23;p1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6" name="Google Shape;26;p17"/>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7" name="Google Shape;27;p17"/>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8" name="Google Shape;28;p17"/>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266"/>
        <p:cNvGrpSpPr/>
        <p:nvPr/>
      </p:nvGrpSpPr>
      <p:grpSpPr>
        <a:xfrm>
          <a:off x="0" y="0"/>
          <a:ext cx="0" cy="0"/>
          <a:chOff x="0" y="0"/>
          <a:chExt cx="0" cy="0"/>
        </a:xfrm>
      </p:grpSpPr>
      <p:sp>
        <p:nvSpPr>
          <p:cNvPr id="267" name="Google Shape;267;p5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pic>
        <p:nvPicPr>
          <p:cNvPr id="269" name="Google Shape;269;p5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270"/>
        <p:cNvGrpSpPr/>
        <p:nvPr/>
      </p:nvGrpSpPr>
      <p:grpSpPr>
        <a:xfrm>
          <a:off x="0" y="0"/>
          <a:ext cx="0" cy="0"/>
          <a:chOff x="0" y="0"/>
          <a:chExt cx="0" cy="0"/>
        </a:xfrm>
      </p:grpSpPr>
      <p:sp>
        <p:nvSpPr>
          <p:cNvPr id="271" name="Google Shape;271;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273" name="Google Shape;273;p5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274"/>
        <p:cNvGrpSpPr/>
        <p:nvPr/>
      </p:nvGrpSpPr>
      <p:grpSpPr>
        <a:xfrm>
          <a:off x="0" y="0"/>
          <a:ext cx="0" cy="0"/>
          <a:chOff x="0" y="0"/>
          <a:chExt cx="0" cy="0"/>
        </a:xfrm>
      </p:grpSpPr>
      <p:pic>
        <p:nvPicPr>
          <p:cNvPr id="275" name="Google Shape;275;p5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55"/>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79" name="Google Shape;279;p5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82" name="Google Shape;282;p55"/>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283" name="Google Shape;283;p5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56"/>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87" name="Google Shape;287;p5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0" name="Google Shape;290;p56"/>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1" name="Google Shape;291;p5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57"/>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95" name="Google Shape;295;p5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8" name="Google Shape;298;p57"/>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9" name="Google Shape;299;p5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300"/>
        <p:cNvGrpSpPr/>
        <p:nvPr/>
      </p:nvGrpSpPr>
      <p:grpSpPr>
        <a:xfrm>
          <a:off x="0" y="0"/>
          <a:ext cx="0" cy="0"/>
          <a:chOff x="0" y="0"/>
          <a:chExt cx="0" cy="0"/>
        </a:xfrm>
      </p:grpSpPr>
      <p:pic>
        <p:nvPicPr>
          <p:cNvPr id="301" name="Google Shape;301;p5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5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306" name="Google Shape;306;p58"/>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pic>
        <p:nvPicPr>
          <p:cNvPr id="307" name="Google Shape;307;p5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310" name="Google Shape;310;p5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3" name="Google Shape;313;p5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314"/>
        <p:cNvGrpSpPr/>
        <p:nvPr/>
      </p:nvGrpSpPr>
      <p:grpSpPr>
        <a:xfrm>
          <a:off x="0" y="0"/>
          <a:ext cx="0" cy="0"/>
          <a:chOff x="0" y="0"/>
          <a:chExt cx="0" cy="0"/>
        </a:xfrm>
      </p:grpSpPr>
      <p:pic>
        <p:nvPicPr>
          <p:cNvPr id="315" name="Google Shape;315;p6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8" name="Google Shape;318;p6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 India Ink" type="blank">
  <p:cSld name="BLANK">
    <p:spTree>
      <p:nvGrpSpPr>
        <p:cNvPr id="1"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1" name="Google Shape;321;p61"/>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29"/>
        <p:cNvGrpSpPr/>
        <p:nvPr/>
      </p:nvGrpSpPr>
      <p:grpSpPr>
        <a:xfrm>
          <a:off x="0" y="0"/>
          <a:ext cx="0" cy="0"/>
          <a:chOff x="0" y="0"/>
          <a:chExt cx="0" cy="0"/>
        </a:xfrm>
      </p:grpSpPr>
      <p:pic>
        <p:nvPicPr>
          <p:cNvPr id="30" name="Google Shape;30;p1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3" name="Google Shape;33;p18"/>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4" name="Google Shape;34;p18"/>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35" name="Google Shape;35;p18"/>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4" name="Google Shape;324;p6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27" name="Google Shape;327;p6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30" name="Google Shape;330;p6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33" name="Google Shape;333;p65"/>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8" name="Google Shape;38;p19"/>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39" name="Google Shape;39;p1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0" name="Google Shape;40;p19"/>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43" name="Google Shape;43;p19"/>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44" name="Google Shape;44;p19"/>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47" name="Google Shape;47;p20"/>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48" name="Google Shape;48;p2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9" name="Google Shape;49;p20"/>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52" name="Google Shape;52;p20"/>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3" name="Google Shape;53;p20"/>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4" name="Google Shape;54;p20"/>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5" name="Google Shape;55;p20"/>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56"/>
        <p:cNvGrpSpPr/>
        <p:nvPr/>
      </p:nvGrpSpPr>
      <p:grpSpPr>
        <a:xfrm>
          <a:off x="0" y="0"/>
          <a:ext cx="0" cy="0"/>
          <a:chOff x="0" y="0"/>
          <a:chExt cx="0" cy="0"/>
        </a:xfrm>
      </p:grpSpPr>
      <p:sp>
        <p:nvSpPr>
          <p:cNvPr id="57" name="Google Shape;57;p21"/>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58" name="Google Shape;58;p2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59" name="Google Shape;59;p21"/>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62" name="Google Shape;62;p21"/>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3" name="Google Shape;63;p21"/>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4" name="Google Shape;64;p21"/>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5" name="Google Shape;65;p21"/>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6" name="Google Shape;66;p21"/>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7" name="Google Shape;67;p21"/>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8" name="Google Shape;68;p21"/>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1" name="Google Shape;71;p22"/>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72" name="Google Shape;72;p22"/>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73" name="Google Shape;73;p2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26" Type="http://schemas.openxmlformats.org/officeDocument/2006/relationships/slideLayout" Target="../slideLayouts/slideLayout50.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5" Type="http://schemas.openxmlformats.org/officeDocument/2006/relationships/slideLayout" Target="../slideLayouts/slideLayout49.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29" Type="http://schemas.openxmlformats.org/officeDocument/2006/relationships/slideLayout" Target="../slideLayouts/slideLayout53.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24" Type="http://schemas.openxmlformats.org/officeDocument/2006/relationships/slideLayout" Target="../slideLayouts/slideLayout48.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slideLayout" Target="../slideLayouts/slideLayout47.xml"/><Relationship Id="rId28" Type="http://schemas.openxmlformats.org/officeDocument/2006/relationships/slideLayout" Target="../slideLayouts/slideLayout52.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slideLayout" Target="../slideLayouts/slideLayout46.xml"/><Relationship Id="rId27" Type="http://schemas.openxmlformats.org/officeDocument/2006/relationships/slideLayout" Target="../slideLayouts/slideLayout51.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 id="2147483671" r:id="rId22"/>
    <p:sldLayoutId id="2147483672" r:id="rId23"/>
    <p:sldLayoutId id="2147483673" r:id="rId2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63" name="Google Shape;163;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0.png"/><Relationship Id="rId11" Type="http://schemas.openxmlformats.org/officeDocument/2006/relationships/image" Target="../media/image15.svg"/><Relationship Id="rId5" Type="http://schemas.openxmlformats.org/officeDocument/2006/relationships/image" Target="../media/image9.sv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37"/>
        <p:cNvGrpSpPr/>
        <p:nvPr/>
      </p:nvGrpSpPr>
      <p:grpSpPr>
        <a:xfrm>
          <a:off x="0" y="0"/>
          <a:ext cx="0" cy="0"/>
          <a:chOff x="0" y="0"/>
          <a:chExt cx="0" cy="0"/>
        </a:xfrm>
      </p:grpSpPr>
      <p:sp>
        <p:nvSpPr>
          <p:cNvPr id="338" name="Google Shape;338;p1"/>
          <p:cNvSpPr txBox="1">
            <a:spLocks noGrp="1"/>
          </p:cNvSpPr>
          <p:nvPr>
            <p:ph type="title"/>
          </p:nvPr>
        </p:nvSpPr>
        <p:spPr>
          <a:xfrm>
            <a:off x="0" y="1371600"/>
            <a:ext cx="9144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900" u="sng">
                <a:solidFill>
                  <a:schemeClr val="lt1"/>
                </a:solidFill>
                <a:latin typeface="Trebuchet MS"/>
                <a:ea typeface="Trebuchet MS"/>
                <a:cs typeface="Trebuchet MS"/>
                <a:sym typeface="Trebuchet MS"/>
              </a:rPr>
              <a:t>Bank of Baroda Hackathon - 2022                       </a:t>
            </a:r>
            <a:endParaRPr sz="2900" u="sng">
              <a:solidFill>
                <a:schemeClr val="lt1"/>
              </a:solidFill>
              <a:latin typeface="Trebuchet MS"/>
              <a:ea typeface="Trebuchet MS"/>
              <a:cs typeface="Trebuchet MS"/>
              <a:sym typeface="Trebuchet MS"/>
            </a:endParaRPr>
          </a:p>
        </p:txBody>
      </p:sp>
      <p:sp>
        <p:nvSpPr>
          <p:cNvPr id="339" name="Google Shape;339;p1"/>
          <p:cNvSpPr txBox="1"/>
          <p:nvPr/>
        </p:nvSpPr>
        <p:spPr>
          <a:xfrm>
            <a:off x="0" y="2161275"/>
            <a:ext cx="6192300" cy="631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 sz="2900" b="1" i="0" u="none" strike="noStrike" cap="none" dirty="0">
                <a:solidFill>
                  <a:schemeClr val="lt1"/>
                </a:solidFill>
                <a:latin typeface="Trebuchet MS"/>
                <a:ea typeface="Trebuchet MS"/>
                <a:cs typeface="Trebuchet MS"/>
                <a:sym typeface="Trebuchet MS"/>
              </a:rPr>
              <a:t>Your Team Name : VideoAnalyzer</a:t>
            </a:r>
            <a:endParaRPr sz="2900" b="1" i="0" u="none" strike="noStrike" cap="none" dirty="0">
              <a:solidFill>
                <a:schemeClr val="lt1"/>
              </a:solidFill>
              <a:latin typeface="Trebuchet MS"/>
              <a:ea typeface="Trebuchet MS"/>
              <a:cs typeface="Trebuchet MS"/>
              <a:sym typeface="Trebuchet MS"/>
            </a:endParaRPr>
          </a:p>
        </p:txBody>
      </p:sp>
      <p:sp>
        <p:nvSpPr>
          <p:cNvPr id="340" name="Google Shape;340;p1"/>
          <p:cNvSpPr txBox="1"/>
          <p:nvPr/>
        </p:nvSpPr>
        <p:spPr>
          <a:xfrm>
            <a:off x="158562" y="2992500"/>
            <a:ext cx="5483348" cy="3777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rgbClr val="000000"/>
              </a:buClr>
              <a:buSzPts val="1800"/>
              <a:buFont typeface="Arial"/>
              <a:buNone/>
            </a:pPr>
            <a:r>
              <a:rPr lang="en" sz="1700" i="0" u="none" strike="noStrike" cap="none" dirty="0">
                <a:solidFill>
                  <a:schemeClr val="lt1"/>
                </a:solidFill>
                <a:latin typeface="Trebuchet MS"/>
                <a:ea typeface="Trebuchet MS"/>
                <a:cs typeface="Trebuchet MS"/>
                <a:sym typeface="Trebuchet MS"/>
              </a:rPr>
              <a:t>Your team bio : The team consists of one member i.e. Prasant is executing role as Cloud (Azure) Architect</a:t>
            </a:r>
            <a:endParaRPr sz="1700" i="0" u="none" strike="noStrike" cap="none" dirty="0">
              <a:solidFill>
                <a:schemeClr val="lt1"/>
              </a:solidFill>
              <a:latin typeface="Trebuchet MS"/>
              <a:ea typeface="Trebuchet MS"/>
              <a:cs typeface="Trebuchet MS"/>
              <a:sym typeface="Trebuchet MS"/>
            </a:endParaRPr>
          </a:p>
          <a:p>
            <a:pPr marL="0" marR="0" lvl="0" indent="0" algn="l" rtl="0">
              <a:lnSpc>
                <a:spcPct val="150000"/>
              </a:lnSpc>
              <a:spcBef>
                <a:spcPts val="1600"/>
              </a:spcBef>
              <a:spcAft>
                <a:spcPts val="1600"/>
              </a:spcAft>
              <a:buClr>
                <a:srgbClr val="000000"/>
              </a:buClr>
              <a:buSzPts val="1300"/>
              <a:buFont typeface="Arial"/>
              <a:buNone/>
            </a:pPr>
            <a:r>
              <a:rPr lang="en" sz="1200" i="0" u="none" strike="noStrike" cap="none" dirty="0">
                <a:solidFill>
                  <a:schemeClr val="lt1"/>
                </a:solidFill>
                <a:latin typeface="Trebuchet MS"/>
                <a:ea typeface="Trebuchet MS"/>
                <a:cs typeface="Trebuchet MS"/>
                <a:sym typeface="Trebuchet MS"/>
              </a:rPr>
              <a:t>Date :09-09-2022</a:t>
            </a:r>
            <a:endParaRPr sz="1200" i="0" u="none" strike="noStrike" cap="none" dirty="0">
              <a:solidFill>
                <a:schemeClr val="lt1"/>
              </a:solidFill>
              <a:latin typeface="Trebuchet MS"/>
              <a:ea typeface="Trebuchet MS"/>
              <a:cs typeface="Trebuchet MS"/>
              <a:sym typeface="Trebuchet MS"/>
            </a:endParaRPr>
          </a:p>
        </p:txBody>
      </p:sp>
      <p:pic>
        <p:nvPicPr>
          <p:cNvPr id="341" name="Google Shape;341;p1"/>
          <p:cNvPicPr preferRelativeResize="0"/>
          <p:nvPr/>
        </p:nvPicPr>
        <p:blipFill>
          <a:blip r:embed="rId4">
            <a:alphaModFix/>
          </a:blip>
          <a:stretch>
            <a:fillRect/>
          </a:stretch>
        </p:blipFill>
        <p:spPr>
          <a:xfrm>
            <a:off x="6807450" y="270350"/>
            <a:ext cx="2235228" cy="738900"/>
          </a:xfrm>
          <a:prstGeom prst="rect">
            <a:avLst/>
          </a:prstGeom>
          <a:noFill/>
          <a:ln>
            <a:noFill/>
          </a:ln>
        </p:spPr>
      </p:pic>
      <p:sp>
        <p:nvSpPr>
          <p:cNvPr id="342" name="Google Shape;342;p1"/>
          <p:cNvSpPr txBox="1"/>
          <p:nvPr/>
        </p:nvSpPr>
        <p:spPr>
          <a:xfrm>
            <a:off x="6807450" y="117575"/>
            <a:ext cx="2386200" cy="4002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
                <a:solidFill>
                  <a:schemeClr val="dk1"/>
                </a:solidFill>
                <a:latin typeface="Lato"/>
                <a:ea typeface="Lato"/>
                <a:cs typeface="Lato"/>
                <a:sym typeface="Lato"/>
              </a:rPr>
              <a:t>Technology Partner</a:t>
            </a:r>
            <a:endParaRPr sz="1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t>Problem Statement?</a:t>
            </a:r>
            <a:endParaRPr sz="2000" dirty="0"/>
          </a:p>
        </p:txBody>
      </p:sp>
      <p:sp>
        <p:nvSpPr>
          <p:cNvPr id="348" name="Google Shape;348;p2"/>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Why did you decide to solve this Problem statement?</a:t>
            </a: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algn="l"/>
            <a:r>
              <a:rPr lang="en-IN" sz="1400" dirty="0">
                <a:solidFill>
                  <a:srgbClr val="444444"/>
                </a:solidFill>
                <a:latin typeface="Arial" panose="020B0604020202020204" pitchFamily="34" charset="0"/>
              </a:rPr>
              <a:t>With this advanced digital age when a customer approaches a bank in person, it means </a:t>
            </a:r>
          </a:p>
          <a:p>
            <a:pPr marL="342900" indent="-342900" algn="l">
              <a:buAutoNum type="arabicPeriod"/>
            </a:pPr>
            <a:r>
              <a:rPr lang="en-IN" sz="1400" dirty="0">
                <a:solidFill>
                  <a:srgbClr val="444444"/>
                </a:solidFill>
                <a:latin typeface="Arial" panose="020B0604020202020204" pitchFamily="34" charset="0"/>
              </a:rPr>
              <a:t>They need to be heard (queries, suggestions)</a:t>
            </a:r>
          </a:p>
          <a:p>
            <a:pPr marL="342900" indent="-342900" algn="l">
              <a:buAutoNum type="arabicPeriod"/>
            </a:pPr>
            <a:r>
              <a:rPr lang="en-IN" sz="1400" dirty="0">
                <a:solidFill>
                  <a:srgbClr val="444444"/>
                </a:solidFill>
                <a:latin typeface="Arial" panose="020B0604020202020204" pitchFamily="34" charset="0"/>
              </a:rPr>
              <a:t>Financial (cash/ cheque) transaction which either not possible through digitally or trust issue</a:t>
            </a:r>
          </a:p>
          <a:p>
            <a:pPr marL="342900" indent="-342900" algn="l">
              <a:buAutoNum type="arabicPeriod"/>
            </a:pPr>
            <a:r>
              <a:rPr lang="en-IN" sz="1400" dirty="0">
                <a:solidFill>
                  <a:srgbClr val="444444"/>
                </a:solidFill>
                <a:latin typeface="Arial" panose="020B0604020202020204" pitchFamily="34" charset="0"/>
              </a:rPr>
              <a:t>Belief (security for item like locker, money etc)</a:t>
            </a: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algn="l"/>
            <a:r>
              <a:rPr lang="en-IN" sz="1400" dirty="0">
                <a:solidFill>
                  <a:srgbClr val="444444"/>
                </a:solidFill>
                <a:latin typeface="Arial" panose="020B0604020202020204" pitchFamily="34" charset="0"/>
              </a:rPr>
              <a:t>If the customer’s issues are not addressed properly, it will head towards churn. It is also needed to find the sentiment of the visitors and there could be risks involve in security.</a:t>
            </a:r>
          </a:p>
          <a:p>
            <a:pPr algn="l"/>
            <a:endParaRPr lang="en-IN" dirty="0">
              <a:solidFill>
                <a:srgbClr val="444444"/>
              </a:solidFill>
              <a:latin typeface="Arial" panose="020B0604020202020204" pitchFamily="34" charset="0"/>
            </a:endParaRPr>
          </a:p>
          <a:p>
            <a:pPr algn="l"/>
            <a:r>
              <a:rPr lang="en-IN" sz="1400" dirty="0">
                <a:solidFill>
                  <a:srgbClr val="444444"/>
                </a:solidFill>
                <a:latin typeface="Arial" panose="020B0604020202020204" pitchFamily="34" charset="0"/>
              </a:rPr>
              <a:t>Even the banks are having the CCTV cameras, they are used to do the reactive analysis. </a:t>
            </a:r>
          </a:p>
          <a:p>
            <a:pPr algn="l"/>
            <a:endParaRPr lang="en-IN" sz="1400" dirty="0">
              <a:solidFill>
                <a:srgbClr val="444444"/>
              </a:solidFill>
              <a:latin typeface="Arial" panose="020B0604020202020204" pitchFamily="34" charset="0"/>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User Segment &amp; Pain Points</a:t>
            </a:r>
            <a:endParaRPr sz="2000"/>
          </a:p>
        </p:txBody>
      </p:sp>
      <p:sp>
        <p:nvSpPr>
          <p:cNvPr id="354" name="Google Shape;354;p3"/>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Which user /advertiser segment would be early adopter of your product &amp; why?</a:t>
            </a:r>
          </a:p>
          <a:p>
            <a:pPr marL="0" marR="0" lvl="0" indent="0" algn="l" rtl="0">
              <a:lnSpc>
                <a:spcPct val="115000"/>
              </a:lnSpc>
              <a:spcBef>
                <a:spcPts val="1000"/>
              </a:spcBef>
              <a:spcAft>
                <a:spcPts val="0"/>
              </a:spcAft>
              <a:buClr>
                <a:srgbClr val="000000"/>
              </a:buClr>
              <a:buSzPts val="1400"/>
              <a:buFont typeface="Arial"/>
              <a:buNone/>
            </a:pPr>
            <a:r>
              <a:rPr lang="en" dirty="0">
                <a:solidFill>
                  <a:srgbClr val="222222"/>
                </a:solidFill>
                <a:highlight>
                  <a:srgbClr val="FFFFFF"/>
                </a:highlight>
                <a:latin typeface="Lato"/>
                <a:ea typeface="Lato"/>
                <a:cs typeface="Lato"/>
                <a:sym typeface="Lato"/>
              </a:rPr>
              <a:t>Not just the banks but any customer facing business can be benefitted with the solution.</a:t>
            </a:r>
          </a:p>
          <a:p>
            <a:pPr marL="0" marR="0" lvl="0" indent="0" algn="l" rtl="0">
              <a:lnSpc>
                <a:spcPct val="115000"/>
              </a:lnSpc>
              <a:spcBef>
                <a:spcPts val="1000"/>
              </a:spcBef>
              <a:spcAft>
                <a:spcPts val="0"/>
              </a:spcAft>
              <a:buClr>
                <a:srgbClr val="000000"/>
              </a:buClr>
              <a:buSzPts val="1400"/>
              <a:buFont typeface="Arial"/>
              <a:buNone/>
            </a:pPr>
            <a:r>
              <a:rPr lang="en" dirty="0">
                <a:solidFill>
                  <a:srgbClr val="222222"/>
                </a:solidFill>
                <a:highlight>
                  <a:srgbClr val="FFFFFF"/>
                </a:highlight>
                <a:latin typeface="Lato"/>
                <a:ea typeface="Lato"/>
                <a:cs typeface="Lato"/>
                <a:sym typeface="Lato"/>
              </a:rPr>
              <a:t>The solution helps in</a:t>
            </a:r>
          </a:p>
          <a:p>
            <a:pPr marL="285750" marR="0" lvl="0" indent="-285750" algn="l" rtl="0">
              <a:lnSpc>
                <a:spcPct val="115000"/>
              </a:lnSpc>
              <a:spcBef>
                <a:spcPts val="1000"/>
              </a:spcBef>
              <a:spcAft>
                <a:spcPts val="0"/>
              </a:spcAft>
              <a:buClr>
                <a:srgbClr val="000000"/>
              </a:buClr>
              <a:buSzPts val="1400"/>
              <a:buFont typeface="Arial" panose="020B0604020202020204" pitchFamily="34" charset="0"/>
              <a:buChar char="•"/>
            </a:pPr>
            <a:r>
              <a:rPr lang="en-IN" sz="1400" b="0" i="0" u="none" strike="noStrike" cap="none" dirty="0">
                <a:solidFill>
                  <a:srgbClr val="222222"/>
                </a:solidFill>
                <a:highlight>
                  <a:srgbClr val="FFFFFF"/>
                </a:highlight>
                <a:latin typeface="Lato"/>
                <a:ea typeface="Lato"/>
                <a:cs typeface="Lato"/>
                <a:sym typeface="Lato"/>
              </a:rPr>
              <a:t>Understanding the staffs behaviour, monitoring their action</a:t>
            </a:r>
          </a:p>
          <a:p>
            <a:pPr marL="285750" marR="0" lvl="0" indent="-285750" algn="l" rtl="0">
              <a:lnSpc>
                <a:spcPct val="115000"/>
              </a:lnSpc>
              <a:spcBef>
                <a:spcPts val="1000"/>
              </a:spcBef>
              <a:spcAft>
                <a:spcPts val="0"/>
              </a:spcAft>
              <a:buClr>
                <a:srgbClr val="000000"/>
              </a:buClr>
              <a:buSzPts val="1400"/>
              <a:buFont typeface="Arial" panose="020B0604020202020204" pitchFamily="34" charset="0"/>
              <a:buChar char="•"/>
            </a:pPr>
            <a:r>
              <a:rPr lang="en-IN" sz="1400" b="0" i="0" u="none" strike="noStrike" cap="none" dirty="0">
                <a:solidFill>
                  <a:srgbClr val="222222"/>
                </a:solidFill>
                <a:highlight>
                  <a:srgbClr val="FFFFFF"/>
                </a:highlight>
                <a:latin typeface="Lato"/>
                <a:ea typeface="Lato"/>
                <a:cs typeface="Lato"/>
                <a:sym typeface="Lato"/>
              </a:rPr>
              <a:t>Understanding the visitors and find whether they have any relationship with the business</a:t>
            </a:r>
          </a:p>
          <a:p>
            <a:pPr marL="285750" marR="0" lvl="0" indent="-285750" algn="l" rtl="0">
              <a:lnSpc>
                <a:spcPct val="115000"/>
              </a:lnSpc>
              <a:spcBef>
                <a:spcPts val="1000"/>
              </a:spcBef>
              <a:spcAft>
                <a:spcPts val="0"/>
              </a:spcAft>
              <a:buClr>
                <a:srgbClr val="000000"/>
              </a:buClr>
              <a:buSzPts val="1400"/>
              <a:buFont typeface="Arial" panose="020B0604020202020204" pitchFamily="34" charset="0"/>
              <a:buChar char="•"/>
            </a:pPr>
            <a:r>
              <a:rPr lang="en-IN" dirty="0">
                <a:solidFill>
                  <a:srgbClr val="222222"/>
                </a:solidFill>
                <a:highlight>
                  <a:srgbClr val="FFFFFF"/>
                </a:highlight>
                <a:latin typeface="Lato"/>
                <a:ea typeface="Lato"/>
                <a:cs typeface="Lato"/>
                <a:sym typeface="Lato"/>
              </a:rPr>
              <a:t>If new visitors are there, that is an opportunity to establish a deal</a:t>
            </a:r>
          </a:p>
          <a:p>
            <a:pPr marL="285750" marR="0" lvl="0" indent="-285750" algn="l" rtl="0">
              <a:lnSpc>
                <a:spcPct val="115000"/>
              </a:lnSpc>
              <a:spcBef>
                <a:spcPts val="1000"/>
              </a:spcBef>
              <a:spcAft>
                <a:spcPts val="0"/>
              </a:spcAft>
              <a:buClr>
                <a:srgbClr val="000000"/>
              </a:buClr>
              <a:buSzPts val="1400"/>
              <a:buFont typeface="Arial" panose="020B0604020202020204" pitchFamily="34" charset="0"/>
              <a:buChar char="•"/>
            </a:pPr>
            <a:r>
              <a:rPr lang="en-IN" sz="1400" b="0" i="0" u="none" strike="noStrike" cap="none" dirty="0">
                <a:solidFill>
                  <a:srgbClr val="222222"/>
                </a:solidFill>
                <a:highlight>
                  <a:srgbClr val="FFFFFF"/>
                </a:highlight>
                <a:latin typeface="Lato"/>
                <a:ea typeface="Lato"/>
                <a:cs typeface="Lato"/>
                <a:sym typeface="Lato"/>
              </a:rPr>
              <a:t>Understanding the risk in proactive way</a:t>
            </a:r>
          </a:p>
          <a:p>
            <a:pPr marL="285750" marR="0" lvl="0" indent="-285750" algn="l" rtl="0">
              <a:lnSpc>
                <a:spcPct val="115000"/>
              </a:lnSpc>
              <a:spcBef>
                <a:spcPts val="1000"/>
              </a:spcBef>
              <a:spcAft>
                <a:spcPts val="0"/>
              </a:spcAft>
              <a:buClr>
                <a:srgbClr val="000000"/>
              </a:buClr>
              <a:buSzPts val="1400"/>
              <a:buFont typeface="Arial" panose="020B0604020202020204" pitchFamily="34" charset="0"/>
              <a:buChar char="•"/>
            </a:pPr>
            <a:r>
              <a:rPr lang="en-IN" dirty="0">
                <a:solidFill>
                  <a:srgbClr val="222222"/>
                </a:solidFill>
                <a:highlight>
                  <a:srgbClr val="FFFFFF"/>
                </a:highlight>
                <a:latin typeface="Lato"/>
                <a:ea typeface="Lato"/>
                <a:cs typeface="Lato"/>
                <a:sym typeface="Lato"/>
              </a:rPr>
              <a:t>Shift from knowing your customer to understand your customer</a:t>
            </a:r>
            <a:endParaRPr sz="1400" b="0" i="0" u="none" strike="noStrike" cap="none" dirty="0">
              <a:solidFill>
                <a:srgbClr val="222222"/>
              </a:solidFill>
              <a:highlight>
                <a:srgbClr val="FFFFFF"/>
              </a:highlight>
              <a:latin typeface="Lato"/>
              <a:ea typeface="Lato"/>
              <a:cs typeface="Lato"/>
              <a:sym typeface="Lato"/>
            </a:endParaRPr>
          </a:p>
          <a:p>
            <a:pPr marL="0" marR="0" lvl="0" indent="0" algn="l" rtl="0">
              <a:lnSpc>
                <a:spcPct val="115000"/>
              </a:lnSpc>
              <a:spcBef>
                <a:spcPts val="1000"/>
              </a:spcBef>
              <a:spcAft>
                <a:spcPts val="1000"/>
              </a:spcAft>
              <a:buClr>
                <a:srgbClr val="000000"/>
              </a:buClr>
              <a:buSzPts val="1200"/>
              <a:buFont typeface="Arial"/>
              <a:buNone/>
            </a:pPr>
            <a:endParaRPr sz="1200" b="0" i="0" u="none" strike="noStrike" cap="none" dirty="0">
              <a:solidFill>
                <a:srgbClr val="000000"/>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436175" y="12275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100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What are the alternatives/competitive products for the problem you are solving?</a:t>
            </a:r>
          </a:p>
          <a:p>
            <a:pPr marL="0" marR="0" lvl="0" indent="0" algn="l" rtl="0">
              <a:lnSpc>
                <a:spcPct val="115000"/>
              </a:lnSpc>
              <a:spcBef>
                <a:spcPts val="1000"/>
              </a:spcBef>
              <a:spcAft>
                <a:spcPts val="1000"/>
              </a:spcAft>
              <a:buClr>
                <a:srgbClr val="000000"/>
              </a:buClr>
              <a:buSzPts val="1400"/>
              <a:buFont typeface="Arial"/>
              <a:buNone/>
            </a:pPr>
            <a:r>
              <a:rPr lang="en" dirty="0">
                <a:solidFill>
                  <a:srgbClr val="222222"/>
                </a:solidFill>
                <a:highlight>
                  <a:srgbClr val="FFFFFF"/>
                </a:highlight>
                <a:latin typeface="Lato"/>
                <a:ea typeface="Lato"/>
                <a:cs typeface="Lato"/>
                <a:sym typeface="Lato"/>
              </a:rPr>
              <a:t>As this is more of specific business oriented, there is no a single solution to fit all is available. </a:t>
            </a:r>
          </a:p>
        </p:txBody>
      </p:sp>
      <p:sp>
        <p:nvSpPr>
          <p:cNvPr id="360" name="Google Shape;360;p4"/>
          <p:cNvSpPr txBox="1">
            <a:spLocks noGrp="1"/>
          </p:cNvSpPr>
          <p:nvPr>
            <p:ph type="title"/>
          </p:nvPr>
        </p:nvSpPr>
        <p:spPr>
          <a:xfrm>
            <a:off x="3422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Pre-Requisite</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
          <p:cNvSpPr txBox="1">
            <a:spLocks noGrp="1"/>
          </p:cNvSpPr>
          <p:nvPr>
            <p:ph type="title"/>
          </p:nvPr>
        </p:nvSpPr>
        <p:spPr>
          <a:xfrm>
            <a:off x="4" y="81860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4A4548"/>
                </a:solidFill>
                <a:highlight>
                  <a:srgbClr val="FFFFFF"/>
                </a:highlight>
              </a:rPr>
              <a:t>Azure tools or resources</a:t>
            </a:r>
            <a:endParaRPr sz="2000"/>
          </a:p>
        </p:txBody>
      </p:sp>
      <p:sp>
        <p:nvSpPr>
          <p:cNvPr id="366" name="Google Shape;366;p5"/>
          <p:cNvSpPr txBox="1">
            <a:spLocks noGrp="1"/>
          </p:cNvSpPr>
          <p:nvPr>
            <p:ph type="title"/>
          </p:nvPr>
        </p:nvSpPr>
        <p:spPr>
          <a:xfrm>
            <a:off x="4" y="2019825"/>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1400" b="0">
                <a:solidFill>
                  <a:srgbClr val="4A4548"/>
                </a:solidFill>
                <a:highlight>
                  <a:srgbClr val="FFFFFF"/>
                </a:highlight>
              </a:rPr>
              <a:t>Azure tools or resources which are likely to be used by you for the prototype, if your idea gets selected</a:t>
            </a:r>
            <a:endParaRPr sz="1400"/>
          </a:p>
        </p:txBody>
      </p:sp>
      <p:pic>
        <p:nvPicPr>
          <p:cNvPr id="2" name="Picture 6" descr="Video Indexer (V2) - Connectors | Microsoft Docs">
            <a:extLst>
              <a:ext uri="{FF2B5EF4-FFF2-40B4-BE49-F238E27FC236}">
                <a16:creationId xmlns:a16="http://schemas.microsoft.com/office/drawing/2014/main" id="{CB1B4B9B-DDFC-7ADD-FD3E-A4AF1CB1FD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2873" y="3748832"/>
            <a:ext cx="749674" cy="74967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E43D2E7-255F-3117-40E3-339D67A8428C}"/>
              </a:ext>
            </a:extLst>
          </p:cNvPr>
          <p:cNvSpPr txBox="1"/>
          <p:nvPr/>
        </p:nvSpPr>
        <p:spPr>
          <a:xfrm>
            <a:off x="3316383" y="4498506"/>
            <a:ext cx="1900362" cy="276999"/>
          </a:xfrm>
          <a:prstGeom prst="rect">
            <a:avLst/>
          </a:prstGeom>
          <a:noFill/>
        </p:spPr>
        <p:txBody>
          <a:bodyPr wrap="square" rtlCol="0">
            <a:spAutoFit/>
          </a:bodyPr>
          <a:lstStyle/>
          <a:p>
            <a:pPr algn="ctr"/>
            <a:r>
              <a:rPr lang="en-IN" sz="1200" dirty="0"/>
              <a:t>Azure Video Indexer</a:t>
            </a:r>
          </a:p>
        </p:txBody>
      </p:sp>
      <p:pic>
        <p:nvPicPr>
          <p:cNvPr id="4" name="Graphic 3">
            <a:extLst>
              <a:ext uri="{FF2B5EF4-FFF2-40B4-BE49-F238E27FC236}">
                <a16:creationId xmlns:a16="http://schemas.microsoft.com/office/drawing/2014/main" id="{6F691BAE-C647-5CD3-11D1-DBCCBDEEE64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67257" y="3357438"/>
            <a:ext cx="806643" cy="806643"/>
          </a:xfrm>
          <a:prstGeom prst="rect">
            <a:avLst/>
          </a:prstGeom>
        </p:spPr>
      </p:pic>
      <p:sp>
        <p:nvSpPr>
          <p:cNvPr id="5" name="TextBox 4">
            <a:extLst>
              <a:ext uri="{FF2B5EF4-FFF2-40B4-BE49-F238E27FC236}">
                <a16:creationId xmlns:a16="http://schemas.microsoft.com/office/drawing/2014/main" id="{0CDC5905-5800-55C5-ECCD-76F8EE07C23A}"/>
              </a:ext>
            </a:extLst>
          </p:cNvPr>
          <p:cNvSpPr txBox="1"/>
          <p:nvPr/>
        </p:nvSpPr>
        <p:spPr>
          <a:xfrm>
            <a:off x="1163631" y="4172564"/>
            <a:ext cx="1332408" cy="276999"/>
          </a:xfrm>
          <a:prstGeom prst="rect">
            <a:avLst/>
          </a:prstGeom>
          <a:noFill/>
        </p:spPr>
        <p:txBody>
          <a:bodyPr wrap="square" rtlCol="0">
            <a:spAutoFit/>
          </a:bodyPr>
          <a:lstStyle/>
          <a:p>
            <a:pPr algn="ctr"/>
            <a:r>
              <a:rPr lang="en-IN" sz="1200" dirty="0"/>
              <a:t>Azure Logic App</a:t>
            </a:r>
          </a:p>
        </p:txBody>
      </p:sp>
      <p:pic>
        <p:nvPicPr>
          <p:cNvPr id="6" name="Picture 2" descr="Connecting your own Hadoop or Spark to Azure Data Lake Store | by Amit  Kulkarni | Azure Data Lake | Medium">
            <a:extLst>
              <a:ext uri="{FF2B5EF4-FFF2-40B4-BE49-F238E27FC236}">
                <a16:creationId xmlns:a16="http://schemas.microsoft.com/office/drawing/2014/main" id="{ABC5E3B0-81F1-927B-7CA8-F02596977B0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9152" y="2480394"/>
            <a:ext cx="882343" cy="46323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1EFDD00-15E2-2D29-D5F8-676FED1E9714}"/>
              </a:ext>
            </a:extLst>
          </p:cNvPr>
          <p:cNvSpPr txBox="1"/>
          <p:nvPr/>
        </p:nvSpPr>
        <p:spPr>
          <a:xfrm>
            <a:off x="5437870" y="3282888"/>
            <a:ext cx="1631208" cy="276999"/>
          </a:xfrm>
          <a:prstGeom prst="rect">
            <a:avLst/>
          </a:prstGeom>
          <a:noFill/>
        </p:spPr>
        <p:txBody>
          <a:bodyPr wrap="square" rtlCol="0">
            <a:spAutoFit/>
          </a:bodyPr>
          <a:lstStyle/>
          <a:p>
            <a:pPr algn="ctr"/>
            <a:r>
              <a:rPr lang="en-IN" sz="1200" dirty="0"/>
              <a:t>Azure Cosmos DB</a:t>
            </a:r>
          </a:p>
        </p:txBody>
      </p:sp>
      <p:sp>
        <p:nvSpPr>
          <p:cNvPr id="10" name="TextBox 9">
            <a:extLst>
              <a:ext uri="{FF2B5EF4-FFF2-40B4-BE49-F238E27FC236}">
                <a16:creationId xmlns:a16="http://schemas.microsoft.com/office/drawing/2014/main" id="{1BD3C443-77F0-8AE9-3848-E951AF0E93BD}"/>
              </a:ext>
            </a:extLst>
          </p:cNvPr>
          <p:cNvSpPr txBox="1"/>
          <p:nvPr/>
        </p:nvSpPr>
        <p:spPr>
          <a:xfrm>
            <a:off x="1030523" y="2966938"/>
            <a:ext cx="1504682" cy="276999"/>
          </a:xfrm>
          <a:prstGeom prst="rect">
            <a:avLst/>
          </a:prstGeom>
          <a:noFill/>
        </p:spPr>
        <p:txBody>
          <a:bodyPr wrap="square" rtlCol="0">
            <a:spAutoFit/>
          </a:bodyPr>
          <a:lstStyle/>
          <a:p>
            <a:pPr algn="ctr"/>
            <a:r>
              <a:rPr lang="en-IN" sz="1200" dirty="0"/>
              <a:t>Data Lake Store</a:t>
            </a:r>
          </a:p>
        </p:txBody>
      </p:sp>
      <p:pic>
        <p:nvPicPr>
          <p:cNvPr id="11" name="Graphic 10">
            <a:extLst>
              <a:ext uri="{FF2B5EF4-FFF2-40B4-BE49-F238E27FC236}">
                <a16:creationId xmlns:a16="http://schemas.microsoft.com/office/drawing/2014/main" id="{06D52DBA-8D54-FAC8-8586-8A15CE278A8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844328" y="2604859"/>
            <a:ext cx="677529" cy="677529"/>
          </a:xfrm>
          <a:prstGeom prst="rect">
            <a:avLst/>
          </a:prstGeom>
        </p:spPr>
      </p:pic>
      <p:pic>
        <p:nvPicPr>
          <p:cNvPr id="8" name="Picture 8" descr="Придбати Power BI Desktop – Microsoft Store (uk-UA)">
            <a:extLst>
              <a:ext uri="{FF2B5EF4-FFF2-40B4-BE49-F238E27FC236}">
                <a16:creationId xmlns:a16="http://schemas.microsoft.com/office/drawing/2014/main" id="{0B1F5E6E-40A3-A3CC-A7F4-7B1E2F383EB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69078" y="2638823"/>
            <a:ext cx="1474730" cy="147473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9A8CB91E-CB12-6EB2-23EF-E463BB11AE98}"/>
              </a:ext>
            </a:extLst>
          </p:cNvPr>
          <p:cNvSpPr txBox="1"/>
          <p:nvPr/>
        </p:nvSpPr>
        <p:spPr>
          <a:xfrm>
            <a:off x="7006588" y="3817675"/>
            <a:ext cx="1631208" cy="276999"/>
          </a:xfrm>
          <a:prstGeom prst="rect">
            <a:avLst/>
          </a:prstGeom>
          <a:noFill/>
        </p:spPr>
        <p:txBody>
          <a:bodyPr wrap="square" rtlCol="0">
            <a:spAutoFit/>
          </a:bodyPr>
          <a:lstStyle/>
          <a:p>
            <a:pPr algn="ctr"/>
            <a:r>
              <a:rPr lang="en-IN" sz="1200" dirty="0"/>
              <a:t>Power BI</a:t>
            </a:r>
          </a:p>
        </p:txBody>
      </p:sp>
      <p:pic>
        <p:nvPicPr>
          <p:cNvPr id="13" name="Graphic 12">
            <a:extLst>
              <a:ext uri="{FF2B5EF4-FFF2-40B4-BE49-F238E27FC236}">
                <a16:creationId xmlns:a16="http://schemas.microsoft.com/office/drawing/2014/main" id="{1AECAA16-60BD-4307-FBC1-7FE208591A7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759320" y="2511911"/>
            <a:ext cx="749674" cy="749674"/>
          </a:xfrm>
          <a:prstGeom prst="rect">
            <a:avLst/>
          </a:prstGeom>
        </p:spPr>
      </p:pic>
      <p:sp>
        <p:nvSpPr>
          <p:cNvPr id="14" name="TextBox 13">
            <a:extLst>
              <a:ext uri="{FF2B5EF4-FFF2-40B4-BE49-F238E27FC236}">
                <a16:creationId xmlns:a16="http://schemas.microsoft.com/office/drawing/2014/main" id="{282F8D89-D459-CCAC-71E7-11F90D7AA481}"/>
              </a:ext>
            </a:extLst>
          </p:cNvPr>
          <p:cNvSpPr txBox="1"/>
          <p:nvPr/>
        </p:nvSpPr>
        <p:spPr>
          <a:xfrm>
            <a:off x="3316383" y="3194834"/>
            <a:ext cx="1900362" cy="276999"/>
          </a:xfrm>
          <a:prstGeom prst="rect">
            <a:avLst/>
          </a:prstGeom>
          <a:noFill/>
        </p:spPr>
        <p:txBody>
          <a:bodyPr wrap="square" rtlCol="0">
            <a:spAutoFit/>
          </a:bodyPr>
          <a:lstStyle/>
          <a:p>
            <a:pPr algn="ctr"/>
            <a:r>
              <a:rPr lang="en-IN" sz="1200" dirty="0"/>
              <a:t>Azure Cognitive Services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Any Supporting Functional Documents</a:t>
            </a:r>
            <a:endParaRPr sz="2000"/>
          </a:p>
        </p:txBody>
      </p:sp>
      <p:sp>
        <p:nvSpPr>
          <p:cNvPr id="372" name="Google Shape;372;p6"/>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222222"/>
                </a:solidFill>
                <a:highlight>
                  <a:srgbClr val="FFFFFF"/>
                </a:highlight>
                <a:latin typeface="Lato"/>
                <a:ea typeface="Lato"/>
                <a:cs typeface="Lato"/>
                <a:sym typeface="Lato"/>
              </a:rPr>
              <a:t>Present your solution, talk about methodology, architecture &amp; scalability</a:t>
            </a:r>
            <a:endParaRPr sz="1400" b="0" i="0" u="none" strike="noStrike" cap="none">
              <a:solidFill>
                <a:srgbClr val="000000"/>
              </a:solidFill>
              <a:latin typeface="Lato"/>
              <a:ea typeface="Lato"/>
              <a:cs typeface="Lato"/>
              <a:sym typeface="Lato"/>
            </a:endParaRPr>
          </a:p>
          <a:p>
            <a:pPr marL="91440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Lato"/>
              <a:ea typeface="Lato"/>
              <a:cs typeface="Lato"/>
              <a:sym typeface="Lato"/>
            </a:endParaRPr>
          </a:p>
        </p:txBody>
      </p:sp>
      <p:pic>
        <p:nvPicPr>
          <p:cNvPr id="63" name="Picture 62">
            <a:extLst>
              <a:ext uri="{FF2B5EF4-FFF2-40B4-BE49-F238E27FC236}">
                <a16:creationId xmlns:a16="http://schemas.microsoft.com/office/drawing/2014/main" id="{5D9F47A9-B9F6-F039-1587-D710F30C5FC2}"/>
              </a:ext>
            </a:extLst>
          </p:cNvPr>
          <p:cNvPicPr>
            <a:picLocks noChangeAspect="1"/>
          </p:cNvPicPr>
          <p:nvPr/>
        </p:nvPicPr>
        <p:blipFill>
          <a:blip r:embed="rId3"/>
          <a:stretch>
            <a:fillRect/>
          </a:stretch>
        </p:blipFill>
        <p:spPr>
          <a:xfrm>
            <a:off x="357673" y="1792224"/>
            <a:ext cx="8428653" cy="277337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222222"/>
                </a:solidFill>
                <a:highlight>
                  <a:srgbClr val="FFFFFF"/>
                </a:highlight>
              </a:rPr>
              <a:t>Key Differentiators &amp; Adoption Plan</a:t>
            </a:r>
            <a:endParaRPr sz="2000" dirty="0"/>
          </a:p>
        </p:txBody>
      </p:sp>
      <p:sp>
        <p:nvSpPr>
          <p:cNvPr id="378" name="Google Shape;378;p7"/>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How is your solution better than alternatives and how do you plan to build adoption?</a:t>
            </a: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Below are the key features of this solution.</a:t>
            </a: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 dirty="0">
                <a:solidFill>
                  <a:srgbClr val="222222"/>
                </a:solidFill>
                <a:highlight>
                  <a:srgbClr val="FFFFFF"/>
                </a:highlight>
                <a:latin typeface="Lato"/>
                <a:ea typeface="Lato"/>
                <a:cs typeface="Lato"/>
                <a:sym typeface="Lato"/>
              </a:rPr>
              <a:t>Central data repository of all the captured videos. This enables analytics of each branch.</a:t>
            </a: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 sz="1400" b="0" i="0" u="none" strike="noStrike" cap="none" dirty="0">
                <a:solidFill>
                  <a:srgbClr val="222222"/>
                </a:solidFill>
                <a:highlight>
                  <a:srgbClr val="FFFFFF"/>
                </a:highlight>
                <a:latin typeface="Lato"/>
                <a:ea typeface="Lato"/>
                <a:cs typeface="Lato"/>
                <a:sym typeface="Lato"/>
              </a:rPr>
              <a:t>The video stream can be analysed for the presence of staffs, customers. KPIs like number of staffs, customers, unknown faces (not matched as per the system).</a:t>
            </a: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 dirty="0">
                <a:solidFill>
                  <a:srgbClr val="222222"/>
                </a:solidFill>
                <a:highlight>
                  <a:srgbClr val="FFFFFF"/>
                </a:highlight>
                <a:latin typeface="Lato"/>
                <a:ea typeface="Lato"/>
                <a:cs typeface="Lato"/>
                <a:sym typeface="Lato"/>
              </a:rPr>
              <a:t>Alerts can be sent for any suspicious activity during off operational hours.</a:t>
            </a: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 sz="1400" b="0" i="0" u="none" strike="noStrike" cap="none" dirty="0">
                <a:solidFill>
                  <a:srgbClr val="222222"/>
                </a:solidFill>
                <a:highlight>
                  <a:srgbClr val="FFFFFF"/>
                </a:highlight>
                <a:latin typeface="Lato"/>
                <a:ea typeface="Lato"/>
                <a:cs typeface="Lato"/>
                <a:sym typeface="Lato"/>
              </a:rPr>
              <a:t>In case of emergency the specific </a:t>
            </a:r>
            <a:r>
              <a:rPr lang="en" dirty="0">
                <a:solidFill>
                  <a:srgbClr val="222222"/>
                </a:solidFill>
                <a:highlight>
                  <a:srgbClr val="FFFFFF"/>
                </a:highlight>
                <a:latin typeface="Lato"/>
                <a:ea typeface="Lato"/>
                <a:cs typeface="Lato"/>
                <a:sym typeface="Lato"/>
              </a:rPr>
              <a:t>risk codes can be captured like red color lights to be light up to let the remote team know about risky situation.</a:t>
            </a: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 sz="1400" b="0" i="0" u="none" strike="noStrike" cap="none" dirty="0">
                <a:solidFill>
                  <a:srgbClr val="222222"/>
                </a:solidFill>
                <a:highlight>
                  <a:srgbClr val="FFFFFF"/>
                </a:highlight>
                <a:latin typeface="Lato"/>
                <a:ea typeface="Lato"/>
                <a:cs typeface="Lato"/>
                <a:sym typeface="Lato"/>
              </a:rPr>
              <a:t>The staff management can be improved b</a:t>
            </a:r>
            <a:r>
              <a:rPr lang="en" dirty="0">
                <a:solidFill>
                  <a:srgbClr val="222222"/>
                </a:solidFill>
                <a:highlight>
                  <a:srgbClr val="FFFFFF"/>
                </a:highlight>
                <a:latin typeface="Lato"/>
                <a:ea typeface="Lato"/>
                <a:cs typeface="Lato"/>
                <a:sym typeface="Lato"/>
              </a:rPr>
              <a:t>ased on the number of customers visit to the branch.</a:t>
            </a: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 sz="1400" b="0" i="0" u="none" strike="noStrike" cap="none" dirty="0">
                <a:solidFill>
                  <a:srgbClr val="222222"/>
                </a:solidFill>
                <a:highlight>
                  <a:srgbClr val="FFFFFF"/>
                </a:highlight>
                <a:latin typeface="Lato"/>
                <a:ea typeface="Lato"/>
                <a:cs typeface="Lato"/>
                <a:sym typeface="Lato"/>
              </a:rPr>
              <a:t>All the bank branches can be aware / alert for any situation of any branch.</a:t>
            </a: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 dirty="0">
                <a:solidFill>
                  <a:srgbClr val="222222"/>
                </a:solidFill>
                <a:highlight>
                  <a:srgbClr val="FFFFFF"/>
                </a:highlight>
                <a:latin typeface="Lato"/>
                <a:ea typeface="Lato"/>
                <a:cs typeface="Lato"/>
                <a:sym typeface="Lato"/>
              </a:rPr>
              <a:t>There can be various analytics can be extracted like</a:t>
            </a:r>
          </a:p>
          <a:p>
            <a:pPr marL="285750" lvl="8" indent="-285750">
              <a:buSzPts val="1400"/>
              <a:buFont typeface="Arial" panose="020B0604020202020204" pitchFamily="34" charset="0"/>
              <a:buChar char="•"/>
            </a:pPr>
            <a:r>
              <a:rPr lang="en" b="0" i="0" u="none" strike="noStrike" cap="none" dirty="0">
                <a:solidFill>
                  <a:srgbClr val="222222"/>
                </a:solidFill>
                <a:highlight>
                  <a:srgbClr val="FFFFFF"/>
                </a:highlight>
                <a:latin typeface="Lato"/>
                <a:ea typeface="Lato"/>
                <a:cs typeface="Lato"/>
                <a:sym typeface="Lato"/>
              </a:rPr>
              <a:t>Sentimental analysis of a customer – the sentiment of a customer from face and expression analysis</a:t>
            </a:r>
          </a:p>
          <a:p>
            <a:pPr marL="285750" lvl="8" indent="-285750">
              <a:buSzPts val="1400"/>
              <a:buFont typeface="Arial" panose="020B0604020202020204" pitchFamily="34" charset="0"/>
              <a:buChar char="•"/>
            </a:pPr>
            <a:r>
              <a:rPr lang="en" dirty="0">
                <a:solidFill>
                  <a:srgbClr val="222222"/>
                </a:solidFill>
                <a:highlight>
                  <a:srgbClr val="FFFFFF"/>
                </a:highlight>
                <a:latin typeface="Lato"/>
                <a:ea typeface="Lato"/>
                <a:cs typeface="Lato"/>
                <a:sym typeface="Lato"/>
              </a:rPr>
              <a:t>Multi Lingual support – It may happen that the customer reaches to a branch where the staffs are not comfortable with the language. The Speech to Text can address the concern of a customer.</a:t>
            </a:r>
          </a:p>
          <a:p>
            <a:pPr marL="285750" lvl="8" indent="-285750">
              <a:buSzPts val="1400"/>
              <a:buFont typeface="Arial" panose="020B0604020202020204" pitchFamily="34" charset="0"/>
              <a:buChar char="•"/>
            </a:pPr>
            <a:r>
              <a:rPr lang="en" dirty="0">
                <a:solidFill>
                  <a:srgbClr val="222222"/>
                </a:solidFill>
                <a:highlight>
                  <a:srgbClr val="FFFFFF"/>
                </a:highlight>
                <a:latin typeface="Lato"/>
                <a:ea typeface="Lato"/>
                <a:cs typeface="Lato"/>
                <a:sym typeface="Lato"/>
              </a:rPr>
              <a:t>Often it occurs the customers are not aware of all the services or location of branch (like loan process, savings etc). The video analytics can help in self serving mode by communicating to device</a:t>
            </a:r>
            <a:endParaRPr lang="en" b="0" i="0" u="none" strike="noStrike" cap="none" dirty="0">
              <a:solidFill>
                <a:srgbClr val="222222"/>
              </a:solidFill>
              <a:highlight>
                <a:srgbClr val="FFFFFF"/>
              </a:highlight>
              <a:latin typeface="Lato"/>
              <a:ea typeface="Lato"/>
              <a:cs typeface="Lato"/>
              <a:sym typeface="Lato"/>
            </a:endParaRPr>
          </a:p>
          <a:p>
            <a:pPr marL="285750" lvl="7" indent="-285750">
              <a:buSzPts val="1400"/>
              <a:buFont typeface="Arial" panose="020B0604020202020204" pitchFamily="34" charset="0"/>
              <a:buChar char="•"/>
            </a:pPr>
            <a:endParaRPr b="0" i="0" u="none" strike="noStrike" cap="none" dirty="0">
              <a:solidFill>
                <a:srgbClr val="000000"/>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8"/>
          <p:cNvSpPr txBox="1"/>
          <p:nvPr/>
        </p:nvSpPr>
        <p:spPr>
          <a:xfrm>
            <a:off x="0" y="0"/>
            <a:ext cx="92094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rgbClr val="1F1F50"/>
                </a:solidFill>
                <a:latin typeface="Lato"/>
                <a:ea typeface="Lato"/>
                <a:cs typeface="Lato"/>
                <a:sym typeface="Lato"/>
              </a:rPr>
              <a:t>GitHub Repository Link &amp; </a:t>
            </a:r>
            <a:r>
              <a:rPr lang="en" sz="2000" b="1" i="0" u="none" strike="noStrike" cap="none">
                <a:solidFill>
                  <a:srgbClr val="4A4548"/>
                </a:solidFill>
                <a:highlight>
                  <a:srgbClr val="FFFFFF"/>
                </a:highlight>
                <a:latin typeface="Lato"/>
                <a:ea typeface="Lato"/>
                <a:cs typeface="Lato"/>
                <a:sym typeface="Lato"/>
              </a:rPr>
              <a:t>supporting diagrams, screenshots, if any</a:t>
            </a:r>
            <a:endParaRPr sz="2000" b="1" i="0" u="none" strike="noStrike" cap="none">
              <a:solidFill>
                <a:srgbClr val="1F1F50"/>
              </a:solidFill>
              <a:latin typeface="Lato"/>
              <a:ea typeface="Lato"/>
              <a:cs typeface="Lato"/>
              <a:sym typeface="Lato"/>
            </a:endParaRPr>
          </a:p>
        </p:txBody>
      </p:sp>
      <p:sp>
        <p:nvSpPr>
          <p:cNvPr id="384" name="Google Shape;384;p8"/>
          <p:cNvSpPr txBox="1"/>
          <p:nvPr/>
        </p:nvSpPr>
        <p:spPr>
          <a:xfrm>
            <a:off x="0" y="1044150"/>
            <a:ext cx="8386200" cy="104641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22222"/>
                </a:solidFill>
                <a:highlight>
                  <a:srgbClr val="FFFFFF"/>
                </a:highlight>
                <a:latin typeface="Lato"/>
                <a:ea typeface="Lato"/>
                <a:cs typeface="Lato"/>
                <a:sym typeface="Lato"/>
              </a:rPr>
              <a:t>How far it can go?</a:t>
            </a:r>
          </a:p>
          <a:p>
            <a:pPr marL="0" marR="0" lvl="0" indent="0" algn="l" rtl="0">
              <a:lnSpc>
                <a:spcPct val="100000"/>
              </a:lnSpc>
              <a:spcBef>
                <a:spcPts val="0"/>
              </a:spcBef>
              <a:spcAft>
                <a:spcPts val="0"/>
              </a:spcAft>
              <a:buClr>
                <a:srgbClr val="000000"/>
              </a:buClr>
              <a:buSzPts val="1400"/>
              <a:buFont typeface="Arial"/>
              <a:buNone/>
            </a:pPr>
            <a:endParaRPr lang="en"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 dirty="0">
                <a:solidFill>
                  <a:srgbClr val="222222"/>
                </a:solidFill>
                <a:highlight>
                  <a:srgbClr val="FFFFFF"/>
                </a:highlight>
                <a:latin typeface="Lato"/>
                <a:ea typeface="Lato"/>
                <a:cs typeface="Lato"/>
                <a:sym typeface="Lato"/>
              </a:rPr>
              <a:t>Now a days a camera is not just a </a:t>
            </a:r>
            <a:r>
              <a:rPr lang="en-IN" dirty="0">
                <a:solidFill>
                  <a:srgbClr val="222222"/>
                </a:solidFill>
                <a:highlight>
                  <a:srgbClr val="FFFFFF"/>
                </a:highlight>
                <a:latin typeface="Lato"/>
                <a:ea typeface="Lato"/>
                <a:cs typeface="Lato"/>
              </a:rPr>
              <a:t>surveillance</a:t>
            </a:r>
            <a:r>
              <a:rPr lang="en" dirty="0">
                <a:solidFill>
                  <a:srgbClr val="222222"/>
                </a:solidFill>
                <a:highlight>
                  <a:srgbClr val="FFFFFF"/>
                </a:highlight>
                <a:latin typeface="Lato"/>
                <a:ea typeface="Lato"/>
                <a:cs typeface="Lato"/>
                <a:sym typeface="Lato"/>
              </a:rPr>
              <a:t> device, but also gets more information about the person, a medium for communication </a:t>
            </a:r>
            <a:endParaRPr sz="1400" b="0" i="0" u="none" strike="noStrike" cap="none" dirty="0">
              <a:solidFill>
                <a:srgbClr val="000000"/>
              </a:solidFill>
              <a:latin typeface="Lato"/>
              <a:ea typeface="Lato"/>
              <a:cs typeface="Lato"/>
              <a:sym typeface="Lato"/>
            </a:endParaRPr>
          </a:p>
        </p:txBody>
      </p:sp>
      <p:sp>
        <p:nvSpPr>
          <p:cNvPr id="2" name="Rectangle 1">
            <a:extLst>
              <a:ext uri="{FF2B5EF4-FFF2-40B4-BE49-F238E27FC236}">
                <a16:creationId xmlns:a16="http://schemas.microsoft.com/office/drawing/2014/main" id="{AE8F10E4-74DA-4791-AA7B-E3E13258ED7F}"/>
              </a:ext>
            </a:extLst>
          </p:cNvPr>
          <p:cNvSpPr/>
          <p:nvPr/>
        </p:nvSpPr>
        <p:spPr>
          <a:xfrm>
            <a:off x="311020" y="2158482"/>
            <a:ext cx="5766320" cy="2743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4CC00C9A-B59D-C614-1689-5D61CF556733}"/>
              </a:ext>
            </a:extLst>
          </p:cNvPr>
          <p:cNvSpPr/>
          <p:nvPr/>
        </p:nvSpPr>
        <p:spPr>
          <a:xfrm>
            <a:off x="422988" y="2326432"/>
            <a:ext cx="1324947" cy="5349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BD854C5C-0DA6-ECC9-8FF4-F76A12D21B0F}"/>
              </a:ext>
            </a:extLst>
          </p:cNvPr>
          <p:cNvSpPr txBox="1"/>
          <p:nvPr/>
        </p:nvSpPr>
        <p:spPr>
          <a:xfrm>
            <a:off x="422987" y="2347688"/>
            <a:ext cx="1324947" cy="246221"/>
          </a:xfrm>
          <a:prstGeom prst="rect">
            <a:avLst/>
          </a:prstGeom>
          <a:noFill/>
        </p:spPr>
        <p:txBody>
          <a:bodyPr wrap="square" rtlCol="0">
            <a:spAutoFit/>
          </a:bodyPr>
          <a:lstStyle/>
          <a:p>
            <a:pPr algn="ctr"/>
            <a:r>
              <a:rPr lang="en-IN" sz="1000" dirty="0"/>
              <a:t># of Current People</a:t>
            </a:r>
          </a:p>
        </p:txBody>
      </p:sp>
      <p:sp>
        <p:nvSpPr>
          <p:cNvPr id="5" name="TextBox 4">
            <a:extLst>
              <a:ext uri="{FF2B5EF4-FFF2-40B4-BE49-F238E27FC236}">
                <a16:creationId xmlns:a16="http://schemas.microsoft.com/office/drawing/2014/main" id="{8921531F-339F-1AD4-B4A5-20A0D4051623}"/>
              </a:ext>
            </a:extLst>
          </p:cNvPr>
          <p:cNvSpPr txBox="1"/>
          <p:nvPr/>
        </p:nvSpPr>
        <p:spPr>
          <a:xfrm>
            <a:off x="422986" y="2571750"/>
            <a:ext cx="1324947" cy="276999"/>
          </a:xfrm>
          <a:prstGeom prst="rect">
            <a:avLst/>
          </a:prstGeom>
          <a:noFill/>
        </p:spPr>
        <p:txBody>
          <a:bodyPr wrap="square" rtlCol="0">
            <a:spAutoFit/>
          </a:bodyPr>
          <a:lstStyle/>
          <a:p>
            <a:pPr algn="ctr"/>
            <a:r>
              <a:rPr lang="en-IN" sz="1200" dirty="0"/>
              <a:t>96</a:t>
            </a:r>
          </a:p>
        </p:txBody>
      </p:sp>
      <p:sp>
        <p:nvSpPr>
          <p:cNvPr id="6" name="Rectangle 5">
            <a:extLst>
              <a:ext uri="{FF2B5EF4-FFF2-40B4-BE49-F238E27FC236}">
                <a16:creationId xmlns:a16="http://schemas.microsoft.com/office/drawing/2014/main" id="{229CC50C-8BFD-C309-AE0B-D292B03614D4}"/>
              </a:ext>
            </a:extLst>
          </p:cNvPr>
          <p:cNvSpPr/>
          <p:nvPr/>
        </p:nvSpPr>
        <p:spPr>
          <a:xfrm>
            <a:off x="3215941" y="2321870"/>
            <a:ext cx="1324947" cy="5349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93FA8254-796D-7F3E-90CC-3BE50A09619E}"/>
              </a:ext>
            </a:extLst>
          </p:cNvPr>
          <p:cNvSpPr txBox="1"/>
          <p:nvPr/>
        </p:nvSpPr>
        <p:spPr>
          <a:xfrm>
            <a:off x="3215940" y="2343126"/>
            <a:ext cx="1324947" cy="246221"/>
          </a:xfrm>
          <a:prstGeom prst="rect">
            <a:avLst/>
          </a:prstGeom>
          <a:noFill/>
        </p:spPr>
        <p:txBody>
          <a:bodyPr wrap="square" rtlCol="0">
            <a:spAutoFit/>
          </a:bodyPr>
          <a:lstStyle/>
          <a:p>
            <a:pPr algn="ctr"/>
            <a:r>
              <a:rPr lang="en-IN" sz="1000" dirty="0"/>
              <a:t># of Lights On</a:t>
            </a:r>
          </a:p>
        </p:txBody>
      </p:sp>
      <p:sp>
        <p:nvSpPr>
          <p:cNvPr id="8" name="TextBox 7">
            <a:extLst>
              <a:ext uri="{FF2B5EF4-FFF2-40B4-BE49-F238E27FC236}">
                <a16:creationId xmlns:a16="http://schemas.microsoft.com/office/drawing/2014/main" id="{E9DEAD54-61FC-7B29-84D2-60CB073B1242}"/>
              </a:ext>
            </a:extLst>
          </p:cNvPr>
          <p:cNvSpPr txBox="1"/>
          <p:nvPr/>
        </p:nvSpPr>
        <p:spPr>
          <a:xfrm>
            <a:off x="3215939" y="2567188"/>
            <a:ext cx="1324947" cy="276999"/>
          </a:xfrm>
          <a:prstGeom prst="rect">
            <a:avLst/>
          </a:prstGeom>
          <a:noFill/>
        </p:spPr>
        <p:txBody>
          <a:bodyPr wrap="square" rtlCol="0">
            <a:spAutoFit/>
          </a:bodyPr>
          <a:lstStyle/>
          <a:p>
            <a:pPr algn="ctr"/>
            <a:r>
              <a:rPr lang="en-IN" sz="1200" dirty="0"/>
              <a:t>36</a:t>
            </a:r>
          </a:p>
        </p:txBody>
      </p:sp>
      <p:sp>
        <p:nvSpPr>
          <p:cNvPr id="9" name="Rectangle 8">
            <a:extLst>
              <a:ext uri="{FF2B5EF4-FFF2-40B4-BE49-F238E27FC236}">
                <a16:creationId xmlns:a16="http://schemas.microsoft.com/office/drawing/2014/main" id="{9C4A084F-5E30-BA93-8391-2D6756365487}"/>
              </a:ext>
            </a:extLst>
          </p:cNvPr>
          <p:cNvSpPr/>
          <p:nvPr/>
        </p:nvSpPr>
        <p:spPr>
          <a:xfrm>
            <a:off x="4612422" y="2321870"/>
            <a:ext cx="1324947" cy="5349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27C480D0-A136-5D3A-C114-033EE811622D}"/>
              </a:ext>
            </a:extLst>
          </p:cNvPr>
          <p:cNvSpPr txBox="1"/>
          <p:nvPr/>
        </p:nvSpPr>
        <p:spPr>
          <a:xfrm>
            <a:off x="4612421" y="2343126"/>
            <a:ext cx="1324947" cy="246221"/>
          </a:xfrm>
          <a:prstGeom prst="rect">
            <a:avLst/>
          </a:prstGeom>
          <a:noFill/>
        </p:spPr>
        <p:txBody>
          <a:bodyPr wrap="square" rtlCol="0">
            <a:spAutoFit/>
          </a:bodyPr>
          <a:lstStyle/>
          <a:p>
            <a:pPr algn="ctr"/>
            <a:r>
              <a:rPr lang="en-IN" sz="1000" dirty="0"/>
              <a:t># of Lights Off</a:t>
            </a:r>
          </a:p>
        </p:txBody>
      </p:sp>
      <p:sp>
        <p:nvSpPr>
          <p:cNvPr id="11" name="TextBox 10">
            <a:extLst>
              <a:ext uri="{FF2B5EF4-FFF2-40B4-BE49-F238E27FC236}">
                <a16:creationId xmlns:a16="http://schemas.microsoft.com/office/drawing/2014/main" id="{A7546F70-796E-3D44-DA41-0656242701F2}"/>
              </a:ext>
            </a:extLst>
          </p:cNvPr>
          <p:cNvSpPr txBox="1"/>
          <p:nvPr/>
        </p:nvSpPr>
        <p:spPr>
          <a:xfrm>
            <a:off x="4612420" y="2567188"/>
            <a:ext cx="1324947" cy="276999"/>
          </a:xfrm>
          <a:prstGeom prst="rect">
            <a:avLst/>
          </a:prstGeom>
          <a:noFill/>
        </p:spPr>
        <p:txBody>
          <a:bodyPr wrap="square" rtlCol="0">
            <a:spAutoFit/>
          </a:bodyPr>
          <a:lstStyle/>
          <a:p>
            <a:pPr algn="ctr"/>
            <a:r>
              <a:rPr lang="en-IN" sz="1200" dirty="0"/>
              <a:t>14</a:t>
            </a:r>
          </a:p>
        </p:txBody>
      </p:sp>
      <p:sp>
        <p:nvSpPr>
          <p:cNvPr id="12" name="Rectangle 11">
            <a:extLst>
              <a:ext uri="{FF2B5EF4-FFF2-40B4-BE49-F238E27FC236}">
                <a16:creationId xmlns:a16="http://schemas.microsoft.com/office/drawing/2014/main" id="{B71E1393-A4BE-15B1-06A5-BD318669B873}"/>
              </a:ext>
            </a:extLst>
          </p:cNvPr>
          <p:cNvSpPr/>
          <p:nvPr/>
        </p:nvSpPr>
        <p:spPr>
          <a:xfrm>
            <a:off x="1822580" y="2949700"/>
            <a:ext cx="1324947" cy="5349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5A91D9C5-78B2-FB9A-EE77-1D7B486F1A43}"/>
              </a:ext>
            </a:extLst>
          </p:cNvPr>
          <p:cNvSpPr txBox="1"/>
          <p:nvPr/>
        </p:nvSpPr>
        <p:spPr>
          <a:xfrm>
            <a:off x="1822579" y="2970956"/>
            <a:ext cx="1324947" cy="246221"/>
          </a:xfrm>
          <a:prstGeom prst="rect">
            <a:avLst/>
          </a:prstGeom>
          <a:noFill/>
        </p:spPr>
        <p:txBody>
          <a:bodyPr wrap="square" rtlCol="0">
            <a:spAutoFit/>
          </a:bodyPr>
          <a:lstStyle/>
          <a:p>
            <a:pPr algn="ctr"/>
            <a:r>
              <a:rPr lang="en-IN" sz="1000" dirty="0"/>
              <a:t># of Fans Off</a:t>
            </a:r>
          </a:p>
        </p:txBody>
      </p:sp>
      <p:sp>
        <p:nvSpPr>
          <p:cNvPr id="14" name="TextBox 13">
            <a:extLst>
              <a:ext uri="{FF2B5EF4-FFF2-40B4-BE49-F238E27FC236}">
                <a16:creationId xmlns:a16="http://schemas.microsoft.com/office/drawing/2014/main" id="{413FA284-3DBA-BE20-3306-8BD628653476}"/>
              </a:ext>
            </a:extLst>
          </p:cNvPr>
          <p:cNvSpPr txBox="1"/>
          <p:nvPr/>
        </p:nvSpPr>
        <p:spPr>
          <a:xfrm>
            <a:off x="1822578" y="3195018"/>
            <a:ext cx="1324947" cy="276999"/>
          </a:xfrm>
          <a:prstGeom prst="rect">
            <a:avLst/>
          </a:prstGeom>
          <a:noFill/>
        </p:spPr>
        <p:txBody>
          <a:bodyPr wrap="square" rtlCol="0">
            <a:spAutoFit/>
          </a:bodyPr>
          <a:lstStyle/>
          <a:p>
            <a:pPr algn="ctr"/>
            <a:r>
              <a:rPr lang="en-IN" sz="1200" dirty="0"/>
              <a:t>36</a:t>
            </a:r>
          </a:p>
        </p:txBody>
      </p:sp>
      <p:sp>
        <p:nvSpPr>
          <p:cNvPr id="15" name="Rectangle 14">
            <a:extLst>
              <a:ext uri="{FF2B5EF4-FFF2-40B4-BE49-F238E27FC236}">
                <a16:creationId xmlns:a16="http://schemas.microsoft.com/office/drawing/2014/main" id="{DC0A3186-C226-FBD2-D275-0B0AF5F274D8}"/>
              </a:ext>
            </a:extLst>
          </p:cNvPr>
          <p:cNvSpPr/>
          <p:nvPr/>
        </p:nvSpPr>
        <p:spPr>
          <a:xfrm>
            <a:off x="3219061" y="2949700"/>
            <a:ext cx="1324947" cy="5349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F57F29B7-60BB-5A6C-8E7B-5684049B5FA3}"/>
              </a:ext>
            </a:extLst>
          </p:cNvPr>
          <p:cNvSpPr txBox="1"/>
          <p:nvPr/>
        </p:nvSpPr>
        <p:spPr>
          <a:xfrm>
            <a:off x="3219060" y="2970956"/>
            <a:ext cx="1324947" cy="246221"/>
          </a:xfrm>
          <a:prstGeom prst="rect">
            <a:avLst/>
          </a:prstGeom>
          <a:noFill/>
        </p:spPr>
        <p:txBody>
          <a:bodyPr wrap="square" rtlCol="0">
            <a:spAutoFit/>
          </a:bodyPr>
          <a:lstStyle/>
          <a:p>
            <a:pPr algn="ctr"/>
            <a:r>
              <a:rPr lang="en-IN" sz="1000" dirty="0"/>
              <a:t># of AC On</a:t>
            </a:r>
          </a:p>
        </p:txBody>
      </p:sp>
      <p:sp>
        <p:nvSpPr>
          <p:cNvPr id="17" name="TextBox 16">
            <a:extLst>
              <a:ext uri="{FF2B5EF4-FFF2-40B4-BE49-F238E27FC236}">
                <a16:creationId xmlns:a16="http://schemas.microsoft.com/office/drawing/2014/main" id="{410EA198-749F-2D69-81C7-5AD6E85837B9}"/>
              </a:ext>
            </a:extLst>
          </p:cNvPr>
          <p:cNvSpPr txBox="1"/>
          <p:nvPr/>
        </p:nvSpPr>
        <p:spPr>
          <a:xfrm>
            <a:off x="3219059" y="3195018"/>
            <a:ext cx="1324947" cy="276999"/>
          </a:xfrm>
          <a:prstGeom prst="rect">
            <a:avLst/>
          </a:prstGeom>
          <a:noFill/>
        </p:spPr>
        <p:txBody>
          <a:bodyPr wrap="square" rtlCol="0">
            <a:spAutoFit/>
          </a:bodyPr>
          <a:lstStyle/>
          <a:p>
            <a:pPr algn="ctr"/>
            <a:r>
              <a:rPr lang="en-IN" sz="1200" dirty="0"/>
              <a:t>8</a:t>
            </a:r>
          </a:p>
        </p:txBody>
      </p:sp>
      <p:sp>
        <p:nvSpPr>
          <p:cNvPr id="18" name="Rectangle 17">
            <a:extLst>
              <a:ext uri="{FF2B5EF4-FFF2-40B4-BE49-F238E27FC236}">
                <a16:creationId xmlns:a16="http://schemas.microsoft.com/office/drawing/2014/main" id="{DEC3D050-5934-33CF-34FC-7A6E2F80B5B5}"/>
              </a:ext>
            </a:extLst>
          </p:cNvPr>
          <p:cNvSpPr/>
          <p:nvPr/>
        </p:nvSpPr>
        <p:spPr>
          <a:xfrm>
            <a:off x="422986" y="2949699"/>
            <a:ext cx="1324947" cy="5349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id="{23D82AAF-09AD-B8BD-2433-64597BF484AA}"/>
              </a:ext>
            </a:extLst>
          </p:cNvPr>
          <p:cNvSpPr txBox="1"/>
          <p:nvPr/>
        </p:nvSpPr>
        <p:spPr>
          <a:xfrm>
            <a:off x="422985" y="2970955"/>
            <a:ext cx="1324947" cy="246221"/>
          </a:xfrm>
          <a:prstGeom prst="rect">
            <a:avLst/>
          </a:prstGeom>
          <a:noFill/>
        </p:spPr>
        <p:txBody>
          <a:bodyPr wrap="square" rtlCol="0">
            <a:spAutoFit/>
          </a:bodyPr>
          <a:lstStyle/>
          <a:p>
            <a:pPr algn="ctr"/>
            <a:r>
              <a:rPr lang="en-IN" sz="1000" dirty="0"/>
              <a:t># of Fans On</a:t>
            </a:r>
          </a:p>
        </p:txBody>
      </p:sp>
      <p:sp>
        <p:nvSpPr>
          <p:cNvPr id="20" name="TextBox 19">
            <a:extLst>
              <a:ext uri="{FF2B5EF4-FFF2-40B4-BE49-F238E27FC236}">
                <a16:creationId xmlns:a16="http://schemas.microsoft.com/office/drawing/2014/main" id="{92FF3CAC-0FDB-8060-C8F1-2C1FF58EBADF}"/>
              </a:ext>
            </a:extLst>
          </p:cNvPr>
          <p:cNvSpPr txBox="1"/>
          <p:nvPr/>
        </p:nvSpPr>
        <p:spPr>
          <a:xfrm>
            <a:off x="422984" y="3195017"/>
            <a:ext cx="1324947" cy="276999"/>
          </a:xfrm>
          <a:prstGeom prst="rect">
            <a:avLst/>
          </a:prstGeom>
          <a:noFill/>
        </p:spPr>
        <p:txBody>
          <a:bodyPr wrap="square" rtlCol="0">
            <a:spAutoFit/>
          </a:bodyPr>
          <a:lstStyle/>
          <a:p>
            <a:pPr algn="ctr"/>
            <a:r>
              <a:rPr lang="en-IN" sz="1200" dirty="0"/>
              <a:t>36</a:t>
            </a:r>
          </a:p>
        </p:txBody>
      </p:sp>
      <p:sp>
        <p:nvSpPr>
          <p:cNvPr id="21" name="Rectangle 20">
            <a:extLst>
              <a:ext uri="{FF2B5EF4-FFF2-40B4-BE49-F238E27FC236}">
                <a16:creationId xmlns:a16="http://schemas.microsoft.com/office/drawing/2014/main" id="{549CBABD-56B3-75CC-C8B1-CDDA63751581}"/>
              </a:ext>
            </a:extLst>
          </p:cNvPr>
          <p:cNvSpPr/>
          <p:nvPr/>
        </p:nvSpPr>
        <p:spPr>
          <a:xfrm>
            <a:off x="1819466" y="2321870"/>
            <a:ext cx="1324947" cy="5349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Box 21">
            <a:extLst>
              <a:ext uri="{FF2B5EF4-FFF2-40B4-BE49-F238E27FC236}">
                <a16:creationId xmlns:a16="http://schemas.microsoft.com/office/drawing/2014/main" id="{DCA55C38-7C16-56A8-0F50-4CB49E468867}"/>
              </a:ext>
            </a:extLst>
          </p:cNvPr>
          <p:cNvSpPr txBox="1"/>
          <p:nvPr/>
        </p:nvSpPr>
        <p:spPr>
          <a:xfrm>
            <a:off x="1791471" y="2343126"/>
            <a:ext cx="1396481" cy="246221"/>
          </a:xfrm>
          <a:prstGeom prst="rect">
            <a:avLst/>
          </a:prstGeom>
          <a:noFill/>
        </p:spPr>
        <p:txBody>
          <a:bodyPr wrap="square" rtlCol="0">
            <a:spAutoFit/>
          </a:bodyPr>
          <a:lstStyle/>
          <a:p>
            <a:pPr algn="ctr"/>
            <a:r>
              <a:rPr lang="en-IN" sz="1000" dirty="0"/>
              <a:t># of People Enter / Hr</a:t>
            </a:r>
          </a:p>
        </p:txBody>
      </p:sp>
      <p:sp>
        <p:nvSpPr>
          <p:cNvPr id="23" name="TextBox 22">
            <a:extLst>
              <a:ext uri="{FF2B5EF4-FFF2-40B4-BE49-F238E27FC236}">
                <a16:creationId xmlns:a16="http://schemas.microsoft.com/office/drawing/2014/main" id="{100FD0F6-4B05-4944-5F32-D1CF1F08E1BA}"/>
              </a:ext>
            </a:extLst>
          </p:cNvPr>
          <p:cNvSpPr txBox="1"/>
          <p:nvPr/>
        </p:nvSpPr>
        <p:spPr>
          <a:xfrm>
            <a:off x="1819464" y="2567188"/>
            <a:ext cx="1324947" cy="276999"/>
          </a:xfrm>
          <a:prstGeom prst="rect">
            <a:avLst/>
          </a:prstGeom>
          <a:noFill/>
        </p:spPr>
        <p:txBody>
          <a:bodyPr wrap="square" rtlCol="0">
            <a:spAutoFit/>
          </a:bodyPr>
          <a:lstStyle/>
          <a:p>
            <a:pPr algn="ctr"/>
            <a:r>
              <a:rPr lang="en-IN" sz="1200" dirty="0"/>
              <a:t>12</a:t>
            </a:r>
          </a:p>
        </p:txBody>
      </p:sp>
      <p:sp>
        <p:nvSpPr>
          <p:cNvPr id="24" name="Rectangle 23">
            <a:extLst>
              <a:ext uri="{FF2B5EF4-FFF2-40B4-BE49-F238E27FC236}">
                <a16:creationId xmlns:a16="http://schemas.microsoft.com/office/drawing/2014/main" id="{F909C51D-779E-BACB-195A-AADEA6B4E157}"/>
              </a:ext>
            </a:extLst>
          </p:cNvPr>
          <p:cNvSpPr/>
          <p:nvPr/>
        </p:nvSpPr>
        <p:spPr>
          <a:xfrm>
            <a:off x="4599996" y="2947618"/>
            <a:ext cx="1324947" cy="5349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TextBox 24">
            <a:extLst>
              <a:ext uri="{FF2B5EF4-FFF2-40B4-BE49-F238E27FC236}">
                <a16:creationId xmlns:a16="http://schemas.microsoft.com/office/drawing/2014/main" id="{19B02A4B-F028-E76E-6E3D-679085311BF9}"/>
              </a:ext>
            </a:extLst>
          </p:cNvPr>
          <p:cNvSpPr txBox="1"/>
          <p:nvPr/>
        </p:nvSpPr>
        <p:spPr>
          <a:xfrm>
            <a:off x="4599995" y="2968874"/>
            <a:ext cx="1324947" cy="246221"/>
          </a:xfrm>
          <a:prstGeom prst="rect">
            <a:avLst/>
          </a:prstGeom>
          <a:noFill/>
        </p:spPr>
        <p:txBody>
          <a:bodyPr wrap="square" rtlCol="0">
            <a:spAutoFit/>
          </a:bodyPr>
          <a:lstStyle/>
          <a:p>
            <a:pPr algn="ctr"/>
            <a:r>
              <a:rPr lang="en-IN" sz="1000" dirty="0"/>
              <a:t># of AC Off</a:t>
            </a:r>
          </a:p>
        </p:txBody>
      </p:sp>
      <p:sp>
        <p:nvSpPr>
          <p:cNvPr id="26" name="TextBox 25">
            <a:extLst>
              <a:ext uri="{FF2B5EF4-FFF2-40B4-BE49-F238E27FC236}">
                <a16:creationId xmlns:a16="http://schemas.microsoft.com/office/drawing/2014/main" id="{8DECC91A-5D92-44C0-FED8-8660A3DE7316}"/>
              </a:ext>
            </a:extLst>
          </p:cNvPr>
          <p:cNvSpPr txBox="1"/>
          <p:nvPr/>
        </p:nvSpPr>
        <p:spPr>
          <a:xfrm>
            <a:off x="4599994" y="3192936"/>
            <a:ext cx="1324947" cy="276999"/>
          </a:xfrm>
          <a:prstGeom prst="rect">
            <a:avLst/>
          </a:prstGeom>
          <a:noFill/>
        </p:spPr>
        <p:txBody>
          <a:bodyPr wrap="square" rtlCol="0">
            <a:spAutoFit/>
          </a:bodyPr>
          <a:lstStyle/>
          <a:p>
            <a:pPr algn="ctr"/>
            <a:r>
              <a:rPr lang="en-IN" sz="1200" dirty="0"/>
              <a:t>2</a:t>
            </a:r>
          </a:p>
        </p:txBody>
      </p:sp>
      <p:sp>
        <p:nvSpPr>
          <p:cNvPr id="27" name="Rectangle 26">
            <a:extLst>
              <a:ext uri="{FF2B5EF4-FFF2-40B4-BE49-F238E27FC236}">
                <a16:creationId xmlns:a16="http://schemas.microsoft.com/office/drawing/2014/main" id="{D11FF531-7705-6F3E-30BC-9B9A87B8FFA7}"/>
              </a:ext>
            </a:extLst>
          </p:cNvPr>
          <p:cNvSpPr/>
          <p:nvPr/>
        </p:nvSpPr>
        <p:spPr>
          <a:xfrm>
            <a:off x="422988" y="3590167"/>
            <a:ext cx="1324947" cy="5349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a:extLst>
              <a:ext uri="{FF2B5EF4-FFF2-40B4-BE49-F238E27FC236}">
                <a16:creationId xmlns:a16="http://schemas.microsoft.com/office/drawing/2014/main" id="{147B2D6F-BBDF-DC78-7FAD-FC11276A7E41}"/>
              </a:ext>
            </a:extLst>
          </p:cNvPr>
          <p:cNvSpPr txBox="1"/>
          <p:nvPr/>
        </p:nvSpPr>
        <p:spPr>
          <a:xfrm>
            <a:off x="422987" y="3611423"/>
            <a:ext cx="1324947" cy="246221"/>
          </a:xfrm>
          <a:prstGeom prst="rect">
            <a:avLst/>
          </a:prstGeom>
          <a:noFill/>
        </p:spPr>
        <p:txBody>
          <a:bodyPr wrap="square" rtlCol="0">
            <a:spAutoFit/>
          </a:bodyPr>
          <a:lstStyle/>
          <a:p>
            <a:pPr algn="ctr"/>
            <a:r>
              <a:rPr lang="en-IN" sz="1000" dirty="0"/>
              <a:t># of Men Visited</a:t>
            </a:r>
          </a:p>
        </p:txBody>
      </p:sp>
      <p:sp>
        <p:nvSpPr>
          <p:cNvPr id="29" name="TextBox 28">
            <a:extLst>
              <a:ext uri="{FF2B5EF4-FFF2-40B4-BE49-F238E27FC236}">
                <a16:creationId xmlns:a16="http://schemas.microsoft.com/office/drawing/2014/main" id="{9C97B894-6491-19B3-F1E1-881B7499D923}"/>
              </a:ext>
            </a:extLst>
          </p:cNvPr>
          <p:cNvSpPr txBox="1"/>
          <p:nvPr/>
        </p:nvSpPr>
        <p:spPr>
          <a:xfrm>
            <a:off x="422986" y="3835485"/>
            <a:ext cx="1324947" cy="276999"/>
          </a:xfrm>
          <a:prstGeom prst="rect">
            <a:avLst/>
          </a:prstGeom>
          <a:noFill/>
        </p:spPr>
        <p:txBody>
          <a:bodyPr wrap="square" rtlCol="0">
            <a:spAutoFit/>
          </a:bodyPr>
          <a:lstStyle/>
          <a:p>
            <a:pPr algn="ctr"/>
            <a:r>
              <a:rPr lang="en-IN" sz="1200" dirty="0"/>
              <a:t>53</a:t>
            </a:r>
          </a:p>
        </p:txBody>
      </p:sp>
      <p:sp>
        <p:nvSpPr>
          <p:cNvPr id="30" name="Rectangle 29">
            <a:extLst>
              <a:ext uri="{FF2B5EF4-FFF2-40B4-BE49-F238E27FC236}">
                <a16:creationId xmlns:a16="http://schemas.microsoft.com/office/drawing/2014/main" id="{B0287F4F-6F54-6FDD-E3DC-55725048AFD7}"/>
              </a:ext>
            </a:extLst>
          </p:cNvPr>
          <p:cNvSpPr/>
          <p:nvPr/>
        </p:nvSpPr>
        <p:spPr>
          <a:xfrm>
            <a:off x="1819466" y="3585605"/>
            <a:ext cx="1324947" cy="5349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TextBox 30">
            <a:extLst>
              <a:ext uri="{FF2B5EF4-FFF2-40B4-BE49-F238E27FC236}">
                <a16:creationId xmlns:a16="http://schemas.microsoft.com/office/drawing/2014/main" id="{7F71DFD9-4BBA-0CF6-6B50-25767AE2AFCE}"/>
              </a:ext>
            </a:extLst>
          </p:cNvPr>
          <p:cNvSpPr txBox="1"/>
          <p:nvPr/>
        </p:nvSpPr>
        <p:spPr>
          <a:xfrm>
            <a:off x="1791471" y="3606861"/>
            <a:ext cx="1396481" cy="246221"/>
          </a:xfrm>
          <a:prstGeom prst="rect">
            <a:avLst/>
          </a:prstGeom>
          <a:noFill/>
        </p:spPr>
        <p:txBody>
          <a:bodyPr wrap="square" rtlCol="0">
            <a:spAutoFit/>
          </a:bodyPr>
          <a:lstStyle/>
          <a:p>
            <a:pPr algn="ctr"/>
            <a:r>
              <a:rPr lang="en-IN" sz="1000" dirty="0"/>
              <a:t># of Women Visited</a:t>
            </a:r>
          </a:p>
        </p:txBody>
      </p:sp>
      <p:sp>
        <p:nvSpPr>
          <p:cNvPr id="32" name="TextBox 31">
            <a:extLst>
              <a:ext uri="{FF2B5EF4-FFF2-40B4-BE49-F238E27FC236}">
                <a16:creationId xmlns:a16="http://schemas.microsoft.com/office/drawing/2014/main" id="{A0D125AE-2B64-DAF3-3DE1-37E8443F643D}"/>
              </a:ext>
            </a:extLst>
          </p:cNvPr>
          <p:cNvSpPr txBox="1"/>
          <p:nvPr/>
        </p:nvSpPr>
        <p:spPr>
          <a:xfrm>
            <a:off x="1819464" y="3830923"/>
            <a:ext cx="1324947" cy="276999"/>
          </a:xfrm>
          <a:prstGeom prst="rect">
            <a:avLst/>
          </a:prstGeom>
          <a:noFill/>
        </p:spPr>
        <p:txBody>
          <a:bodyPr wrap="square" rtlCol="0">
            <a:spAutoFit/>
          </a:bodyPr>
          <a:lstStyle/>
          <a:p>
            <a:pPr algn="ctr"/>
            <a:r>
              <a:rPr lang="en-IN" sz="1200" dirty="0"/>
              <a:t>21</a:t>
            </a:r>
          </a:p>
        </p:txBody>
      </p:sp>
      <p:sp>
        <p:nvSpPr>
          <p:cNvPr id="33" name="Rectangle 32">
            <a:extLst>
              <a:ext uri="{FF2B5EF4-FFF2-40B4-BE49-F238E27FC236}">
                <a16:creationId xmlns:a16="http://schemas.microsoft.com/office/drawing/2014/main" id="{FC98C3F6-1B9C-97BD-9633-47227BD2C9F9}"/>
              </a:ext>
            </a:extLst>
          </p:cNvPr>
          <p:cNvSpPr/>
          <p:nvPr/>
        </p:nvSpPr>
        <p:spPr>
          <a:xfrm>
            <a:off x="3215947" y="3570886"/>
            <a:ext cx="1324947" cy="5349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TextBox 33">
            <a:extLst>
              <a:ext uri="{FF2B5EF4-FFF2-40B4-BE49-F238E27FC236}">
                <a16:creationId xmlns:a16="http://schemas.microsoft.com/office/drawing/2014/main" id="{93978C1B-5E1F-A595-D1FD-756FC35E7D22}"/>
              </a:ext>
            </a:extLst>
          </p:cNvPr>
          <p:cNvSpPr txBox="1"/>
          <p:nvPr/>
        </p:nvSpPr>
        <p:spPr>
          <a:xfrm>
            <a:off x="3187952" y="3592142"/>
            <a:ext cx="1396481" cy="246221"/>
          </a:xfrm>
          <a:prstGeom prst="rect">
            <a:avLst/>
          </a:prstGeom>
          <a:noFill/>
        </p:spPr>
        <p:txBody>
          <a:bodyPr wrap="square" rtlCol="0">
            <a:spAutoFit/>
          </a:bodyPr>
          <a:lstStyle/>
          <a:p>
            <a:pPr algn="ctr"/>
            <a:r>
              <a:rPr lang="en-IN" sz="1000" dirty="0"/>
              <a:t># of Staff Available</a:t>
            </a:r>
          </a:p>
        </p:txBody>
      </p:sp>
      <p:sp>
        <p:nvSpPr>
          <p:cNvPr id="35" name="TextBox 34">
            <a:extLst>
              <a:ext uri="{FF2B5EF4-FFF2-40B4-BE49-F238E27FC236}">
                <a16:creationId xmlns:a16="http://schemas.microsoft.com/office/drawing/2014/main" id="{EC181442-2CA8-2FC8-CFAB-83F658A57796}"/>
              </a:ext>
            </a:extLst>
          </p:cNvPr>
          <p:cNvSpPr txBox="1"/>
          <p:nvPr/>
        </p:nvSpPr>
        <p:spPr>
          <a:xfrm>
            <a:off x="3215945" y="3816204"/>
            <a:ext cx="1324947" cy="276999"/>
          </a:xfrm>
          <a:prstGeom prst="rect">
            <a:avLst/>
          </a:prstGeom>
          <a:noFill/>
        </p:spPr>
        <p:txBody>
          <a:bodyPr wrap="square" rtlCol="0">
            <a:spAutoFit/>
          </a:bodyPr>
          <a:lstStyle/>
          <a:p>
            <a:pPr algn="ctr"/>
            <a:r>
              <a:rPr lang="en-IN" sz="1200" dirty="0"/>
              <a:t>18</a:t>
            </a:r>
          </a:p>
        </p:txBody>
      </p:sp>
      <p:sp>
        <p:nvSpPr>
          <p:cNvPr id="36" name="Rectangle 35">
            <a:extLst>
              <a:ext uri="{FF2B5EF4-FFF2-40B4-BE49-F238E27FC236}">
                <a16:creationId xmlns:a16="http://schemas.microsoft.com/office/drawing/2014/main" id="{8C660315-614F-6839-0D20-3D3EAF0878FC}"/>
              </a:ext>
            </a:extLst>
          </p:cNvPr>
          <p:cNvSpPr/>
          <p:nvPr/>
        </p:nvSpPr>
        <p:spPr>
          <a:xfrm>
            <a:off x="4596880" y="3562268"/>
            <a:ext cx="1324947" cy="5349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TextBox 36">
            <a:extLst>
              <a:ext uri="{FF2B5EF4-FFF2-40B4-BE49-F238E27FC236}">
                <a16:creationId xmlns:a16="http://schemas.microsoft.com/office/drawing/2014/main" id="{6EC56568-9C9D-357E-8B63-5B590332E8E1}"/>
              </a:ext>
            </a:extLst>
          </p:cNvPr>
          <p:cNvSpPr txBox="1"/>
          <p:nvPr/>
        </p:nvSpPr>
        <p:spPr>
          <a:xfrm>
            <a:off x="4568885" y="3583524"/>
            <a:ext cx="1396481" cy="246221"/>
          </a:xfrm>
          <a:prstGeom prst="rect">
            <a:avLst/>
          </a:prstGeom>
          <a:noFill/>
        </p:spPr>
        <p:txBody>
          <a:bodyPr wrap="square" rtlCol="0">
            <a:spAutoFit/>
          </a:bodyPr>
          <a:lstStyle/>
          <a:p>
            <a:pPr algn="ctr"/>
            <a:r>
              <a:rPr lang="en-IN" sz="1000" dirty="0"/>
              <a:t># of Assets Available</a:t>
            </a:r>
          </a:p>
        </p:txBody>
      </p:sp>
      <p:sp>
        <p:nvSpPr>
          <p:cNvPr id="38" name="TextBox 37">
            <a:extLst>
              <a:ext uri="{FF2B5EF4-FFF2-40B4-BE49-F238E27FC236}">
                <a16:creationId xmlns:a16="http://schemas.microsoft.com/office/drawing/2014/main" id="{81032131-E380-6FBC-B8EC-1E1B7A6AEB97}"/>
              </a:ext>
            </a:extLst>
          </p:cNvPr>
          <p:cNvSpPr txBox="1"/>
          <p:nvPr/>
        </p:nvSpPr>
        <p:spPr>
          <a:xfrm>
            <a:off x="4596878" y="3807586"/>
            <a:ext cx="1324947" cy="276999"/>
          </a:xfrm>
          <a:prstGeom prst="rect">
            <a:avLst/>
          </a:prstGeom>
          <a:noFill/>
        </p:spPr>
        <p:txBody>
          <a:bodyPr wrap="square" rtlCol="0">
            <a:spAutoFit/>
          </a:bodyPr>
          <a:lstStyle/>
          <a:p>
            <a:pPr algn="ctr"/>
            <a:r>
              <a:rPr lang="en-IN" sz="1200" dirty="0"/>
              <a:t>18</a:t>
            </a:r>
          </a:p>
        </p:txBody>
      </p:sp>
      <p:sp>
        <p:nvSpPr>
          <p:cNvPr id="39" name="Rectangle 38">
            <a:extLst>
              <a:ext uri="{FF2B5EF4-FFF2-40B4-BE49-F238E27FC236}">
                <a16:creationId xmlns:a16="http://schemas.microsoft.com/office/drawing/2014/main" id="{8822342E-CA82-39DC-6276-253D81E5C66C}"/>
              </a:ext>
            </a:extLst>
          </p:cNvPr>
          <p:cNvSpPr/>
          <p:nvPr/>
        </p:nvSpPr>
        <p:spPr>
          <a:xfrm>
            <a:off x="422985" y="4213058"/>
            <a:ext cx="1324947" cy="5349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TextBox 39">
            <a:extLst>
              <a:ext uri="{FF2B5EF4-FFF2-40B4-BE49-F238E27FC236}">
                <a16:creationId xmlns:a16="http://schemas.microsoft.com/office/drawing/2014/main" id="{17735821-5671-1F45-AB15-C573BAEE3592}"/>
              </a:ext>
            </a:extLst>
          </p:cNvPr>
          <p:cNvSpPr txBox="1"/>
          <p:nvPr/>
        </p:nvSpPr>
        <p:spPr>
          <a:xfrm>
            <a:off x="342120" y="4234314"/>
            <a:ext cx="1480451" cy="246221"/>
          </a:xfrm>
          <a:prstGeom prst="rect">
            <a:avLst/>
          </a:prstGeom>
          <a:noFill/>
        </p:spPr>
        <p:txBody>
          <a:bodyPr wrap="square" rtlCol="0">
            <a:spAutoFit/>
          </a:bodyPr>
          <a:lstStyle/>
          <a:p>
            <a:pPr algn="ctr"/>
            <a:r>
              <a:rPr lang="en-IN" sz="1000" dirty="0"/>
              <a:t># of Existing Customer</a:t>
            </a:r>
          </a:p>
        </p:txBody>
      </p:sp>
      <p:sp>
        <p:nvSpPr>
          <p:cNvPr id="41" name="TextBox 40">
            <a:extLst>
              <a:ext uri="{FF2B5EF4-FFF2-40B4-BE49-F238E27FC236}">
                <a16:creationId xmlns:a16="http://schemas.microsoft.com/office/drawing/2014/main" id="{BF37752A-D81B-C18A-382E-9D25081B9009}"/>
              </a:ext>
            </a:extLst>
          </p:cNvPr>
          <p:cNvSpPr txBox="1"/>
          <p:nvPr/>
        </p:nvSpPr>
        <p:spPr>
          <a:xfrm>
            <a:off x="422983" y="4458376"/>
            <a:ext cx="1324947" cy="276999"/>
          </a:xfrm>
          <a:prstGeom prst="rect">
            <a:avLst/>
          </a:prstGeom>
          <a:noFill/>
        </p:spPr>
        <p:txBody>
          <a:bodyPr wrap="square" rtlCol="0">
            <a:spAutoFit/>
          </a:bodyPr>
          <a:lstStyle/>
          <a:p>
            <a:pPr algn="ctr"/>
            <a:r>
              <a:rPr lang="en-IN" sz="1200" dirty="0"/>
              <a:t>58</a:t>
            </a:r>
          </a:p>
        </p:txBody>
      </p:sp>
      <p:sp>
        <p:nvSpPr>
          <p:cNvPr id="42" name="Rectangle 41">
            <a:extLst>
              <a:ext uri="{FF2B5EF4-FFF2-40B4-BE49-F238E27FC236}">
                <a16:creationId xmlns:a16="http://schemas.microsoft.com/office/drawing/2014/main" id="{25AEC3A1-6C44-FAE1-D8B3-244C594871AF}"/>
              </a:ext>
            </a:extLst>
          </p:cNvPr>
          <p:cNvSpPr/>
          <p:nvPr/>
        </p:nvSpPr>
        <p:spPr>
          <a:xfrm>
            <a:off x="1828795" y="4216453"/>
            <a:ext cx="1324947" cy="5349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TextBox 42">
            <a:extLst>
              <a:ext uri="{FF2B5EF4-FFF2-40B4-BE49-F238E27FC236}">
                <a16:creationId xmlns:a16="http://schemas.microsoft.com/office/drawing/2014/main" id="{26C95444-7D9E-F008-CDEB-EB94E368872F}"/>
              </a:ext>
            </a:extLst>
          </p:cNvPr>
          <p:cNvSpPr txBox="1"/>
          <p:nvPr/>
        </p:nvSpPr>
        <p:spPr>
          <a:xfrm>
            <a:off x="1747930" y="4237709"/>
            <a:ext cx="1480451" cy="246221"/>
          </a:xfrm>
          <a:prstGeom prst="rect">
            <a:avLst/>
          </a:prstGeom>
          <a:noFill/>
        </p:spPr>
        <p:txBody>
          <a:bodyPr wrap="square" rtlCol="0">
            <a:spAutoFit/>
          </a:bodyPr>
          <a:lstStyle/>
          <a:p>
            <a:pPr algn="ctr"/>
            <a:r>
              <a:rPr lang="en-IN" sz="1000" dirty="0"/>
              <a:t># of Non Customer</a:t>
            </a:r>
          </a:p>
        </p:txBody>
      </p:sp>
      <p:sp>
        <p:nvSpPr>
          <p:cNvPr id="44" name="TextBox 43">
            <a:extLst>
              <a:ext uri="{FF2B5EF4-FFF2-40B4-BE49-F238E27FC236}">
                <a16:creationId xmlns:a16="http://schemas.microsoft.com/office/drawing/2014/main" id="{88F0FC41-5CFB-7B2B-4BFF-4615A93C98DE}"/>
              </a:ext>
            </a:extLst>
          </p:cNvPr>
          <p:cNvSpPr txBox="1"/>
          <p:nvPr/>
        </p:nvSpPr>
        <p:spPr>
          <a:xfrm>
            <a:off x="1828793" y="4461771"/>
            <a:ext cx="1324947" cy="276999"/>
          </a:xfrm>
          <a:prstGeom prst="rect">
            <a:avLst/>
          </a:prstGeom>
          <a:noFill/>
        </p:spPr>
        <p:txBody>
          <a:bodyPr wrap="square" rtlCol="0">
            <a:spAutoFit/>
          </a:bodyPr>
          <a:lstStyle/>
          <a:p>
            <a:pPr algn="ctr"/>
            <a:r>
              <a:rPr lang="en-IN" sz="1200" dirty="0"/>
              <a:t>64</a:t>
            </a:r>
          </a:p>
        </p:txBody>
      </p:sp>
      <p:sp>
        <p:nvSpPr>
          <p:cNvPr id="45" name="TextBox 44">
            <a:extLst>
              <a:ext uri="{FF2B5EF4-FFF2-40B4-BE49-F238E27FC236}">
                <a16:creationId xmlns:a16="http://schemas.microsoft.com/office/drawing/2014/main" id="{86173CCE-C0F1-00A6-A9D2-2FC2DCE37F93}"/>
              </a:ext>
            </a:extLst>
          </p:cNvPr>
          <p:cNvSpPr txBox="1"/>
          <p:nvPr/>
        </p:nvSpPr>
        <p:spPr>
          <a:xfrm>
            <a:off x="6183086" y="2158482"/>
            <a:ext cx="2618794" cy="2462213"/>
          </a:xfrm>
          <a:prstGeom prst="rect">
            <a:avLst/>
          </a:prstGeom>
          <a:noFill/>
        </p:spPr>
        <p:txBody>
          <a:bodyPr wrap="square" rtlCol="0">
            <a:spAutoFit/>
          </a:bodyPr>
          <a:lstStyle/>
          <a:p>
            <a:r>
              <a:rPr lang="en-IN" b="0" i="0" dirty="0">
                <a:solidFill>
                  <a:srgbClr val="444444"/>
                </a:solidFill>
                <a:effectLst/>
                <a:latin typeface="Arial" panose="020B0604020202020204" pitchFamily="34" charset="0"/>
              </a:rPr>
              <a:t>Real-time alerts with significantly reduced false alerts, enabling security managers and business operators to act proactively to situational changes in their environment. Different dashboards for building analysis, visitor analysis can help the business based on people and objects of interest</a:t>
            </a:r>
            <a:endParaRPr lang="en-IN" dirty="0"/>
          </a:p>
        </p:txBody>
      </p:sp>
      <p:sp>
        <p:nvSpPr>
          <p:cNvPr id="48" name="Rectangle 47">
            <a:extLst>
              <a:ext uri="{FF2B5EF4-FFF2-40B4-BE49-F238E27FC236}">
                <a16:creationId xmlns:a16="http://schemas.microsoft.com/office/drawing/2014/main" id="{72D4E958-AA32-126E-55B3-4BEA906747AD}"/>
              </a:ext>
            </a:extLst>
          </p:cNvPr>
          <p:cNvSpPr/>
          <p:nvPr/>
        </p:nvSpPr>
        <p:spPr>
          <a:xfrm>
            <a:off x="3212834" y="4219474"/>
            <a:ext cx="1324947" cy="5349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TextBox 48">
            <a:extLst>
              <a:ext uri="{FF2B5EF4-FFF2-40B4-BE49-F238E27FC236}">
                <a16:creationId xmlns:a16="http://schemas.microsoft.com/office/drawing/2014/main" id="{47E8B575-46D2-A30B-F6E3-3A895E6F8595}"/>
              </a:ext>
            </a:extLst>
          </p:cNvPr>
          <p:cNvSpPr txBox="1"/>
          <p:nvPr/>
        </p:nvSpPr>
        <p:spPr>
          <a:xfrm>
            <a:off x="3131969" y="4240730"/>
            <a:ext cx="1480451" cy="246221"/>
          </a:xfrm>
          <a:prstGeom prst="rect">
            <a:avLst/>
          </a:prstGeom>
          <a:noFill/>
        </p:spPr>
        <p:txBody>
          <a:bodyPr wrap="square" rtlCol="0">
            <a:spAutoFit/>
          </a:bodyPr>
          <a:lstStyle/>
          <a:p>
            <a:pPr algn="ctr"/>
            <a:r>
              <a:rPr lang="en-IN" sz="1000" dirty="0"/>
              <a:t>Up Time Camera Hr</a:t>
            </a:r>
          </a:p>
        </p:txBody>
      </p:sp>
      <p:sp>
        <p:nvSpPr>
          <p:cNvPr id="50" name="TextBox 49">
            <a:extLst>
              <a:ext uri="{FF2B5EF4-FFF2-40B4-BE49-F238E27FC236}">
                <a16:creationId xmlns:a16="http://schemas.microsoft.com/office/drawing/2014/main" id="{3BA5024C-09FA-3ED8-75E2-0785C9772D4C}"/>
              </a:ext>
            </a:extLst>
          </p:cNvPr>
          <p:cNvSpPr txBox="1"/>
          <p:nvPr/>
        </p:nvSpPr>
        <p:spPr>
          <a:xfrm>
            <a:off x="3212832" y="4464792"/>
            <a:ext cx="1324947" cy="276999"/>
          </a:xfrm>
          <a:prstGeom prst="rect">
            <a:avLst/>
          </a:prstGeom>
          <a:noFill/>
        </p:spPr>
        <p:txBody>
          <a:bodyPr wrap="square" rtlCol="0">
            <a:spAutoFit/>
          </a:bodyPr>
          <a:lstStyle/>
          <a:p>
            <a:pPr algn="ctr"/>
            <a:r>
              <a:rPr lang="en-IN" sz="1200" dirty="0"/>
              <a:t>22</a:t>
            </a:r>
          </a:p>
        </p:txBody>
      </p:sp>
      <p:sp>
        <p:nvSpPr>
          <p:cNvPr id="51" name="Rectangle 50">
            <a:extLst>
              <a:ext uri="{FF2B5EF4-FFF2-40B4-BE49-F238E27FC236}">
                <a16:creationId xmlns:a16="http://schemas.microsoft.com/office/drawing/2014/main" id="{F0DE7678-BEB6-C4A0-6549-281934F400E5}"/>
              </a:ext>
            </a:extLst>
          </p:cNvPr>
          <p:cNvSpPr/>
          <p:nvPr/>
        </p:nvSpPr>
        <p:spPr>
          <a:xfrm>
            <a:off x="4621751" y="4217233"/>
            <a:ext cx="1324947" cy="5349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TextBox 51">
            <a:extLst>
              <a:ext uri="{FF2B5EF4-FFF2-40B4-BE49-F238E27FC236}">
                <a16:creationId xmlns:a16="http://schemas.microsoft.com/office/drawing/2014/main" id="{07ACAE12-10F0-11E7-2CD3-96E06E26D67A}"/>
              </a:ext>
            </a:extLst>
          </p:cNvPr>
          <p:cNvSpPr txBox="1"/>
          <p:nvPr/>
        </p:nvSpPr>
        <p:spPr>
          <a:xfrm>
            <a:off x="4540886" y="4238489"/>
            <a:ext cx="1480451" cy="246221"/>
          </a:xfrm>
          <a:prstGeom prst="rect">
            <a:avLst/>
          </a:prstGeom>
          <a:noFill/>
        </p:spPr>
        <p:txBody>
          <a:bodyPr wrap="square" rtlCol="0">
            <a:spAutoFit/>
          </a:bodyPr>
          <a:lstStyle/>
          <a:p>
            <a:pPr algn="ctr"/>
            <a:r>
              <a:rPr lang="en-IN" sz="1000" dirty="0"/>
              <a:t>Customer </a:t>
            </a:r>
            <a:r>
              <a:rPr lang="en-IN" sz="1000" dirty="0" err="1"/>
              <a:t>Avg</a:t>
            </a:r>
            <a:r>
              <a:rPr lang="en-IN" sz="1000" dirty="0"/>
              <a:t> Min</a:t>
            </a:r>
          </a:p>
        </p:txBody>
      </p:sp>
      <p:sp>
        <p:nvSpPr>
          <p:cNvPr id="53" name="TextBox 52">
            <a:extLst>
              <a:ext uri="{FF2B5EF4-FFF2-40B4-BE49-F238E27FC236}">
                <a16:creationId xmlns:a16="http://schemas.microsoft.com/office/drawing/2014/main" id="{6D654A4B-2840-B1C3-8E74-6ECF74772F2F}"/>
              </a:ext>
            </a:extLst>
          </p:cNvPr>
          <p:cNvSpPr txBox="1"/>
          <p:nvPr/>
        </p:nvSpPr>
        <p:spPr>
          <a:xfrm>
            <a:off x="4621749" y="4462551"/>
            <a:ext cx="1324947" cy="276999"/>
          </a:xfrm>
          <a:prstGeom prst="rect">
            <a:avLst/>
          </a:prstGeom>
          <a:noFill/>
        </p:spPr>
        <p:txBody>
          <a:bodyPr wrap="square" rtlCol="0">
            <a:spAutoFit/>
          </a:bodyPr>
          <a:lstStyle/>
          <a:p>
            <a:pPr algn="ctr"/>
            <a:r>
              <a:rPr lang="en-IN" sz="1200" dirty="0"/>
              <a:t>45</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a:t>Thank You</a:t>
            </a:r>
            <a:endParaRPr sz="3600"/>
          </a:p>
        </p:txBody>
      </p:sp>
      <p:sp>
        <p:nvSpPr>
          <p:cNvPr id="390" name="Google Shape;390;p9"/>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1600"/>
              </a:spcAft>
              <a:buSzPts val="1800"/>
              <a:buNone/>
            </a:pPr>
            <a:r>
              <a:rPr lang="en" sz="1500"/>
              <a:t>Team member names</a:t>
            </a:r>
            <a:endParaRPr sz="1500"/>
          </a:p>
        </p:txBody>
      </p:sp>
    </p:spTree>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2532</TotalTime>
  <Words>764</Words>
  <Application>Microsoft Office PowerPoint</Application>
  <PresentationFormat>On-screen Show (16:9)</PresentationFormat>
  <Paragraphs>91</Paragraphs>
  <Slides>9</Slides>
  <Notes>9</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9</vt:i4>
      </vt:variant>
    </vt:vector>
  </HeadingPairs>
  <TitlesOfParts>
    <vt:vector size="15" baseType="lpstr">
      <vt:lpstr>Lato Black</vt:lpstr>
      <vt:lpstr>Trebuchet MS</vt:lpstr>
      <vt:lpstr>Lato</vt:lpstr>
      <vt:lpstr>Arial</vt:lpstr>
      <vt:lpstr>TI Template</vt:lpstr>
      <vt:lpstr>TI Template</vt:lpstr>
      <vt:lpstr>Bank of Baroda Hackathon - 2022                       </vt:lpstr>
      <vt:lpstr>Problem Statement?</vt:lpstr>
      <vt:lpstr>User Segment &amp; Pain Points</vt:lpstr>
      <vt:lpstr>Pre-Requisite</vt:lpstr>
      <vt:lpstr>Azure tools or resources</vt:lpstr>
      <vt:lpstr>Any Supporting Functional Documents</vt:lpstr>
      <vt:lpstr>Key Differentiators &amp; Adoption Plan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                       </dc:title>
  <cp:lastModifiedBy>Prasant Nanda (PNA.DK)</cp:lastModifiedBy>
  <cp:revision>11</cp:revision>
  <dcterms:modified xsi:type="dcterms:W3CDTF">2022-09-20T07:56:47Z</dcterms:modified>
</cp:coreProperties>
</file>