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7"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2720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notesSlide" Target="../notesSlides/notesSlide5.xml"/><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sv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8.png"/><Relationship Id="rId3" Type="http://schemas.openxmlformats.org/officeDocument/2006/relationships/image" Target="../media/image7.png"/><Relationship Id="rId21" Type="http://schemas.openxmlformats.org/officeDocument/2006/relationships/image" Target="../media/image22.svg"/><Relationship Id="rId7" Type="http://schemas.openxmlformats.org/officeDocument/2006/relationships/image" Target="../media/image11.svg"/><Relationship Id="rId12" Type="http://schemas.openxmlformats.org/officeDocument/2006/relationships/image" Target="../media/image17.png"/><Relationship Id="rId17" Type="http://schemas.openxmlformats.org/officeDocument/2006/relationships/image" Target="../media/image27.svg"/><Relationship Id="rId2" Type="http://schemas.openxmlformats.org/officeDocument/2006/relationships/notesSlide" Target="../notesSlides/notesSlide6.xml"/><Relationship Id="rId16" Type="http://schemas.openxmlformats.org/officeDocument/2006/relationships/image" Target="../media/image26.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image" Target="../media/image19.png"/><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29.sv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4.png"/><Relationship Id="rId22"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Tech4Change</a:t>
            </a:r>
          </a:p>
          <a:p>
            <a:endParaRPr lang="en-US" dirty="0"/>
          </a:p>
          <a:p>
            <a:r>
              <a:rPr lang="en-US" dirty="0"/>
              <a:t>Your team bio : Vision to have a sustainable future farming </a:t>
            </a:r>
          </a:p>
          <a:p>
            <a:endParaRPr lang="en-US" dirty="0"/>
          </a:p>
          <a:p>
            <a:endParaRPr lang="en-US" dirty="0"/>
          </a:p>
          <a:p>
            <a:endParaRPr lang="en-US" dirty="0"/>
          </a:p>
          <a:p>
            <a:endParaRPr lang="en-US" dirty="0"/>
          </a:p>
          <a:p>
            <a:r>
              <a:rPr lang="en-US" dirty="0"/>
              <a:t>Date :21-April-2023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Problem statement –new techniques on farming and livestock management process is not reached to the farmers at wider level.</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problems?</a:t>
            </a:r>
          </a:p>
          <a:p>
            <a:pPr marL="342900" indent="-342900">
              <a:buSzPts val="1400"/>
              <a:buFont typeface="Arial"/>
              <a:buAutoNum type="arabicPeriod"/>
            </a:pPr>
            <a:r>
              <a:rPr lang="en" sz="1400" b="0" i="0" u="none" strike="noStrike" cap="none" dirty="0">
                <a:solidFill>
                  <a:srgbClr val="222222"/>
                </a:solidFill>
                <a:highlight>
                  <a:srgbClr val="FFFFFF"/>
                </a:highlight>
                <a:latin typeface="Lato"/>
                <a:ea typeface="Lato"/>
                <a:cs typeface="Lato"/>
                <a:sym typeface="Lato"/>
              </a:rPr>
              <a:t>As the country gr</a:t>
            </a:r>
            <a:r>
              <a:rPr lang="en" dirty="0">
                <a:solidFill>
                  <a:srgbClr val="222222"/>
                </a:solidFill>
                <a:highlight>
                  <a:srgbClr val="FFFFFF"/>
                </a:highlight>
                <a:latin typeface="Lato"/>
                <a:ea typeface="Lato"/>
                <a:cs typeface="Lato"/>
                <a:sym typeface="Lato"/>
              </a:rPr>
              <a:t>ows with population, we not only need more food production but also preserve food and reduce waste.</a:t>
            </a:r>
          </a:p>
          <a:p>
            <a:pPr marL="342900" marR="0" lvl="0" indent="-342900" algn="l" rtl="0">
              <a:lnSpc>
                <a:spcPct val="100000"/>
              </a:lnSpc>
              <a:spcBef>
                <a:spcPts val="0"/>
              </a:spcBef>
              <a:spcAft>
                <a:spcPts val="0"/>
              </a:spcAft>
              <a:buClr>
                <a:srgbClr val="000000"/>
              </a:buClr>
              <a:buSzPts val="1400"/>
              <a:buFont typeface="Arial"/>
              <a:buAutoNum type="arabicPeriod"/>
            </a:pPr>
            <a:r>
              <a:rPr lang="en" dirty="0">
                <a:solidFill>
                  <a:srgbClr val="222222"/>
                </a:solidFill>
                <a:highlight>
                  <a:srgbClr val="FFFFFF"/>
                </a:highlight>
                <a:latin typeface="Lato"/>
                <a:ea typeface="Lato"/>
                <a:cs typeface="Lato"/>
                <a:sym typeface="Lato"/>
              </a:rPr>
              <a:t>Now a days farmers loose hope in farming as it is not a profitable business anymore at places. This is because they countinue doing the same crop farming for years and don’t adopt new process. </a:t>
            </a:r>
          </a:p>
          <a:p>
            <a:pPr marL="342900" marR="0" lvl="0" indent="-3429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222222"/>
                </a:solidFill>
                <a:highlight>
                  <a:srgbClr val="FFFFFF"/>
                </a:highlight>
                <a:latin typeface="Lato"/>
                <a:ea typeface="Lato"/>
                <a:cs typeface="Lato"/>
                <a:sym typeface="Lato"/>
              </a:rPr>
              <a:t>The new food preserve techniques can result in reduction of waste</a:t>
            </a:r>
            <a:r>
              <a:rPr lang="en" dirty="0">
                <a:solidFill>
                  <a:srgbClr val="222222"/>
                </a:solidFill>
                <a:highlight>
                  <a:srgbClr val="FFFFFF"/>
                </a:highlight>
                <a:latin typeface="Lato"/>
                <a:ea typeface="Lato"/>
                <a:cs typeface="Lato"/>
                <a:sym typeface="Lato"/>
              </a:rPr>
              <a:t>. They should be aware of reuse of waste items.</a:t>
            </a:r>
          </a:p>
          <a:p>
            <a:pPr marL="342900" marR="0" lvl="0" indent="-342900" algn="l" rtl="0">
              <a:lnSpc>
                <a:spcPct val="100000"/>
              </a:lnSpc>
              <a:spcBef>
                <a:spcPts val="0"/>
              </a:spcBef>
              <a:spcAft>
                <a:spcPts val="0"/>
              </a:spcAft>
              <a:buClr>
                <a:srgbClr val="000000"/>
              </a:buClr>
              <a:buSzPts val="1400"/>
              <a:buFont typeface="Arial"/>
              <a:buAutoNum type="arabicPeriod"/>
            </a:pPr>
            <a:r>
              <a:rPr lang="en-IN" sz="1400" b="0" i="0" u="none" strike="noStrike" cap="none" dirty="0">
                <a:solidFill>
                  <a:srgbClr val="222222"/>
                </a:solidFill>
                <a:highlight>
                  <a:srgbClr val="FFFFFF"/>
                </a:highlight>
                <a:latin typeface="Lato"/>
                <a:ea typeface="Lato"/>
                <a:cs typeface="Lato"/>
                <a:sym typeface="Lato"/>
              </a:rPr>
              <a:t>The weather data, soil quality, weeds development, pest information can help the farmers to act timely and appropriately. </a:t>
            </a:r>
          </a:p>
          <a:p>
            <a:pPr marL="342900" marR="0" lvl="0" indent="-342900" algn="l" rtl="0">
              <a:lnSpc>
                <a:spcPct val="100000"/>
              </a:lnSpc>
              <a:spcBef>
                <a:spcPts val="0"/>
              </a:spcBef>
              <a:spcAft>
                <a:spcPts val="0"/>
              </a:spcAft>
              <a:buClr>
                <a:srgbClr val="000000"/>
              </a:buClr>
              <a:buSzPts val="1400"/>
              <a:buFont typeface="Arial"/>
              <a:buAutoNum type="arabicPeriod"/>
            </a:pPr>
            <a:r>
              <a:rPr lang="en-IN" dirty="0">
                <a:solidFill>
                  <a:srgbClr val="222222"/>
                </a:solidFill>
                <a:highlight>
                  <a:srgbClr val="FFFFFF"/>
                </a:highlight>
                <a:latin typeface="Lato"/>
                <a:ea typeface="Lato"/>
                <a:cs typeface="Lato"/>
                <a:sym typeface="Lato"/>
              </a:rPr>
              <a:t>The farmer network can help in sharing information and best practices.</a:t>
            </a:r>
          </a:p>
          <a:p>
            <a:pPr marL="342900" marR="0" lvl="0" indent="-342900" algn="l" rtl="0">
              <a:lnSpc>
                <a:spcPct val="100000"/>
              </a:lnSpc>
              <a:spcBef>
                <a:spcPts val="0"/>
              </a:spcBef>
              <a:spcAft>
                <a:spcPts val="0"/>
              </a:spcAft>
              <a:buClr>
                <a:srgbClr val="000000"/>
              </a:buClr>
              <a:buSzPts val="1400"/>
              <a:buFont typeface="Arial"/>
              <a:buAutoNum type="arabicPeriod"/>
            </a:pPr>
            <a:r>
              <a:rPr lang="en-IN" sz="1400" b="0" i="0" u="none" strike="noStrike" cap="none" dirty="0">
                <a:solidFill>
                  <a:srgbClr val="222222"/>
                </a:solidFill>
                <a:highlight>
                  <a:srgbClr val="FFFFFF"/>
                </a:highlight>
                <a:latin typeface="Lato"/>
                <a:ea typeface="Lato"/>
                <a:cs typeface="Lato"/>
                <a:sym typeface="Lato"/>
              </a:rPr>
              <a:t>Even there are weather information shared by local new channels like tv, radio, newspaper, but they don’t provide local temperature, moisture, humidity of the soil and the livestock shed. These informations can help farmers to not over or under watering, fertiliser usage etc.</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R="0" lvl="0" algn="l" rtl="0">
              <a:lnSpc>
                <a:spcPct val="115000"/>
              </a:lnSpc>
              <a:spcBef>
                <a:spcPts val="1000"/>
              </a:spcBef>
              <a:spcAft>
                <a:spcPts val="0"/>
              </a:spcAft>
              <a:buClr>
                <a:srgbClr val="000000"/>
              </a:buClr>
              <a:buSzPts val="1400"/>
            </a:pPr>
            <a:r>
              <a:rPr lang="en" dirty="0">
                <a:solidFill>
                  <a:srgbClr val="222222"/>
                </a:solidFill>
                <a:highlight>
                  <a:srgbClr val="FFFFFF"/>
                </a:highlight>
                <a:latin typeface="Lato"/>
                <a:ea typeface="Lato"/>
                <a:cs typeface="Lato"/>
                <a:sym typeface="Lato"/>
              </a:rPr>
              <a:t>NGO / Government agency / Farming community are the adopters.</a:t>
            </a:r>
          </a:p>
          <a:p>
            <a:pPr marR="0" lvl="0" algn="l" rtl="0">
              <a:lnSpc>
                <a:spcPct val="115000"/>
              </a:lnSpc>
              <a:spcBef>
                <a:spcPts val="1000"/>
              </a:spcBef>
              <a:spcAft>
                <a:spcPts val="0"/>
              </a:spcAft>
              <a:buClr>
                <a:srgbClr val="000000"/>
              </a:buClr>
              <a:buSzPts val="1400"/>
            </a:pPr>
            <a:r>
              <a:rPr lang="en" dirty="0">
                <a:solidFill>
                  <a:srgbClr val="222222"/>
                </a:solidFill>
                <a:highlight>
                  <a:srgbClr val="FFFFFF"/>
                </a:highlight>
                <a:latin typeface="Lato"/>
                <a:ea typeface="Lato"/>
                <a:cs typeface="Lato"/>
                <a:sym typeface="Lato"/>
              </a:rPr>
              <a:t>Pain Points </a:t>
            </a:r>
          </a:p>
          <a:p>
            <a:pPr marL="342900" marR="0" lvl="0" indent="-3429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222222"/>
                </a:solidFill>
                <a:highlight>
                  <a:srgbClr val="FFFFFF"/>
                </a:highlight>
                <a:latin typeface="Lato"/>
                <a:ea typeface="Lato"/>
                <a:cs typeface="Lato"/>
                <a:sym typeface="Lato"/>
              </a:rPr>
              <a:t>Large sector of farming still relying on experiences or way of operations of farming and live stock management</a:t>
            </a:r>
            <a:r>
              <a:rPr lang="en-IN" sz="1400" b="0" i="0" u="none" strike="noStrike" cap="none" dirty="0">
                <a:solidFill>
                  <a:srgbClr val="222222"/>
                </a:solidFill>
                <a:highlight>
                  <a:srgbClr val="FFFFFF"/>
                </a:highlight>
                <a:latin typeface="Lato"/>
                <a:ea typeface="Lato"/>
                <a:cs typeface="Lato"/>
                <a:sym typeface="Lato"/>
              </a:rPr>
              <a:t>. They are not informed about the usage of technology</a:t>
            </a:r>
            <a:r>
              <a:rPr lang="en-IN" dirty="0">
                <a:solidFill>
                  <a:srgbClr val="222222"/>
                </a:solidFill>
                <a:highlight>
                  <a:srgbClr val="FFFFFF"/>
                </a:highlight>
                <a:latin typeface="Lato"/>
                <a:ea typeface="Lato"/>
                <a:cs typeface="Lato"/>
                <a:sym typeface="Lato"/>
              </a:rPr>
              <a:t>.</a:t>
            </a:r>
          </a:p>
          <a:p>
            <a:pPr marL="342900" marR="0" lvl="0" indent="-342900" algn="l" rtl="0">
              <a:lnSpc>
                <a:spcPct val="100000"/>
              </a:lnSpc>
              <a:spcBef>
                <a:spcPts val="0"/>
              </a:spcBef>
              <a:spcAft>
                <a:spcPts val="0"/>
              </a:spcAft>
              <a:buClr>
                <a:srgbClr val="000000"/>
              </a:buClr>
              <a:buSzPts val="1400"/>
              <a:buFont typeface="Arial"/>
              <a:buAutoNum type="arabicPeriod"/>
            </a:pPr>
            <a:r>
              <a:rPr lang="en-IN" dirty="0">
                <a:solidFill>
                  <a:srgbClr val="222222"/>
                </a:solidFill>
                <a:highlight>
                  <a:srgbClr val="FFFFFF"/>
                </a:highlight>
                <a:latin typeface="Lato"/>
                <a:ea typeface="Lato"/>
                <a:cs typeface="Lato"/>
                <a:sym typeface="Lato"/>
              </a:rPr>
              <a:t>Lack of new way of farming and preserving process, they face lot of challenge and result waste of food production.</a:t>
            </a:r>
          </a:p>
          <a:p>
            <a:pPr marL="342900" marR="0" lvl="0" indent="-342900" algn="l" rtl="0">
              <a:lnSpc>
                <a:spcPct val="100000"/>
              </a:lnSpc>
              <a:spcBef>
                <a:spcPts val="0"/>
              </a:spcBef>
              <a:spcAft>
                <a:spcPts val="0"/>
              </a:spcAft>
              <a:buClr>
                <a:srgbClr val="000000"/>
              </a:buClr>
              <a:buSzPts val="1400"/>
              <a:buFont typeface="Arial"/>
              <a:buAutoNum type="arabicPeriod"/>
            </a:pPr>
            <a:r>
              <a:rPr lang="en-IN" dirty="0">
                <a:solidFill>
                  <a:srgbClr val="222222"/>
                </a:solidFill>
                <a:highlight>
                  <a:srgbClr val="FFFFFF"/>
                </a:highlight>
                <a:latin typeface="Lato"/>
                <a:ea typeface="Lato"/>
                <a:cs typeface="Lato"/>
                <a:sym typeface="Lato"/>
              </a:rPr>
              <a:t>By the time the farmer is aware of pests attack or live stock health, the damage has already started. The risk could be avoided or reduced if timely aware of the problem.</a:t>
            </a:r>
          </a:p>
          <a:p>
            <a:pPr marL="342900" marR="0" lvl="0" indent="-342900" algn="l" rtl="0">
              <a:lnSpc>
                <a:spcPct val="100000"/>
              </a:lnSpc>
              <a:spcBef>
                <a:spcPts val="0"/>
              </a:spcBef>
              <a:spcAft>
                <a:spcPts val="0"/>
              </a:spcAft>
              <a:buClr>
                <a:srgbClr val="000000"/>
              </a:buClr>
              <a:buSzPts val="1400"/>
              <a:buFont typeface="Arial"/>
              <a:buAutoNum type="arabicPeriod"/>
            </a:pPr>
            <a:r>
              <a:rPr lang="en-IN" sz="1400" b="0" i="0" u="none" strike="noStrike" cap="none" dirty="0">
                <a:solidFill>
                  <a:srgbClr val="222222"/>
                </a:solidFill>
                <a:highlight>
                  <a:srgbClr val="FFFFFF"/>
                </a:highlight>
                <a:latin typeface="Lato"/>
                <a:ea typeface="Lato"/>
                <a:cs typeface="Lato"/>
                <a:sym typeface="Lato"/>
              </a:rPr>
              <a:t>The weather data, soil quality, weeds development, pest information can help the farmers to act timely and appropriately. </a:t>
            </a:r>
          </a:p>
          <a:p>
            <a:pPr marR="0" lvl="0" algn="l" rtl="0">
              <a:lnSpc>
                <a:spcPct val="115000"/>
              </a:lnSpc>
              <a:spcBef>
                <a:spcPts val="1000"/>
              </a:spcBef>
              <a:spcAft>
                <a:spcPts val="0"/>
              </a:spcAft>
              <a:buClr>
                <a:srgbClr val="000000"/>
              </a:buClr>
              <a:buSzPts val="1400"/>
            </a:pPr>
            <a:endParaRPr lang="en-I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There are some existing products like Adentis, Allflex available. But these are wearable devices, whereas our idea is data analysis based on image processing and IoT. </a:t>
            </a:r>
            <a:r>
              <a:rPr lang="en-IN" dirty="0">
                <a:solidFill>
                  <a:srgbClr val="222222"/>
                </a:solidFill>
                <a:highlight>
                  <a:srgbClr val="FFFFFF"/>
                </a:highlight>
                <a:latin typeface="Lato"/>
                <a:ea typeface="Lato"/>
                <a:cs typeface="Lato"/>
                <a:sym typeface="Lato"/>
              </a:rPr>
              <a:t>I</a:t>
            </a:r>
            <a:r>
              <a:rPr lang="en" dirty="0">
                <a:solidFill>
                  <a:srgbClr val="222222"/>
                </a:solidFill>
                <a:highlight>
                  <a:srgbClr val="FFFFFF"/>
                </a:highlight>
                <a:latin typeface="Lato"/>
                <a:ea typeface="Lato"/>
                <a:cs typeface="Lato"/>
                <a:sym typeface="Lato"/>
              </a:rPr>
              <a:t>n vast areas and especially rural areas, wearable live stock management is challenging as not many can afford to procure large number of devices.</a:t>
            </a:r>
          </a:p>
          <a:p>
            <a:pPr marL="0" marR="0" lvl="0" indent="0" algn="l" rtl="0">
              <a:lnSpc>
                <a:spcPct val="115000"/>
              </a:lnSpc>
              <a:spcBef>
                <a:spcPts val="1000"/>
              </a:spcBef>
              <a:spcAft>
                <a:spcPts val="100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1">
            <a:extLst>
              <a:ext uri="{FF2B5EF4-FFF2-40B4-BE49-F238E27FC236}">
                <a16:creationId xmlns:a16="http://schemas.microsoft.com/office/drawing/2014/main" id="{9B68D73C-3931-FE3A-EE3B-14DA7FDC365D}"/>
              </a:ext>
            </a:extLst>
          </p:cNvPr>
          <p:cNvGraphicFramePr>
            <a:graphicFrameLocks noGrp="1"/>
          </p:cNvGraphicFramePr>
          <p:nvPr>
            <p:extLst>
              <p:ext uri="{D42A27DB-BD31-4B8C-83A1-F6EECF244321}">
                <p14:modId xmlns:p14="http://schemas.microsoft.com/office/powerpoint/2010/main" val="4221533151"/>
              </p:ext>
            </p:extLst>
          </p:nvPr>
        </p:nvGraphicFramePr>
        <p:xfrm>
          <a:off x="799227" y="3284375"/>
          <a:ext cx="7908597" cy="548640"/>
        </p:xfrm>
        <a:graphic>
          <a:graphicData uri="http://schemas.openxmlformats.org/drawingml/2006/table">
            <a:tbl>
              <a:tblPr>
                <a:tableStyleId>{5C22544A-7EE6-4342-B048-85BDC9FD1C3A}</a:tableStyleId>
              </a:tblPr>
              <a:tblGrid>
                <a:gridCol w="3275095">
                  <a:extLst>
                    <a:ext uri="{9D8B030D-6E8A-4147-A177-3AD203B41FA5}">
                      <a16:colId xmlns:a16="http://schemas.microsoft.com/office/drawing/2014/main" val="4217252020"/>
                    </a:ext>
                  </a:extLst>
                </a:gridCol>
                <a:gridCol w="4633502">
                  <a:extLst>
                    <a:ext uri="{9D8B030D-6E8A-4147-A177-3AD203B41FA5}">
                      <a16:colId xmlns:a16="http://schemas.microsoft.com/office/drawing/2014/main" val="2917770425"/>
                    </a:ext>
                  </a:extLst>
                </a:gridCol>
              </a:tblGrid>
              <a:tr h="182880">
                <a:tc>
                  <a:txBody>
                    <a:bodyPr/>
                    <a:lstStyle/>
                    <a:p>
                      <a:pPr algn="l" fontAlgn="b"/>
                      <a:r>
                        <a:rPr lang="en-IN" sz="1100" b="1" u="none" strike="noStrike">
                          <a:effectLst/>
                        </a:rPr>
                        <a:t>Image Processing</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IoT data processing</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30202"/>
                  </a:ext>
                </a:extLst>
              </a:tr>
              <a:tr h="182880">
                <a:tc>
                  <a:txBody>
                    <a:bodyPr/>
                    <a:lstStyle/>
                    <a:p>
                      <a:pPr algn="l" fontAlgn="b"/>
                      <a:r>
                        <a:rPr lang="en-IN" sz="1100" u="none" strike="noStrike" dirty="0">
                          <a:effectLst/>
                        </a:rPr>
                        <a:t>Crop monitoring (pest, crop quality)</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Soil quality analysis (humidity, moisture, chemical components e.g. </a:t>
                      </a:r>
                      <a:r>
                        <a:rPr lang="en-IN" sz="1100" u="none" strike="noStrike" dirty="0" err="1">
                          <a:effectLst/>
                        </a:rPr>
                        <a:t>npk</a:t>
                      </a:r>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028115"/>
                  </a:ext>
                </a:extLst>
              </a:tr>
              <a:tr h="182880">
                <a:tc>
                  <a:txBody>
                    <a:bodyPr/>
                    <a:lstStyle/>
                    <a:p>
                      <a:pPr algn="l" fontAlgn="b"/>
                      <a:r>
                        <a:rPr lang="en-IN" sz="1100" u="none" strike="noStrike">
                          <a:effectLst/>
                        </a:rPr>
                        <a:t>Livestock monitoring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Local temperature and humidity</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894395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a:extLst>
              <a:ext uri="{FF2B5EF4-FFF2-40B4-BE49-F238E27FC236}">
                <a16:creationId xmlns:a16="http://schemas.microsoft.com/office/drawing/2014/main" id="{BF86A1D5-476E-1D01-AE7B-882BCF84274A}"/>
              </a:ext>
            </a:extLst>
          </p:cNvPr>
          <p:cNvPicPr>
            <a:picLocks noChangeAspect="1"/>
          </p:cNvPicPr>
          <p:nvPr/>
        </p:nvPicPr>
        <p:blipFill>
          <a:blip r:embed="rId4"/>
          <a:stretch>
            <a:fillRect/>
          </a:stretch>
        </p:blipFill>
        <p:spPr>
          <a:xfrm>
            <a:off x="1480372" y="1530640"/>
            <a:ext cx="639839" cy="630566"/>
          </a:xfrm>
          <a:prstGeom prst="rect">
            <a:avLst/>
          </a:prstGeom>
        </p:spPr>
      </p:pic>
      <p:sp>
        <p:nvSpPr>
          <p:cNvPr id="8" name="TextBox 7">
            <a:extLst>
              <a:ext uri="{FF2B5EF4-FFF2-40B4-BE49-F238E27FC236}">
                <a16:creationId xmlns:a16="http://schemas.microsoft.com/office/drawing/2014/main" id="{16D8EF08-67E9-D88E-344E-0DAEE1EA5F72}"/>
              </a:ext>
            </a:extLst>
          </p:cNvPr>
          <p:cNvSpPr txBox="1"/>
          <p:nvPr/>
        </p:nvSpPr>
        <p:spPr>
          <a:xfrm>
            <a:off x="920621" y="2096280"/>
            <a:ext cx="1872343" cy="276999"/>
          </a:xfrm>
          <a:prstGeom prst="rect">
            <a:avLst/>
          </a:prstGeom>
          <a:noFill/>
        </p:spPr>
        <p:txBody>
          <a:bodyPr wrap="square" rtlCol="0">
            <a:spAutoFit/>
          </a:bodyPr>
          <a:lstStyle/>
          <a:p>
            <a:pPr algn="ctr"/>
            <a:r>
              <a:rPr lang="en-IN" sz="1200" dirty="0"/>
              <a:t>Azure Data Lake Store</a:t>
            </a:r>
          </a:p>
        </p:txBody>
      </p:sp>
      <p:pic>
        <p:nvPicPr>
          <p:cNvPr id="9" name="Graphic 8">
            <a:extLst>
              <a:ext uri="{FF2B5EF4-FFF2-40B4-BE49-F238E27FC236}">
                <a16:creationId xmlns:a16="http://schemas.microsoft.com/office/drawing/2014/main" id="{AE04F1B6-222F-52C6-768C-1512023B10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1076" y="1564287"/>
            <a:ext cx="583339" cy="583339"/>
          </a:xfrm>
          <a:prstGeom prst="rect">
            <a:avLst/>
          </a:prstGeom>
        </p:spPr>
      </p:pic>
      <p:sp>
        <p:nvSpPr>
          <p:cNvPr id="10" name="TextBox 9">
            <a:extLst>
              <a:ext uri="{FF2B5EF4-FFF2-40B4-BE49-F238E27FC236}">
                <a16:creationId xmlns:a16="http://schemas.microsoft.com/office/drawing/2014/main" id="{0A8C848E-CEA0-F2F6-5867-98B2BD09F10F}"/>
              </a:ext>
            </a:extLst>
          </p:cNvPr>
          <p:cNvSpPr txBox="1"/>
          <p:nvPr/>
        </p:nvSpPr>
        <p:spPr>
          <a:xfrm>
            <a:off x="3088323" y="2096279"/>
            <a:ext cx="1872343" cy="276999"/>
          </a:xfrm>
          <a:prstGeom prst="rect">
            <a:avLst/>
          </a:prstGeom>
          <a:noFill/>
        </p:spPr>
        <p:txBody>
          <a:bodyPr wrap="square" rtlCol="0">
            <a:spAutoFit/>
          </a:bodyPr>
          <a:lstStyle/>
          <a:p>
            <a:pPr algn="ctr"/>
            <a:r>
              <a:rPr lang="en-IN" sz="1200" dirty="0"/>
              <a:t>Azure Function App</a:t>
            </a:r>
          </a:p>
        </p:txBody>
      </p:sp>
      <p:pic>
        <p:nvPicPr>
          <p:cNvPr id="11" name="Picture 10">
            <a:extLst>
              <a:ext uri="{FF2B5EF4-FFF2-40B4-BE49-F238E27FC236}">
                <a16:creationId xmlns:a16="http://schemas.microsoft.com/office/drawing/2014/main" id="{773E1334-4CBD-0595-5616-1919DF486DF6}"/>
              </a:ext>
            </a:extLst>
          </p:cNvPr>
          <p:cNvPicPr>
            <a:picLocks noChangeAspect="1"/>
          </p:cNvPicPr>
          <p:nvPr/>
        </p:nvPicPr>
        <p:blipFill>
          <a:blip r:embed="rId7"/>
          <a:stretch>
            <a:fillRect/>
          </a:stretch>
        </p:blipFill>
        <p:spPr>
          <a:xfrm>
            <a:off x="5843660" y="1602968"/>
            <a:ext cx="518565" cy="540172"/>
          </a:xfrm>
          <a:prstGeom prst="rect">
            <a:avLst/>
          </a:prstGeom>
        </p:spPr>
      </p:pic>
      <p:sp>
        <p:nvSpPr>
          <p:cNvPr id="12" name="TextBox 11">
            <a:extLst>
              <a:ext uri="{FF2B5EF4-FFF2-40B4-BE49-F238E27FC236}">
                <a16:creationId xmlns:a16="http://schemas.microsoft.com/office/drawing/2014/main" id="{B3CF5946-E95C-DD7C-A7BF-A2C47A81C84C}"/>
              </a:ext>
            </a:extLst>
          </p:cNvPr>
          <p:cNvSpPr txBox="1"/>
          <p:nvPr/>
        </p:nvSpPr>
        <p:spPr>
          <a:xfrm>
            <a:off x="5353523" y="2096278"/>
            <a:ext cx="1611844" cy="276999"/>
          </a:xfrm>
          <a:prstGeom prst="rect">
            <a:avLst/>
          </a:prstGeom>
          <a:noFill/>
        </p:spPr>
        <p:txBody>
          <a:bodyPr wrap="square" rtlCol="0">
            <a:spAutoFit/>
          </a:bodyPr>
          <a:lstStyle/>
          <a:p>
            <a:pPr algn="ctr"/>
            <a:r>
              <a:rPr lang="en-IN" sz="1200" dirty="0"/>
              <a:t>Azure Databricks</a:t>
            </a:r>
          </a:p>
        </p:txBody>
      </p:sp>
      <p:pic>
        <p:nvPicPr>
          <p:cNvPr id="14" name="Graphic 13">
            <a:extLst>
              <a:ext uri="{FF2B5EF4-FFF2-40B4-BE49-F238E27FC236}">
                <a16:creationId xmlns:a16="http://schemas.microsoft.com/office/drawing/2014/main" id="{363D465A-9B24-7B4A-D7CC-AEAE413C0C1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45620" y="2630204"/>
            <a:ext cx="756404" cy="756404"/>
          </a:xfrm>
          <a:prstGeom prst="rect">
            <a:avLst/>
          </a:prstGeom>
        </p:spPr>
      </p:pic>
      <p:pic>
        <p:nvPicPr>
          <p:cNvPr id="16" name="Graphic 15">
            <a:extLst>
              <a:ext uri="{FF2B5EF4-FFF2-40B4-BE49-F238E27FC236}">
                <a16:creationId xmlns:a16="http://schemas.microsoft.com/office/drawing/2014/main" id="{6F6301BA-7145-09FB-0A20-6E54AD846A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39371" y="2644593"/>
            <a:ext cx="705044" cy="705044"/>
          </a:xfrm>
          <a:prstGeom prst="rect">
            <a:avLst/>
          </a:prstGeom>
        </p:spPr>
      </p:pic>
      <p:pic>
        <p:nvPicPr>
          <p:cNvPr id="20" name="Graphic 19">
            <a:extLst>
              <a:ext uri="{FF2B5EF4-FFF2-40B4-BE49-F238E27FC236}">
                <a16:creationId xmlns:a16="http://schemas.microsoft.com/office/drawing/2014/main" id="{D96B051B-BA77-A836-5196-1F7EAAEAC52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33646" y="2699674"/>
            <a:ext cx="508826" cy="508826"/>
          </a:xfrm>
          <a:prstGeom prst="rect">
            <a:avLst/>
          </a:prstGeom>
        </p:spPr>
      </p:pic>
      <p:sp>
        <p:nvSpPr>
          <p:cNvPr id="25" name="TextBox 24">
            <a:extLst>
              <a:ext uri="{FF2B5EF4-FFF2-40B4-BE49-F238E27FC236}">
                <a16:creationId xmlns:a16="http://schemas.microsoft.com/office/drawing/2014/main" id="{228119F7-2AB7-2EEC-C9EA-9AF27F6A4C82}"/>
              </a:ext>
            </a:extLst>
          </p:cNvPr>
          <p:cNvSpPr txBox="1"/>
          <p:nvPr/>
        </p:nvSpPr>
        <p:spPr>
          <a:xfrm>
            <a:off x="5251887" y="3327032"/>
            <a:ext cx="1872343" cy="276999"/>
          </a:xfrm>
          <a:prstGeom prst="rect">
            <a:avLst/>
          </a:prstGeom>
          <a:noFill/>
        </p:spPr>
        <p:txBody>
          <a:bodyPr wrap="square" rtlCol="0">
            <a:spAutoFit/>
          </a:bodyPr>
          <a:lstStyle/>
          <a:p>
            <a:pPr algn="ctr"/>
            <a:r>
              <a:rPr lang="en-IN" sz="1200" dirty="0"/>
              <a:t>Azure IoT Hub</a:t>
            </a:r>
          </a:p>
        </p:txBody>
      </p:sp>
      <p:sp>
        <p:nvSpPr>
          <p:cNvPr id="26" name="TextBox 25">
            <a:extLst>
              <a:ext uri="{FF2B5EF4-FFF2-40B4-BE49-F238E27FC236}">
                <a16:creationId xmlns:a16="http://schemas.microsoft.com/office/drawing/2014/main" id="{3FA22B8F-7410-8278-7DAC-6F77F148BDBE}"/>
              </a:ext>
            </a:extLst>
          </p:cNvPr>
          <p:cNvSpPr txBox="1"/>
          <p:nvPr/>
        </p:nvSpPr>
        <p:spPr>
          <a:xfrm>
            <a:off x="808654" y="3327034"/>
            <a:ext cx="1951340" cy="276999"/>
          </a:xfrm>
          <a:prstGeom prst="rect">
            <a:avLst/>
          </a:prstGeom>
          <a:noFill/>
        </p:spPr>
        <p:txBody>
          <a:bodyPr wrap="square" rtlCol="0">
            <a:spAutoFit/>
          </a:bodyPr>
          <a:lstStyle/>
          <a:p>
            <a:pPr algn="ctr"/>
            <a:r>
              <a:rPr lang="en-IN" sz="1200" dirty="0"/>
              <a:t>Azure Cognitive Services</a:t>
            </a:r>
          </a:p>
        </p:txBody>
      </p:sp>
      <p:sp>
        <p:nvSpPr>
          <p:cNvPr id="27" name="TextBox 26">
            <a:extLst>
              <a:ext uri="{FF2B5EF4-FFF2-40B4-BE49-F238E27FC236}">
                <a16:creationId xmlns:a16="http://schemas.microsoft.com/office/drawing/2014/main" id="{0291713E-0EFC-5715-8EAA-DDA2A7A1A804}"/>
              </a:ext>
            </a:extLst>
          </p:cNvPr>
          <p:cNvSpPr txBox="1"/>
          <p:nvPr/>
        </p:nvSpPr>
        <p:spPr>
          <a:xfrm>
            <a:off x="3077075" y="3327033"/>
            <a:ext cx="1951340" cy="276999"/>
          </a:xfrm>
          <a:prstGeom prst="rect">
            <a:avLst/>
          </a:prstGeom>
          <a:noFill/>
        </p:spPr>
        <p:txBody>
          <a:bodyPr wrap="square" rtlCol="0">
            <a:spAutoFit/>
          </a:bodyPr>
          <a:lstStyle/>
          <a:p>
            <a:pPr algn="ctr"/>
            <a:r>
              <a:rPr lang="en-IN" sz="1200" dirty="0"/>
              <a:t>Azure Bot Services</a:t>
            </a:r>
          </a:p>
        </p:txBody>
      </p:sp>
      <p:pic>
        <p:nvPicPr>
          <p:cNvPr id="30" name="Picture 2" descr="Azure Event Grid - Visual Studio Marketplace">
            <a:extLst>
              <a:ext uri="{FF2B5EF4-FFF2-40B4-BE49-F238E27FC236}">
                <a16:creationId xmlns:a16="http://schemas.microsoft.com/office/drawing/2014/main" id="{8DEC1325-36ED-A45D-444A-D0C7742BF2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34879" y="2722113"/>
            <a:ext cx="508826" cy="50882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E5505B69-D7F7-2A94-7300-EA254460850C}"/>
              </a:ext>
            </a:extLst>
          </p:cNvPr>
          <p:cNvSpPr txBox="1"/>
          <p:nvPr/>
        </p:nvSpPr>
        <p:spPr>
          <a:xfrm>
            <a:off x="6853121" y="3321291"/>
            <a:ext cx="1872343" cy="276999"/>
          </a:xfrm>
          <a:prstGeom prst="rect">
            <a:avLst/>
          </a:prstGeom>
          <a:noFill/>
        </p:spPr>
        <p:txBody>
          <a:bodyPr wrap="square" rtlCol="0">
            <a:spAutoFit/>
          </a:bodyPr>
          <a:lstStyle/>
          <a:p>
            <a:pPr algn="ctr"/>
            <a:r>
              <a:rPr lang="en-IN" sz="1200" dirty="0"/>
              <a:t>Azure Event Grid</a:t>
            </a:r>
          </a:p>
        </p:txBody>
      </p:sp>
      <p:pic>
        <p:nvPicPr>
          <p:cNvPr id="32" name="Picture 31">
            <a:extLst>
              <a:ext uri="{FF2B5EF4-FFF2-40B4-BE49-F238E27FC236}">
                <a16:creationId xmlns:a16="http://schemas.microsoft.com/office/drawing/2014/main" id="{C7602B08-380C-7A8E-108B-9E35A17E3AE5}"/>
              </a:ext>
            </a:extLst>
          </p:cNvPr>
          <p:cNvPicPr>
            <a:picLocks noChangeAspect="1"/>
          </p:cNvPicPr>
          <p:nvPr/>
        </p:nvPicPr>
        <p:blipFill>
          <a:blip r:embed="rId15"/>
          <a:stretch>
            <a:fillRect/>
          </a:stretch>
        </p:blipFill>
        <p:spPr>
          <a:xfrm>
            <a:off x="7584016" y="1533285"/>
            <a:ext cx="695988" cy="656592"/>
          </a:xfrm>
          <a:prstGeom prst="rect">
            <a:avLst/>
          </a:prstGeom>
        </p:spPr>
      </p:pic>
      <p:sp>
        <p:nvSpPr>
          <p:cNvPr id="33" name="TextBox 32">
            <a:extLst>
              <a:ext uri="{FF2B5EF4-FFF2-40B4-BE49-F238E27FC236}">
                <a16:creationId xmlns:a16="http://schemas.microsoft.com/office/drawing/2014/main" id="{6E2A8592-BFA2-E6F0-AA21-8B59BDF9D7C0}"/>
              </a:ext>
            </a:extLst>
          </p:cNvPr>
          <p:cNvSpPr txBox="1"/>
          <p:nvPr/>
        </p:nvSpPr>
        <p:spPr>
          <a:xfrm>
            <a:off x="7055548" y="2096277"/>
            <a:ext cx="1611844" cy="276999"/>
          </a:xfrm>
          <a:prstGeom prst="rect">
            <a:avLst/>
          </a:prstGeom>
          <a:noFill/>
        </p:spPr>
        <p:txBody>
          <a:bodyPr wrap="square" rtlCol="0">
            <a:spAutoFit/>
          </a:bodyPr>
          <a:lstStyle/>
          <a:p>
            <a:pPr algn="ctr"/>
            <a:r>
              <a:rPr lang="en-IN" sz="1200" dirty="0"/>
              <a:t>Azure Cosmos DB</a:t>
            </a:r>
          </a:p>
        </p:txBody>
      </p:sp>
      <p:pic>
        <p:nvPicPr>
          <p:cNvPr id="35" name="Graphic 34">
            <a:extLst>
              <a:ext uri="{FF2B5EF4-FFF2-40B4-BE49-F238E27FC236}">
                <a16:creationId xmlns:a16="http://schemas.microsoft.com/office/drawing/2014/main" id="{B3BB7DBD-8229-5433-AA1F-E7319D8C4C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65123" y="3755797"/>
            <a:ext cx="583338" cy="583338"/>
          </a:xfrm>
          <a:prstGeom prst="rect">
            <a:avLst/>
          </a:prstGeom>
        </p:spPr>
      </p:pic>
      <p:sp>
        <p:nvSpPr>
          <p:cNvPr id="36" name="TextBox 35">
            <a:extLst>
              <a:ext uri="{FF2B5EF4-FFF2-40B4-BE49-F238E27FC236}">
                <a16:creationId xmlns:a16="http://schemas.microsoft.com/office/drawing/2014/main" id="{C5775D08-181D-55A7-BB30-F9CCAABB1B3D}"/>
              </a:ext>
            </a:extLst>
          </p:cNvPr>
          <p:cNvSpPr txBox="1"/>
          <p:nvPr/>
        </p:nvSpPr>
        <p:spPr>
          <a:xfrm>
            <a:off x="881122" y="4346447"/>
            <a:ext cx="1951340" cy="276999"/>
          </a:xfrm>
          <a:prstGeom prst="rect">
            <a:avLst/>
          </a:prstGeom>
          <a:noFill/>
        </p:spPr>
        <p:txBody>
          <a:bodyPr wrap="square" rtlCol="0">
            <a:spAutoFit/>
          </a:bodyPr>
          <a:lstStyle/>
          <a:p>
            <a:pPr algn="ctr"/>
            <a:r>
              <a:rPr lang="en-IN" sz="1200" dirty="0"/>
              <a:t>Azure Event Hub</a:t>
            </a:r>
          </a:p>
        </p:txBody>
      </p:sp>
      <p:pic>
        <p:nvPicPr>
          <p:cNvPr id="3074" name="Picture 2" descr="Securing your APIs with Azure API Management Service. A Dummies Guide. | by  Rajesh Rajamani | Medium">
            <a:extLst>
              <a:ext uri="{FF2B5EF4-FFF2-40B4-BE49-F238E27FC236}">
                <a16:creationId xmlns:a16="http://schemas.microsoft.com/office/drawing/2014/main" id="{CF70060B-A2A3-808A-2D71-8DF8E9F456D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37843" y="3699872"/>
            <a:ext cx="1234157" cy="64793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3D2E2C3A-C1D3-4549-512E-AD03C9D00F6C}"/>
              </a:ext>
            </a:extLst>
          </p:cNvPr>
          <p:cNvSpPr txBox="1"/>
          <p:nvPr/>
        </p:nvSpPr>
        <p:spPr>
          <a:xfrm>
            <a:off x="2979251" y="4346447"/>
            <a:ext cx="1951340" cy="276999"/>
          </a:xfrm>
          <a:prstGeom prst="rect">
            <a:avLst/>
          </a:prstGeom>
          <a:noFill/>
        </p:spPr>
        <p:txBody>
          <a:bodyPr wrap="square" rtlCol="0">
            <a:spAutoFit/>
          </a:bodyPr>
          <a:lstStyle/>
          <a:p>
            <a:pPr algn="ctr"/>
            <a:r>
              <a:rPr lang="en-IN" sz="1200" dirty="0"/>
              <a:t>Azure API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7" name="Picture 26">
            <a:extLst>
              <a:ext uri="{FF2B5EF4-FFF2-40B4-BE49-F238E27FC236}">
                <a16:creationId xmlns:a16="http://schemas.microsoft.com/office/drawing/2014/main" id="{EC9B5960-2D4D-39D4-5808-53107CB04622}"/>
              </a:ext>
            </a:extLst>
          </p:cNvPr>
          <p:cNvPicPr>
            <a:picLocks noChangeAspect="1"/>
          </p:cNvPicPr>
          <p:nvPr/>
        </p:nvPicPr>
        <p:blipFill>
          <a:blip r:embed="rId4"/>
          <a:stretch>
            <a:fillRect/>
          </a:stretch>
        </p:blipFill>
        <p:spPr>
          <a:xfrm>
            <a:off x="4136570" y="2980792"/>
            <a:ext cx="546428" cy="538509"/>
          </a:xfrm>
          <a:prstGeom prst="rect">
            <a:avLst/>
          </a:prstGeom>
        </p:spPr>
      </p:pic>
      <p:sp>
        <p:nvSpPr>
          <p:cNvPr id="28" name="Rectangle: Rounded Corners 27">
            <a:extLst>
              <a:ext uri="{FF2B5EF4-FFF2-40B4-BE49-F238E27FC236}">
                <a16:creationId xmlns:a16="http://schemas.microsoft.com/office/drawing/2014/main" id="{D9335D5B-461D-0F93-AD0A-C0E4DD3DA569}"/>
              </a:ext>
            </a:extLst>
          </p:cNvPr>
          <p:cNvSpPr/>
          <p:nvPr/>
        </p:nvSpPr>
        <p:spPr>
          <a:xfrm>
            <a:off x="3355365" y="2645628"/>
            <a:ext cx="2227103" cy="11072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DAFFE20E-0F9E-73F9-E4C1-FA9A45285F9B}"/>
              </a:ext>
            </a:extLst>
          </p:cNvPr>
          <p:cNvSpPr txBox="1"/>
          <p:nvPr/>
        </p:nvSpPr>
        <p:spPr>
          <a:xfrm>
            <a:off x="3412704" y="2663409"/>
            <a:ext cx="2067476" cy="307777"/>
          </a:xfrm>
          <a:prstGeom prst="rect">
            <a:avLst/>
          </a:prstGeom>
          <a:noFill/>
        </p:spPr>
        <p:txBody>
          <a:bodyPr wrap="square" rtlCol="0">
            <a:spAutoFit/>
          </a:bodyPr>
          <a:lstStyle/>
          <a:p>
            <a:pPr algn="ctr"/>
            <a:r>
              <a:rPr lang="en-IN" dirty="0"/>
              <a:t>Store</a:t>
            </a:r>
          </a:p>
        </p:txBody>
      </p:sp>
      <p:pic>
        <p:nvPicPr>
          <p:cNvPr id="2050" name="Picture 2" descr="Azure Event Grid - Visual Studio Marketplace">
            <a:extLst>
              <a:ext uri="{FF2B5EF4-FFF2-40B4-BE49-F238E27FC236}">
                <a16:creationId xmlns:a16="http://schemas.microsoft.com/office/drawing/2014/main" id="{A7E1F26E-E5BF-FFD2-5A2F-1F6BAD1BEC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440" y="1657529"/>
            <a:ext cx="423964" cy="423964"/>
          </a:xfrm>
          <a:prstGeom prst="rect">
            <a:avLst/>
          </a:prstGeom>
          <a:noFill/>
          <a:extLst>
            <a:ext uri="{909E8E84-426E-40DD-AFC4-6F175D3DCCD1}">
              <a14:hiddenFill xmlns:a14="http://schemas.microsoft.com/office/drawing/2010/main">
                <a:solidFill>
                  <a:srgbClr val="FFFFFF"/>
                </a:solidFill>
              </a14:hiddenFill>
            </a:ext>
          </a:extLst>
        </p:spPr>
      </p:pic>
      <p:pic>
        <p:nvPicPr>
          <p:cNvPr id="30" name="Graphic 29">
            <a:extLst>
              <a:ext uri="{FF2B5EF4-FFF2-40B4-BE49-F238E27FC236}">
                <a16:creationId xmlns:a16="http://schemas.microsoft.com/office/drawing/2014/main" id="{FCC225D7-5AF8-E3DE-EF2F-EFB1524F4D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66242" y="1285769"/>
            <a:ext cx="461669" cy="461669"/>
          </a:xfrm>
          <a:prstGeom prst="rect">
            <a:avLst/>
          </a:prstGeom>
        </p:spPr>
      </p:pic>
      <p:pic>
        <p:nvPicPr>
          <p:cNvPr id="31" name="Graphic 30">
            <a:extLst>
              <a:ext uri="{FF2B5EF4-FFF2-40B4-BE49-F238E27FC236}">
                <a16:creationId xmlns:a16="http://schemas.microsoft.com/office/drawing/2014/main" id="{BF83D8F5-E6B5-35C4-27EB-A8D48AE3ED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28616" y="1680065"/>
            <a:ext cx="461669" cy="461669"/>
          </a:xfrm>
          <a:prstGeom prst="rect">
            <a:avLst/>
          </a:prstGeom>
        </p:spPr>
      </p:pic>
      <p:pic>
        <p:nvPicPr>
          <p:cNvPr id="32" name="Picture 31">
            <a:extLst>
              <a:ext uri="{FF2B5EF4-FFF2-40B4-BE49-F238E27FC236}">
                <a16:creationId xmlns:a16="http://schemas.microsoft.com/office/drawing/2014/main" id="{79A1A4FD-3CD4-BF8E-6938-A5FFC2FB7D2F}"/>
              </a:ext>
            </a:extLst>
          </p:cNvPr>
          <p:cNvPicPr>
            <a:picLocks noChangeAspect="1"/>
          </p:cNvPicPr>
          <p:nvPr/>
        </p:nvPicPr>
        <p:blipFill>
          <a:blip r:embed="rId10"/>
          <a:stretch>
            <a:fillRect/>
          </a:stretch>
        </p:blipFill>
        <p:spPr>
          <a:xfrm>
            <a:off x="6165881" y="1576454"/>
            <a:ext cx="583339" cy="550319"/>
          </a:xfrm>
          <a:prstGeom prst="rect">
            <a:avLst/>
          </a:prstGeom>
        </p:spPr>
      </p:pic>
      <p:sp>
        <p:nvSpPr>
          <p:cNvPr id="33" name="Rectangle: Rounded Corners 32">
            <a:extLst>
              <a:ext uri="{FF2B5EF4-FFF2-40B4-BE49-F238E27FC236}">
                <a16:creationId xmlns:a16="http://schemas.microsoft.com/office/drawing/2014/main" id="{79B9AB90-93F2-7B2C-E903-08A427908491}"/>
              </a:ext>
            </a:extLst>
          </p:cNvPr>
          <p:cNvSpPr/>
          <p:nvPr/>
        </p:nvSpPr>
        <p:spPr>
          <a:xfrm>
            <a:off x="3361221" y="985759"/>
            <a:ext cx="2227103" cy="14588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3023CF4E-CD07-91D9-D908-F110AD441460}"/>
              </a:ext>
            </a:extLst>
          </p:cNvPr>
          <p:cNvSpPr txBox="1"/>
          <p:nvPr/>
        </p:nvSpPr>
        <p:spPr>
          <a:xfrm>
            <a:off x="3401059" y="999226"/>
            <a:ext cx="1306283" cy="307777"/>
          </a:xfrm>
          <a:prstGeom prst="rect">
            <a:avLst/>
          </a:prstGeom>
          <a:noFill/>
        </p:spPr>
        <p:txBody>
          <a:bodyPr wrap="square" rtlCol="0">
            <a:spAutoFit/>
          </a:bodyPr>
          <a:lstStyle/>
          <a:p>
            <a:pPr algn="ctr"/>
            <a:r>
              <a:rPr lang="en-IN" dirty="0"/>
              <a:t>Process</a:t>
            </a:r>
          </a:p>
        </p:txBody>
      </p:sp>
      <p:sp>
        <p:nvSpPr>
          <p:cNvPr id="35" name="Rectangle: Rounded Corners 34">
            <a:extLst>
              <a:ext uri="{FF2B5EF4-FFF2-40B4-BE49-F238E27FC236}">
                <a16:creationId xmlns:a16="http://schemas.microsoft.com/office/drawing/2014/main" id="{A28D021E-00C2-31DC-3236-0761083A8485}"/>
              </a:ext>
            </a:extLst>
          </p:cNvPr>
          <p:cNvSpPr/>
          <p:nvPr/>
        </p:nvSpPr>
        <p:spPr>
          <a:xfrm>
            <a:off x="5765832" y="985759"/>
            <a:ext cx="1383440" cy="2766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B57A437B-351F-2855-C117-59FB66E50104}"/>
              </a:ext>
            </a:extLst>
          </p:cNvPr>
          <p:cNvSpPr txBox="1"/>
          <p:nvPr/>
        </p:nvSpPr>
        <p:spPr>
          <a:xfrm>
            <a:off x="5804410" y="997242"/>
            <a:ext cx="1306283" cy="307777"/>
          </a:xfrm>
          <a:prstGeom prst="rect">
            <a:avLst/>
          </a:prstGeom>
          <a:noFill/>
        </p:spPr>
        <p:txBody>
          <a:bodyPr wrap="square" rtlCol="0">
            <a:spAutoFit/>
          </a:bodyPr>
          <a:lstStyle/>
          <a:p>
            <a:pPr algn="ctr"/>
            <a:r>
              <a:rPr lang="en-IN" dirty="0"/>
              <a:t>Model</a:t>
            </a:r>
          </a:p>
        </p:txBody>
      </p:sp>
      <p:pic>
        <p:nvPicPr>
          <p:cNvPr id="37" name="Picture 36">
            <a:extLst>
              <a:ext uri="{FF2B5EF4-FFF2-40B4-BE49-F238E27FC236}">
                <a16:creationId xmlns:a16="http://schemas.microsoft.com/office/drawing/2014/main" id="{29A140DF-1270-5AB9-9945-4753F42E5CCB}"/>
              </a:ext>
            </a:extLst>
          </p:cNvPr>
          <p:cNvPicPr>
            <a:picLocks noChangeAspect="1"/>
          </p:cNvPicPr>
          <p:nvPr/>
        </p:nvPicPr>
        <p:blipFill>
          <a:blip r:embed="rId11"/>
          <a:stretch>
            <a:fillRect/>
          </a:stretch>
        </p:blipFill>
        <p:spPr>
          <a:xfrm>
            <a:off x="4825498" y="1836388"/>
            <a:ext cx="381287" cy="397174"/>
          </a:xfrm>
          <a:prstGeom prst="rect">
            <a:avLst/>
          </a:prstGeom>
        </p:spPr>
      </p:pic>
      <p:pic>
        <p:nvPicPr>
          <p:cNvPr id="38" name="Graphic 37">
            <a:extLst>
              <a:ext uri="{FF2B5EF4-FFF2-40B4-BE49-F238E27FC236}">
                <a16:creationId xmlns:a16="http://schemas.microsoft.com/office/drawing/2014/main" id="{8042B62E-463F-A047-E3C7-308C6625B3A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961944" y="1642847"/>
            <a:ext cx="417532" cy="417532"/>
          </a:xfrm>
          <a:prstGeom prst="rect">
            <a:avLst/>
          </a:prstGeom>
        </p:spPr>
      </p:pic>
      <p:pic>
        <p:nvPicPr>
          <p:cNvPr id="42" name="Graphic 41" descr="Security camera with solid fill">
            <a:extLst>
              <a:ext uri="{FF2B5EF4-FFF2-40B4-BE49-F238E27FC236}">
                <a16:creationId xmlns:a16="http://schemas.microsoft.com/office/drawing/2014/main" id="{E6054604-16B2-B418-8B28-347A81E94C4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036" y="1336055"/>
            <a:ext cx="576001" cy="576001"/>
          </a:xfrm>
          <a:prstGeom prst="rect">
            <a:avLst/>
          </a:prstGeom>
        </p:spPr>
      </p:pic>
      <p:pic>
        <p:nvPicPr>
          <p:cNvPr id="44" name="Graphic 43" descr="Camera with solid fill">
            <a:extLst>
              <a:ext uri="{FF2B5EF4-FFF2-40B4-BE49-F238E27FC236}">
                <a16:creationId xmlns:a16="http://schemas.microsoft.com/office/drawing/2014/main" id="{8E6FF381-D90F-7817-4B13-967BF455139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65781" y="2546114"/>
            <a:ext cx="639645" cy="639645"/>
          </a:xfrm>
          <a:prstGeom prst="rect">
            <a:avLst/>
          </a:prstGeom>
        </p:spPr>
      </p:pic>
      <p:pic>
        <p:nvPicPr>
          <p:cNvPr id="46" name="Graphic 45" descr="Smart Phone with solid fill">
            <a:extLst>
              <a:ext uri="{FF2B5EF4-FFF2-40B4-BE49-F238E27FC236}">
                <a16:creationId xmlns:a16="http://schemas.microsoft.com/office/drawing/2014/main" id="{B44CA9D7-AF7D-E82D-CD90-C4723592A88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47898" y="1895553"/>
            <a:ext cx="576001" cy="576001"/>
          </a:xfrm>
          <a:prstGeom prst="rect">
            <a:avLst/>
          </a:prstGeom>
        </p:spPr>
      </p:pic>
      <p:sp>
        <p:nvSpPr>
          <p:cNvPr id="47" name="Rectangle: Rounded Corners 46">
            <a:extLst>
              <a:ext uri="{FF2B5EF4-FFF2-40B4-BE49-F238E27FC236}">
                <a16:creationId xmlns:a16="http://schemas.microsoft.com/office/drawing/2014/main" id="{8D2E2BE3-3668-F30C-BB9A-9C524D56BC86}"/>
              </a:ext>
            </a:extLst>
          </p:cNvPr>
          <p:cNvSpPr/>
          <p:nvPr/>
        </p:nvSpPr>
        <p:spPr>
          <a:xfrm>
            <a:off x="324493" y="978071"/>
            <a:ext cx="1383440" cy="2779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23B5C08B-EAB0-51B3-D055-3CDC95382D51}"/>
              </a:ext>
            </a:extLst>
          </p:cNvPr>
          <p:cNvSpPr txBox="1"/>
          <p:nvPr/>
        </p:nvSpPr>
        <p:spPr>
          <a:xfrm>
            <a:off x="385237" y="990324"/>
            <a:ext cx="1261951" cy="307777"/>
          </a:xfrm>
          <a:prstGeom prst="rect">
            <a:avLst/>
          </a:prstGeom>
          <a:noFill/>
        </p:spPr>
        <p:txBody>
          <a:bodyPr wrap="square" rtlCol="0">
            <a:spAutoFit/>
          </a:bodyPr>
          <a:lstStyle/>
          <a:p>
            <a:pPr algn="ctr"/>
            <a:r>
              <a:rPr lang="en-IN" dirty="0"/>
              <a:t>Generator</a:t>
            </a:r>
          </a:p>
        </p:txBody>
      </p:sp>
      <p:sp>
        <p:nvSpPr>
          <p:cNvPr id="49" name="Rectangle: Rounded Corners 48">
            <a:extLst>
              <a:ext uri="{FF2B5EF4-FFF2-40B4-BE49-F238E27FC236}">
                <a16:creationId xmlns:a16="http://schemas.microsoft.com/office/drawing/2014/main" id="{3E39FE74-1AE5-6719-A252-C21AFEFFD979}"/>
              </a:ext>
            </a:extLst>
          </p:cNvPr>
          <p:cNvSpPr/>
          <p:nvPr/>
        </p:nvSpPr>
        <p:spPr>
          <a:xfrm>
            <a:off x="1839929" y="990323"/>
            <a:ext cx="1383441" cy="2766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8247F91E-6DFE-34A5-4E70-2C0179791425}"/>
              </a:ext>
            </a:extLst>
          </p:cNvPr>
          <p:cNvSpPr txBox="1"/>
          <p:nvPr/>
        </p:nvSpPr>
        <p:spPr>
          <a:xfrm>
            <a:off x="1900674" y="978071"/>
            <a:ext cx="1261951" cy="307777"/>
          </a:xfrm>
          <a:prstGeom prst="rect">
            <a:avLst/>
          </a:prstGeom>
          <a:noFill/>
        </p:spPr>
        <p:txBody>
          <a:bodyPr wrap="square" rtlCol="0">
            <a:spAutoFit/>
          </a:bodyPr>
          <a:lstStyle/>
          <a:p>
            <a:pPr algn="ctr"/>
            <a:r>
              <a:rPr lang="en-IN" dirty="0"/>
              <a:t>Ingestion</a:t>
            </a:r>
          </a:p>
        </p:txBody>
      </p:sp>
      <p:pic>
        <p:nvPicPr>
          <p:cNvPr id="51" name="Graphic 50">
            <a:extLst>
              <a:ext uri="{FF2B5EF4-FFF2-40B4-BE49-F238E27FC236}">
                <a16:creationId xmlns:a16="http://schemas.microsoft.com/office/drawing/2014/main" id="{2481E9E6-F659-A55C-50B3-D08259BC796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716993" y="2314110"/>
            <a:ext cx="440528" cy="440528"/>
          </a:xfrm>
          <a:prstGeom prst="rect">
            <a:avLst/>
          </a:prstGeom>
        </p:spPr>
      </p:pic>
      <p:cxnSp>
        <p:nvCxnSpPr>
          <p:cNvPr id="53" name="Straight Arrow Connector 52">
            <a:extLst>
              <a:ext uri="{FF2B5EF4-FFF2-40B4-BE49-F238E27FC236}">
                <a16:creationId xmlns:a16="http://schemas.microsoft.com/office/drawing/2014/main" id="{696F095D-3F99-A46C-B24A-44F29D4C2F3E}"/>
              </a:ext>
            </a:extLst>
          </p:cNvPr>
          <p:cNvCxnSpPr>
            <a:stCxn id="38" idx="3"/>
            <a:endCxn id="2050" idx="1"/>
          </p:cNvCxnSpPr>
          <p:nvPr/>
        </p:nvCxnSpPr>
        <p:spPr>
          <a:xfrm>
            <a:off x="2379476" y="1851613"/>
            <a:ext cx="344964" cy="1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98AC78-8BCC-FEBF-DA03-3E442C0B2214}"/>
              </a:ext>
            </a:extLst>
          </p:cNvPr>
          <p:cNvCxnSpPr>
            <a:stCxn id="2050" idx="2"/>
            <a:endCxn id="51" idx="0"/>
          </p:cNvCxnSpPr>
          <p:nvPr/>
        </p:nvCxnSpPr>
        <p:spPr>
          <a:xfrm>
            <a:off x="2936422" y="2081493"/>
            <a:ext cx="835" cy="23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74427610-AEEC-4B2C-F3C6-62AD29B75A0D}"/>
              </a:ext>
            </a:extLst>
          </p:cNvPr>
          <p:cNvSpPr/>
          <p:nvPr/>
        </p:nvSpPr>
        <p:spPr>
          <a:xfrm>
            <a:off x="7339312" y="997242"/>
            <a:ext cx="1383440" cy="2766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8" name="TextBox 2047">
            <a:extLst>
              <a:ext uri="{FF2B5EF4-FFF2-40B4-BE49-F238E27FC236}">
                <a16:creationId xmlns:a16="http://schemas.microsoft.com/office/drawing/2014/main" id="{1CA2AF49-E3C2-203A-14F3-315804C82092}"/>
              </a:ext>
            </a:extLst>
          </p:cNvPr>
          <p:cNvSpPr txBox="1"/>
          <p:nvPr/>
        </p:nvSpPr>
        <p:spPr>
          <a:xfrm>
            <a:off x="7377890" y="1008725"/>
            <a:ext cx="1306283" cy="307777"/>
          </a:xfrm>
          <a:prstGeom prst="rect">
            <a:avLst/>
          </a:prstGeom>
          <a:noFill/>
        </p:spPr>
        <p:txBody>
          <a:bodyPr wrap="square" rtlCol="0">
            <a:spAutoFit/>
          </a:bodyPr>
          <a:lstStyle/>
          <a:p>
            <a:pPr algn="ctr"/>
            <a:r>
              <a:rPr lang="en-IN" dirty="0"/>
              <a:t>Consumer</a:t>
            </a:r>
          </a:p>
        </p:txBody>
      </p:sp>
      <p:pic>
        <p:nvPicPr>
          <p:cNvPr id="2049" name="Graphic 2048" descr="Smart Phone with solid fill">
            <a:extLst>
              <a:ext uri="{FF2B5EF4-FFF2-40B4-BE49-F238E27FC236}">
                <a16:creationId xmlns:a16="http://schemas.microsoft.com/office/drawing/2014/main" id="{56047A79-FC87-D75D-D8D2-91A1A22CC0D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43030" y="2031071"/>
            <a:ext cx="576001" cy="576001"/>
          </a:xfrm>
          <a:prstGeom prst="rect">
            <a:avLst/>
          </a:prstGeom>
        </p:spPr>
      </p:pic>
      <p:sp>
        <p:nvSpPr>
          <p:cNvPr id="2051" name="Rectangle 2050">
            <a:extLst>
              <a:ext uri="{FF2B5EF4-FFF2-40B4-BE49-F238E27FC236}">
                <a16:creationId xmlns:a16="http://schemas.microsoft.com/office/drawing/2014/main" id="{D2DB754B-98F4-2F39-DB62-A506D2CD1CE8}"/>
              </a:ext>
            </a:extLst>
          </p:cNvPr>
          <p:cNvSpPr/>
          <p:nvPr/>
        </p:nvSpPr>
        <p:spPr>
          <a:xfrm>
            <a:off x="2391891" y="4123577"/>
            <a:ext cx="1892609" cy="130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2" name="Rectangle: Rounded Corners 2051">
            <a:extLst>
              <a:ext uri="{FF2B5EF4-FFF2-40B4-BE49-F238E27FC236}">
                <a16:creationId xmlns:a16="http://schemas.microsoft.com/office/drawing/2014/main" id="{EE00159D-E37E-0327-20F7-ACDEDB0F70F1}"/>
              </a:ext>
            </a:extLst>
          </p:cNvPr>
          <p:cNvSpPr/>
          <p:nvPr/>
        </p:nvSpPr>
        <p:spPr>
          <a:xfrm>
            <a:off x="4284500" y="3965102"/>
            <a:ext cx="782167" cy="4478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3" name="Rectangle 2052">
            <a:extLst>
              <a:ext uri="{FF2B5EF4-FFF2-40B4-BE49-F238E27FC236}">
                <a16:creationId xmlns:a16="http://schemas.microsoft.com/office/drawing/2014/main" id="{C4B5D627-788A-530F-F382-809D49B97D80}"/>
              </a:ext>
            </a:extLst>
          </p:cNvPr>
          <p:cNvSpPr/>
          <p:nvPr/>
        </p:nvSpPr>
        <p:spPr>
          <a:xfrm>
            <a:off x="4388642" y="4043005"/>
            <a:ext cx="678025" cy="1119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4" name="Rectangle 2053">
            <a:extLst>
              <a:ext uri="{FF2B5EF4-FFF2-40B4-BE49-F238E27FC236}">
                <a16:creationId xmlns:a16="http://schemas.microsoft.com/office/drawing/2014/main" id="{DADE2AAE-7969-0E4B-1C66-EFB7A4F3096F}"/>
              </a:ext>
            </a:extLst>
          </p:cNvPr>
          <p:cNvSpPr/>
          <p:nvPr/>
        </p:nvSpPr>
        <p:spPr>
          <a:xfrm>
            <a:off x="4388641" y="4229616"/>
            <a:ext cx="678025" cy="1119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5" name="Rectangle 2054">
            <a:extLst>
              <a:ext uri="{FF2B5EF4-FFF2-40B4-BE49-F238E27FC236}">
                <a16:creationId xmlns:a16="http://schemas.microsoft.com/office/drawing/2014/main" id="{136894CC-33FA-97BA-7401-E840E1B8CAC2}"/>
              </a:ext>
            </a:extLst>
          </p:cNvPr>
          <p:cNvSpPr/>
          <p:nvPr/>
        </p:nvSpPr>
        <p:spPr>
          <a:xfrm>
            <a:off x="2963234" y="4049078"/>
            <a:ext cx="644202" cy="2799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6" name="Graphic 2055" descr="Camera with solid fill">
            <a:extLst>
              <a:ext uri="{FF2B5EF4-FFF2-40B4-BE49-F238E27FC236}">
                <a16:creationId xmlns:a16="http://schemas.microsoft.com/office/drawing/2014/main" id="{222DFC44-BB52-3EEE-CC54-130F866B885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009536" y="4098988"/>
            <a:ext cx="178957" cy="178957"/>
          </a:xfrm>
          <a:prstGeom prst="rect">
            <a:avLst/>
          </a:prstGeom>
        </p:spPr>
      </p:pic>
      <p:pic>
        <p:nvPicPr>
          <p:cNvPr id="2058" name="Picture 2057">
            <a:extLst>
              <a:ext uri="{FF2B5EF4-FFF2-40B4-BE49-F238E27FC236}">
                <a16:creationId xmlns:a16="http://schemas.microsoft.com/office/drawing/2014/main" id="{5A345EA4-8536-CA70-9576-F79988F91DCF}"/>
              </a:ext>
            </a:extLst>
          </p:cNvPr>
          <p:cNvPicPr>
            <a:picLocks noChangeAspect="1"/>
          </p:cNvPicPr>
          <p:nvPr/>
        </p:nvPicPr>
        <p:blipFill>
          <a:blip r:embed="rId22"/>
          <a:stretch>
            <a:fillRect/>
          </a:stretch>
        </p:blipFill>
        <p:spPr>
          <a:xfrm>
            <a:off x="532716" y="3330120"/>
            <a:ext cx="910953" cy="152522"/>
          </a:xfrm>
          <a:prstGeom prst="rect">
            <a:avLst/>
          </a:prstGeom>
        </p:spPr>
      </p:pic>
      <p:sp>
        <p:nvSpPr>
          <p:cNvPr id="2059" name="TextBox 2058">
            <a:extLst>
              <a:ext uri="{FF2B5EF4-FFF2-40B4-BE49-F238E27FC236}">
                <a16:creationId xmlns:a16="http://schemas.microsoft.com/office/drawing/2014/main" id="{C8E55602-B6FD-B6B0-5D36-0E5CC8ED73AC}"/>
              </a:ext>
            </a:extLst>
          </p:cNvPr>
          <p:cNvSpPr txBox="1"/>
          <p:nvPr/>
        </p:nvSpPr>
        <p:spPr>
          <a:xfrm>
            <a:off x="474203" y="3479882"/>
            <a:ext cx="999308" cy="261610"/>
          </a:xfrm>
          <a:prstGeom prst="rect">
            <a:avLst/>
          </a:prstGeom>
          <a:noFill/>
        </p:spPr>
        <p:txBody>
          <a:bodyPr wrap="square" rtlCol="0">
            <a:spAutoFit/>
          </a:bodyPr>
          <a:lstStyle/>
          <a:p>
            <a:pPr algn="ctr"/>
            <a:r>
              <a:rPr lang="en-IN" sz="1100" dirty="0"/>
              <a:t>Magic Stick</a:t>
            </a:r>
          </a:p>
        </p:txBody>
      </p:sp>
      <p:sp>
        <p:nvSpPr>
          <p:cNvPr id="2060" name="TextBox 2059">
            <a:extLst>
              <a:ext uri="{FF2B5EF4-FFF2-40B4-BE49-F238E27FC236}">
                <a16:creationId xmlns:a16="http://schemas.microsoft.com/office/drawing/2014/main" id="{5CC5314A-70BE-15BE-B9DF-CFDEB7CE06C1}"/>
              </a:ext>
            </a:extLst>
          </p:cNvPr>
          <p:cNvSpPr txBox="1"/>
          <p:nvPr/>
        </p:nvSpPr>
        <p:spPr>
          <a:xfrm>
            <a:off x="474203" y="3062762"/>
            <a:ext cx="999308" cy="261610"/>
          </a:xfrm>
          <a:prstGeom prst="rect">
            <a:avLst/>
          </a:prstGeom>
          <a:noFill/>
        </p:spPr>
        <p:txBody>
          <a:bodyPr wrap="square" rtlCol="0">
            <a:spAutoFit/>
          </a:bodyPr>
          <a:lstStyle/>
          <a:p>
            <a:pPr algn="ctr"/>
            <a:r>
              <a:rPr lang="en-IN" sz="1100" dirty="0"/>
              <a:t>Camera</a:t>
            </a:r>
          </a:p>
        </p:txBody>
      </p:sp>
      <p:sp>
        <p:nvSpPr>
          <p:cNvPr id="2061" name="TextBox 2060">
            <a:extLst>
              <a:ext uri="{FF2B5EF4-FFF2-40B4-BE49-F238E27FC236}">
                <a16:creationId xmlns:a16="http://schemas.microsoft.com/office/drawing/2014/main" id="{F2D97D4F-CDDB-6459-643D-AC9211A8F7B3}"/>
              </a:ext>
            </a:extLst>
          </p:cNvPr>
          <p:cNvSpPr txBox="1"/>
          <p:nvPr/>
        </p:nvSpPr>
        <p:spPr>
          <a:xfrm>
            <a:off x="516558" y="2399674"/>
            <a:ext cx="999308" cy="261610"/>
          </a:xfrm>
          <a:prstGeom prst="rect">
            <a:avLst/>
          </a:prstGeom>
          <a:noFill/>
        </p:spPr>
        <p:txBody>
          <a:bodyPr wrap="square" rtlCol="0">
            <a:spAutoFit/>
          </a:bodyPr>
          <a:lstStyle/>
          <a:p>
            <a:pPr algn="ctr"/>
            <a:r>
              <a:rPr lang="en-IN" sz="1100" dirty="0"/>
              <a:t>Mobile</a:t>
            </a:r>
          </a:p>
        </p:txBody>
      </p:sp>
      <p:sp>
        <p:nvSpPr>
          <p:cNvPr id="2062" name="TextBox 2061">
            <a:extLst>
              <a:ext uri="{FF2B5EF4-FFF2-40B4-BE49-F238E27FC236}">
                <a16:creationId xmlns:a16="http://schemas.microsoft.com/office/drawing/2014/main" id="{90BE43A7-5D2D-F934-2E46-C10D9234D4A0}"/>
              </a:ext>
            </a:extLst>
          </p:cNvPr>
          <p:cNvSpPr txBox="1"/>
          <p:nvPr/>
        </p:nvSpPr>
        <p:spPr>
          <a:xfrm>
            <a:off x="691858" y="1676996"/>
            <a:ext cx="999308" cy="261610"/>
          </a:xfrm>
          <a:prstGeom prst="rect">
            <a:avLst/>
          </a:prstGeom>
          <a:noFill/>
        </p:spPr>
        <p:txBody>
          <a:bodyPr wrap="square" rtlCol="0">
            <a:spAutoFit/>
          </a:bodyPr>
          <a:lstStyle/>
          <a:p>
            <a:pPr algn="ctr"/>
            <a:r>
              <a:rPr lang="en-IN" sz="1100" dirty="0"/>
              <a:t>Camera</a:t>
            </a:r>
          </a:p>
        </p:txBody>
      </p:sp>
      <p:sp>
        <p:nvSpPr>
          <p:cNvPr id="2063" name="TextBox 2062">
            <a:extLst>
              <a:ext uri="{FF2B5EF4-FFF2-40B4-BE49-F238E27FC236}">
                <a16:creationId xmlns:a16="http://schemas.microsoft.com/office/drawing/2014/main" id="{DF6A03D0-D5CA-F3F3-49DF-9472094ED373}"/>
              </a:ext>
            </a:extLst>
          </p:cNvPr>
          <p:cNvSpPr txBox="1"/>
          <p:nvPr/>
        </p:nvSpPr>
        <p:spPr>
          <a:xfrm>
            <a:off x="1827225" y="2054284"/>
            <a:ext cx="707924" cy="261610"/>
          </a:xfrm>
          <a:prstGeom prst="rect">
            <a:avLst/>
          </a:prstGeom>
          <a:noFill/>
        </p:spPr>
        <p:txBody>
          <a:bodyPr wrap="square" rtlCol="0">
            <a:spAutoFit/>
          </a:bodyPr>
          <a:lstStyle/>
          <a:p>
            <a:pPr algn="ctr"/>
            <a:r>
              <a:rPr lang="en-IN" sz="1100" dirty="0"/>
              <a:t>IoT Hub</a:t>
            </a:r>
          </a:p>
        </p:txBody>
      </p:sp>
      <p:sp>
        <p:nvSpPr>
          <p:cNvPr id="2064" name="TextBox 2063">
            <a:extLst>
              <a:ext uri="{FF2B5EF4-FFF2-40B4-BE49-F238E27FC236}">
                <a16:creationId xmlns:a16="http://schemas.microsoft.com/office/drawing/2014/main" id="{85BB17C5-33AD-F32E-DDE2-94FA9225AE27}"/>
              </a:ext>
            </a:extLst>
          </p:cNvPr>
          <p:cNvSpPr txBox="1"/>
          <p:nvPr/>
        </p:nvSpPr>
        <p:spPr>
          <a:xfrm>
            <a:off x="2531649" y="2703070"/>
            <a:ext cx="707924" cy="430887"/>
          </a:xfrm>
          <a:prstGeom prst="rect">
            <a:avLst/>
          </a:prstGeom>
          <a:noFill/>
        </p:spPr>
        <p:txBody>
          <a:bodyPr wrap="square" rtlCol="0">
            <a:spAutoFit/>
          </a:bodyPr>
          <a:lstStyle/>
          <a:p>
            <a:pPr algn="ctr"/>
            <a:r>
              <a:rPr lang="en-IN" sz="1100" dirty="0"/>
              <a:t>Event Hub</a:t>
            </a:r>
          </a:p>
        </p:txBody>
      </p:sp>
      <p:sp>
        <p:nvSpPr>
          <p:cNvPr id="2065" name="TextBox 2064">
            <a:extLst>
              <a:ext uri="{FF2B5EF4-FFF2-40B4-BE49-F238E27FC236}">
                <a16:creationId xmlns:a16="http://schemas.microsoft.com/office/drawing/2014/main" id="{80F5B708-88C3-D11C-7044-468A6CE870BD}"/>
              </a:ext>
            </a:extLst>
          </p:cNvPr>
          <p:cNvSpPr txBox="1"/>
          <p:nvPr/>
        </p:nvSpPr>
        <p:spPr>
          <a:xfrm>
            <a:off x="2590257" y="1272540"/>
            <a:ext cx="707924" cy="430887"/>
          </a:xfrm>
          <a:prstGeom prst="rect">
            <a:avLst/>
          </a:prstGeom>
          <a:noFill/>
        </p:spPr>
        <p:txBody>
          <a:bodyPr wrap="square" rtlCol="0">
            <a:spAutoFit/>
          </a:bodyPr>
          <a:lstStyle/>
          <a:p>
            <a:pPr algn="ctr"/>
            <a:r>
              <a:rPr lang="en-IN" sz="1100" dirty="0"/>
              <a:t>Event Grid</a:t>
            </a:r>
          </a:p>
        </p:txBody>
      </p:sp>
      <p:sp>
        <p:nvSpPr>
          <p:cNvPr id="2066" name="TextBox 2065">
            <a:extLst>
              <a:ext uri="{FF2B5EF4-FFF2-40B4-BE49-F238E27FC236}">
                <a16:creationId xmlns:a16="http://schemas.microsoft.com/office/drawing/2014/main" id="{E5CF62F6-DE3F-1DC0-1A34-A301E2DFC75B}"/>
              </a:ext>
            </a:extLst>
          </p:cNvPr>
          <p:cNvSpPr txBox="1"/>
          <p:nvPr/>
        </p:nvSpPr>
        <p:spPr>
          <a:xfrm>
            <a:off x="4074656" y="1652706"/>
            <a:ext cx="831355" cy="430887"/>
          </a:xfrm>
          <a:prstGeom prst="rect">
            <a:avLst/>
          </a:prstGeom>
          <a:noFill/>
        </p:spPr>
        <p:txBody>
          <a:bodyPr wrap="square" rtlCol="0">
            <a:spAutoFit/>
          </a:bodyPr>
          <a:lstStyle/>
          <a:p>
            <a:pPr algn="ctr"/>
            <a:r>
              <a:rPr lang="en-IN" sz="1100" dirty="0"/>
              <a:t>Function App</a:t>
            </a:r>
          </a:p>
        </p:txBody>
      </p:sp>
      <p:sp>
        <p:nvSpPr>
          <p:cNvPr id="2067" name="TextBox 2066">
            <a:extLst>
              <a:ext uri="{FF2B5EF4-FFF2-40B4-BE49-F238E27FC236}">
                <a16:creationId xmlns:a16="http://schemas.microsoft.com/office/drawing/2014/main" id="{5F3E212E-DF79-A0CC-C7B9-1A6F19E51324}"/>
              </a:ext>
            </a:extLst>
          </p:cNvPr>
          <p:cNvSpPr txBox="1"/>
          <p:nvPr/>
        </p:nvSpPr>
        <p:spPr>
          <a:xfrm>
            <a:off x="3408714" y="2022032"/>
            <a:ext cx="852892" cy="430887"/>
          </a:xfrm>
          <a:prstGeom prst="rect">
            <a:avLst/>
          </a:prstGeom>
          <a:noFill/>
        </p:spPr>
        <p:txBody>
          <a:bodyPr wrap="square" rtlCol="0">
            <a:spAutoFit/>
          </a:bodyPr>
          <a:lstStyle/>
          <a:p>
            <a:pPr algn="ctr"/>
            <a:r>
              <a:rPr lang="en-IN" sz="1100" dirty="0"/>
              <a:t>Cognitive Service</a:t>
            </a:r>
          </a:p>
        </p:txBody>
      </p:sp>
      <p:sp>
        <p:nvSpPr>
          <p:cNvPr id="2068" name="TextBox 2067">
            <a:extLst>
              <a:ext uri="{FF2B5EF4-FFF2-40B4-BE49-F238E27FC236}">
                <a16:creationId xmlns:a16="http://schemas.microsoft.com/office/drawing/2014/main" id="{9095F3EA-0D46-4AD2-3DBA-A248906C398F}"/>
              </a:ext>
            </a:extLst>
          </p:cNvPr>
          <p:cNvSpPr txBox="1"/>
          <p:nvPr/>
        </p:nvSpPr>
        <p:spPr>
          <a:xfrm>
            <a:off x="4589695" y="2178553"/>
            <a:ext cx="852892" cy="261610"/>
          </a:xfrm>
          <a:prstGeom prst="rect">
            <a:avLst/>
          </a:prstGeom>
          <a:noFill/>
        </p:spPr>
        <p:txBody>
          <a:bodyPr wrap="square" rtlCol="0">
            <a:spAutoFit/>
          </a:bodyPr>
          <a:lstStyle/>
          <a:p>
            <a:pPr algn="ctr"/>
            <a:r>
              <a:rPr lang="en-IN" sz="1100" dirty="0"/>
              <a:t>Databricks</a:t>
            </a:r>
          </a:p>
        </p:txBody>
      </p:sp>
      <p:sp>
        <p:nvSpPr>
          <p:cNvPr id="2069" name="TextBox 2068">
            <a:extLst>
              <a:ext uri="{FF2B5EF4-FFF2-40B4-BE49-F238E27FC236}">
                <a16:creationId xmlns:a16="http://schemas.microsoft.com/office/drawing/2014/main" id="{8C2E4018-4C42-8DD1-CC78-27D4661DE68B}"/>
              </a:ext>
            </a:extLst>
          </p:cNvPr>
          <p:cNvSpPr txBox="1"/>
          <p:nvPr/>
        </p:nvSpPr>
        <p:spPr>
          <a:xfrm>
            <a:off x="3694915" y="3445525"/>
            <a:ext cx="1492897" cy="261610"/>
          </a:xfrm>
          <a:prstGeom prst="rect">
            <a:avLst/>
          </a:prstGeom>
          <a:noFill/>
        </p:spPr>
        <p:txBody>
          <a:bodyPr wrap="square" rtlCol="0">
            <a:spAutoFit/>
          </a:bodyPr>
          <a:lstStyle/>
          <a:p>
            <a:pPr algn="ctr"/>
            <a:r>
              <a:rPr lang="en-IN" sz="1100" dirty="0"/>
              <a:t>Data lake Store</a:t>
            </a:r>
          </a:p>
        </p:txBody>
      </p:sp>
      <p:sp>
        <p:nvSpPr>
          <p:cNvPr id="2070" name="TextBox 2069">
            <a:extLst>
              <a:ext uri="{FF2B5EF4-FFF2-40B4-BE49-F238E27FC236}">
                <a16:creationId xmlns:a16="http://schemas.microsoft.com/office/drawing/2014/main" id="{9B093BF0-EAAB-727E-0E61-39850840DB58}"/>
              </a:ext>
            </a:extLst>
          </p:cNvPr>
          <p:cNvSpPr txBox="1"/>
          <p:nvPr/>
        </p:nvSpPr>
        <p:spPr>
          <a:xfrm>
            <a:off x="6010695" y="2115227"/>
            <a:ext cx="852892" cy="430887"/>
          </a:xfrm>
          <a:prstGeom prst="rect">
            <a:avLst/>
          </a:prstGeom>
          <a:noFill/>
        </p:spPr>
        <p:txBody>
          <a:bodyPr wrap="square" rtlCol="0">
            <a:spAutoFit/>
          </a:bodyPr>
          <a:lstStyle/>
          <a:p>
            <a:pPr algn="ctr"/>
            <a:r>
              <a:rPr lang="en-IN" sz="1100" dirty="0"/>
              <a:t>Cosmos DB</a:t>
            </a:r>
          </a:p>
        </p:txBody>
      </p:sp>
      <p:sp>
        <p:nvSpPr>
          <p:cNvPr id="2071" name="TextBox 2070">
            <a:extLst>
              <a:ext uri="{FF2B5EF4-FFF2-40B4-BE49-F238E27FC236}">
                <a16:creationId xmlns:a16="http://schemas.microsoft.com/office/drawing/2014/main" id="{6925934A-6952-FBD9-5EA1-D76E7B3DD8DB}"/>
              </a:ext>
            </a:extLst>
          </p:cNvPr>
          <p:cNvSpPr txBox="1"/>
          <p:nvPr/>
        </p:nvSpPr>
        <p:spPr>
          <a:xfrm>
            <a:off x="7522988" y="2597527"/>
            <a:ext cx="999308" cy="261610"/>
          </a:xfrm>
          <a:prstGeom prst="rect">
            <a:avLst/>
          </a:prstGeom>
          <a:noFill/>
        </p:spPr>
        <p:txBody>
          <a:bodyPr wrap="square" rtlCol="0">
            <a:spAutoFit/>
          </a:bodyPr>
          <a:lstStyle/>
          <a:p>
            <a:pPr algn="ctr"/>
            <a:r>
              <a:rPr lang="en-IN" sz="1100" dirty="0"/>
              <a:t>Mobile</a:t>
            </a:r>
          </a:p>
        </p:txBody>
      </p:sp>
      <p:sp>
        <p:nvSpPr>
          <p:cNvPr id="2072" name="Oval 2071">
            <a:extLst>
              <a:ext uri="{FF2B5EF4-FFF2-40B4-BE49-F238E27FC236}">
                <a16:creationId xmlns:a16="http://schemas.microsoft.com/office/drawing/2014/main" id="{C0DAE5AB-927E-1806-5F73-BD2FFC3473C4}"/>
              </a:ext>
            </a:extLst>
          </p:cNvPr>
          <p:cNvSpPr/>
          <p:nvPr/>
        </p:nvSpPr>
        <p:spPr>
          <a:xfrm>
            <a:off x="3255419" y="4134388"/>
            <a:ext cx="111403" cy="10603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3" name="Oval 2072">
            <a:extLst>
              <a:ext uri="{FF2B5EF4-FFF2-40B4-BE49-F238E27FC236}">
                <a16:creationId xmlns:a16="http://schemas.microsoft.com/office/drawing/2014/main" id="{2BBC6A38-34AB-2F6B-EE16-409DEF64DCC1}"/>
              </a:ext>
            </a:extLst>
          </p:cNvPr>
          <p:cNvSpPr/>
          <p:nvPr/>
        </p:nvSpPr>
        <p:spPr>
          <a:xfrm>
            <a:off x="3413408" y="4130986"/>
            <a:ext cx="111403" cy="10603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77" name="Straight Arrow Connector 2076">
            <a:extLst>
              <a:ext uri="{FF2B5EF4-FFF2-40B4-BE49-F238E27FC236}">
                <a16:creationId xmlns:a16="http://schemas.microsoft.com/office/drawing/2014/main" id="{C3042325-81B3-FD02-A6A0-775C8B8ABC88}"/>
              </a:ext>
            </a:extLst>
          </p:cNvPr>
          <p:cNvCxnSpPr>
            <a:cxnSpLocks/>
          </p:cNvCxnSpPr>
          <p:nvPr/>
        </p:nvCxnSpPr>
        <p:spPr>
          <a:xfrm flipH="1">
            <a:off x="4136570" y="2011952"/>
            <a:ext cx="164150" cy="129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0" name="Connector: Curved 2079">
            <a:extLst>
              <a:ext uri="{FF2B5EF4-FFF2-40B4-BE49-F238E27FC236}">
                <a16:creationId xmlns:a16="http://schemas.microsoft.com/office/drawing/2014/main" id="{1ACCAD19-7C7A-FAC5-0739-26B309A40DA9}"/>
              </a:ext>
            </a:extLst>
          </p:cNvPr>
          <p:cNvCxnSpPr>
            <a:stCxn id="2050" idx="3"/>
          </p:cNvCxnSpPr>
          <p:nvPr/>
        </p:nvCxnSpPr>
        <p:spPr>
          <a:xfrm flipV="1">
            <a:off x="3148404" y="1499118"/>
            <a:ext cx="988166" cy="3703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2" name="Connector: Curved 2081">
            <a:extLst>
              <a:ext uri="{FF2B5EF4-FFF2-40B4-BE49-F238E27FC236}">
                <a16:creationId xmlns:a16="http://schemas.microsoft.com/office/drawing/2014/main" id="{AC3BAA52-A09B-74A3-90B4-1BEDBD602F33}"/>
              </a:ext>
            </a:extLst>
          </p:cNvPr>
          <p:cNvCxnSpPr>
            <a:stCxn id="30" idx="3"/>
          </p:cNvCxnSpPr>
          <p:nvPr/>
        </p:nvCxnSpPr>
        <p:spPr>
          <a:xfrm>
            <a:off x="4727911" y="1516604"/>
            <a:ext cx="1282784" cy="2409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4" name="Connector: Curved 2083">
            <a:extLst>
              <a:ext uri="{FF2B5EF4-FFF2-40B4-BE49-F238E27FC236}">
                <a16:creationId xmlns:a16="http://schemas.microsoft.com/office/drawing/2014/main" id="{23760BFB-2A4C-AEB6-6591-2DEB8A88B530}"/>
              </a:ext>
            </a:extLst>
          </p:cNvPr>
          <p:cNvCxnSpPr>
            <a:stCxn id="51" idx="3"/>
          </p:cNvCxnSpPr>
          <p:nvPr/>
        </p:nvCxnSpPr>
        <p:spPr>
          <a:xfrm>
            <a:off x="3157521" y="2534374"/>
            <a:ext cx="874908" cy="7126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6" name="Connector: Curved 2085">
            <a:extLst>
              <a:ext uri="{FF2B5EF4-FFF2-40B4-BE49-F238E27FC236}">
                <a16:creationId xmlns:a16="http://schemas.microsoft.com/office/drawing/2014/main" id="{15032B82-711F-FCFE-E545-348AA9502AA9}"/>
              </a:ext>
            </a:extLst>
          </p:cNvPr>
          <p:cNvCxnSpPr>
            <a:stCxn id="2068" idx="2"/>
          </p:cNvCxnSpPr>
          <p:nvPr/>
        </p:nvCxnSpPr>
        <p:spPr>
          <a:xfrm rot="5400000">
            <a:off x="4538271" y="2584891"/>
            <a:ext cx="622599" cy="33314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88" name="Connector: Curved 2087">
            <a:extLst>
              <a:ext uri="{FF2B5EF4-FFF2-40B4-BE49-F238E27FC236}">
                <a16:creationId xmlns:a16="http://schemas.microsoft.com/office/drawing/2014/main" id="{3FD3A9BC-4377-1366-9BDF-F6C5382F7B8A}"/>
              </a:ext>
            </a:extLst>
          </p:cNvPr>
          <p:cNvCxnSpPr>
            <a:stCxn id="32" idx="3"/>
            <a:endCxn id="2049" idx="1"/>
          </p:cNvCxnSpPr>
          <p:nvPr/>
        </p:nvCxnSpPr>
        <p:spPr>
          <a:xfrm>
            <a:off x="6749220" y="1851614"/>
            <a:ext cx="993810" cy="4674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90" name="Right Brace 2089">
            <a:extLst>
              <a:ext uri="{FF2B5EF4-FFF2-40B4-BE49-F238E27FC236}">
                <a16:creationId xmlns:a16="http://schemas.microsoft.com/office/drawing/2014/main" id="{D75A58FE-1433-2AED-5962-DD7F13CB264D}"/>
              </a:ext>
            </a:extLst>
          </p:cNvPr>
          <p:cNvSpPr/>
          <p:nvPr/>
        </p:nvSpPr>
        <p:spPr>
          <a:xfrm>
            <a:off x="5158082" y="3972553"/>
            <a:ext cx="97406" cy="4478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91" name="TextBox 2090">
            <a:extLst>
              <a:ext uri="{FF2B5EF4-FFF2-40B4-BE49-F238E27FC236}">
                <a16:creationId xmlns:a16="http://schemas.microsoft.com/office/drawing/2014/main" id="{EC8205F3-16B9-58A3-2E13-3F2164E9BF8C}"/>
              </a:ext>
            </a:extLst>
          </p:cNvPr>
          <p:cNvSpPr txBox="1"/>
          <p:nvPr/>
        </p:nvSpPr>
        <p:spPr>
          <a:xfrm>
            <a:off x="5206785" y="4014172"/>
            <a:ext cx="1383441" cy="430887"/>
          </a:xfrm>
          <a:prstGeom prst="rect">
            <a:avLst/>
          </a:prstGeom>
          <a:noFill/>
        </p:spPr>
        <p:txBody>
          <a:bodyPr wrap="square" rtlCol="0">
            <a:spAutoFit/>
          </a:bodyPr>
          <a:lstStyle/>
          <a:p>
            <a:pPr algn="ctr"/>
            <a:r>
              <a:rPr lang="en-IN" sz="1100" dirty="0"/>
              <a:t>Sensors to capture the soil properties</a:t>
            </a:r>
          </a:p>
        </p:txBody>
      </p:sp>
      <p:sp>
        <p:nvSpPr>
          <p:cNvPr id="2092" name="TextBox 2091">
            <a:extLst>
              <a:ext uri="{FF2B5EF4-FFF2-40B4-BE49-F238E27FC236}">
                <a16:creationId xmlns:a16="http://schemas.microsoft.com/office/drawing/2014/main" id="{8AFFF2E9-4893-C162-D847-F0EB5F7023DD}"/>
              </a:ext>
            </a:extLst>
          </p:cNvPr>
          <p:cNvSpPr txBox="1"/>
          <p:nvPr/>
        </p:nvSpPr>
        <p:spPr>
          <a:xfrm>
            <a:off x="2592696" y="4269004"/>
            <a:ext cx="1436848" cy="430887"/>
          </a:xfrm>
          <a:prstGeom prst="rect">
            <a:avLst/>
          </a:prstGeom>
          <a:noFill/>
        </p:spPr>
        <p:txBody>
          <a:bodyPr wrap="square" rtlCol="0">
            <a:spAutoFit/>
          </a:bodyPr>
          <a:lstStyle/>
          <a:p>
            <a:r>
              <a:rPr lang="en-IN" sz="1100" dirty="0"/>
              <a:t>Adjustable camera to capture the crop</a:t>
            </a:r>
          </a:p>
        </p:txBody>
      </p:sp>
      <p:sp>
        <p:nvSpPr>
          <p:cNvPr id="2093" name="TextBox 2092">
            <a:extLst>
              <a:ext uri="{FF2B5EF4-FFF2-40B4-BE49-F238E27FC236}">
                <a16:creationId xmlns:a16="http://schemas.microsoft.com/office/drawing/2014/main" id="{AA53AF15-7D1E-3D24-9FFD-283E0EFC462E}"/>
              </a:ext>
            </a:extLst>
          </p:cNvPr>
          <p:cNvSpPr txBox="1"/>
          <p:nvPr/>
        </p:nvSpPr>
        <p:spPr>
          <a:xfrm>
            <a:off x="79435" y="4605643"/>
            <a:ext cx="7709858" cy="430887"/>
          </a:xfrm>
          <a:prstGeom prst="rect">
            <a:avLst/>
          </a:prstGeom>
          <a:noFill/>
        </p:spPr>
        <p:txBody>
          <a:bodyPr wrap="square" rtlCol="0">
            <a:spAutoFit/>
          </a:bodyPr>
          <a:lstStyle/>
          <a:p>
            <a:r>
              <a:rPr lang="en-IN" sz="1100" dirty="0"/>
              <a:t>In absence of the internet the captured details will be stored in local and can be synced automatically after connected with internet. The green button allows to capture the details and send. When the camera shutter is closed no details to be sent</a:t>
            </a:r>
          </a:p>
        </p:txBody>
      </p:sp>
      <p:cxnSp>
        <p:nvCxnSpPr>
          <p:cNvPr id="4" name="Straight Arrow Connector 3">
            <a:extLst>
              <a:ext uri="{FF2B5EF4-FFF2-40B4-BE49-F238E27FC236}">
                <a16:creationId xmlns:a16="http://schemas.microsoft.com/office/drawing/2014/main" id="{E42FA069-9661-EEFE-A027-5416BF0198CA}"/>
              </a:ext>
            </a:extLst>
          </p:cNvPr>
          <p:cNvCxnSpPr/>
          <p:nvPr/>
        </p:nvCxnSpPr>
        <p:spPr>
          <a:xfrm>
            <a:off x="1707933" y="2031071"/>
            <a:ext cx="11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57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Since the internet and smart phone services are extended to rural areas, most of the farmers can access them. They can be aware of new age process like vertical farming etc.</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magic stick which is a trident shape can be easily carried by a farmer and the adjustable camera can capture the crop details based on the crop height.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stick should be fixed on the ground to capture the soil properties.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stick can be placed in the livestock shed to capture the livestock and local weather properties.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mobile app can allow the farmer to be part of large community to discuss about the crop and gather various informations and government schemes.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mobile app supports multiple local languages to help farmers to communicate in their local langauges. The langauge translation service let the message to translate the language and deliver based on the receipient’s language.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user’s mobile app provide details of the IoT captured details and can suggest if there is any issue like whether the captured images are not collected, not positioned appropriately etc.</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machine learni</a:t>
            </a:r>
            <a:r>
              <a:rPr lang="en-IN" sz="1400" b="0" i="0" u="none" strike="noStrike" cap="none" dirty="0">
                <a:solidFill>
                  <a:srgbClr val="222222"/>
                </a:solidFill>
                <a:highlight>
                  <a:srgbClr val="FFFFFF"/>
                </a:highlight>
                <a:latin typeface="Lato"/>
                <a:ea typeface="Lato"/>
                <a:cs typeface="Lato"/>
                <a:sym typeface="Lato"/>
              </a:rPr>
              <a:t>ng</a:t>
            </a:r>
            <a:r>
              <a:rPr lang="en" sz="1400" b="0" i="0" u="none" strike="noStrike" cap="none" dirty="0">
                <a:solidFill>
                  <a:srgbClr val="222222"/>
                </a:solidFill>
                <a:highlight>
                  <a:srgbClr val="FFFFFF"/>
                </a:highlight>
                <a:latin typeface="Lato"/>
                <a:ea typeface="Lato"/>
                <a:cs typeface="Lato"/>
                <a:sym typeface="Lato"/>
              </a:rPr>
              <a:t> algorithm can analyse lot of data and provide suggestions on the crop watering, fertilizer need, action on pest, harvesting plan, weather alerts etc.</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90818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farmers can access various farming videos based on their crop farming.</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They also can be suggested with alternate crop farming to enhance the farming capacity.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They can get access to online consultation with agricultural or live stock  experts to get their queries answered.</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Github link - </a:t>
            </a:r>
            <a:r>
              <a:rPr lang="en-IN" sz="1400" b="0" i="0" u="none" strike="noStrike" cap="none" dirty="0">
                <a:solidFill>
                  <a:srgbClr val="222222"/>
                </a:solidFill>
                <a:highlight>
                  <a:srgbClr val="FFFFFF"/>
                </a:highlight>
                <a:latin typeface="Lato"/>
                <a:ea typeface="Lato"/>
                <a:cs typeface="Lato"/>
                <a:sym typeface="Lato"/>
              </a:rPr>
              <a:t>https://github.com/PrasantHub/TechFarming</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4063</TotalTime>
  <Words>917</Words>
  <Application>Microsoft Office PowerPoint</Application>
  <PresentationFormat>On-screen Show (16:9)</PresentationFormat>
  <Paragraphs>93</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 Black</vt:lpstr>
      <vt:lpstr>Lato</vt:lpstr>
      <vt:lpstr>Arial</vt:lpstr>
      <vt:lpstr>Calibri</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Prasant Nanda</cp:lastModifiedBy>
  <cp:revision>87</cp:revision>
  <dcterms:modified xsi:type="dcterms:W3CDTF">2023-04-30T18:02:03Z</dcterms:modified>
</cp:coreProperties>
</file>